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27" r:id="rId1"/>
  </p:sldMasterIdLst>
  <p:notesMasterIdLst>
    <p:notesMasterId r:id="rId131"/>
  </p:notesMasterIdLst>
  <p:handoutMasterIdLst>
    <p:handoutMasterId r:id="rId132"/>
  </p:handoutMasterIdLst>
  <p:sldIdLst>
    <p:sldId id="282" r:id="rId2"/>
    <p:sldId id="574" r:id="rId3"/>
    <p:sldId id="592" r:id="rId4"/>
    <p:sldId id="285" r:id="rId5"/>
    <p:sldId id="357" r:id="rId6"/>
    <p:sldId id="353" r:id="rId7"/>
    <p:sldId id="289" r:id="rId8"/>
    <p:sldId id="296" r:id="rId9"/>
    <p:sldId id="300" r:id="rId10"/>
    <p:sldId id="620" r:id="rId11"/>
    <p:sldId id="304" r:id="rId12"/>
    <p:sldId id="306" r:id="rId13"/>
    <p:sldId id="307" r:id="rId14"/>
    <p:sldId id="310" r:id="rId15"/>
    <p:sldId id="596" r:id="rId16"/>
    <p:sldId id="649" r:id="rId17"/>
    <p:sldId id="309" r:id="rId18"/>
    <p:sldId id="518" r:id="rId19"/>
    <p:sldId id="601" r:id="rId20"/>
    <p:sldId id="602" r:id="rId21"/>
    <p:sldId id="605" r:id="rId22"/>
    <p:sldId id="606" r:id="rId23"/>
    <p:sldId id="603" r:id="rId24"/>
    <p:sldId id="604" r:id="rId25"/>
    <p:sldId id="607" r:id="rId26"/>
    <p:sldId id="548" r:id="rId27"/>
    <p:sldId id="608" r:id="rId28"/>
    <p:sldId id="361" r:id="rId29"/>
    <p:sldId id="597" r:id="rId30"/>
    <p:sldId id="622" r:id="rId31"/>
    <p:sldId id="315" r:id="rId32"/>
    <p:sldId id="294" r:id="rId33"/>
    <p:sldId id="547" r:id="rId34"/>
    <p:sldId id="549" r:id="rId35"/>
    <p:sldId id="354" r:id="rId36"/>
    <p:sldId id="290" r:id="rId37"/>
    <p:sldId id="367" r:id="rId38"/>
    <p:sldId id="598" r:id="rId39"/>
    <p:sldId id="599" r:id="rId40"/>
    <p:sldId id="600" r:id="rId41"/>
    <p:sldId id="370" r:id="rId42"/>
    <p:sldId id="491" r:id="rId43"/>
    <p:sldId id="378" r:id="rId44"/>
    <p:sldId id="650" r:id="rId45"/>
    <p:sldId id="624" r:id="rId46"/>
    <p:sldId id="609" r:id="rId47"/>
    <p:sldId id="610" r:id="rId48"/>
    <p:sldId id="567" r:id="rId49"/>
    <p:sldId id="559" r:id="rId50"/>
    <p:sldId id="558" r:id="rId51"/>
    <p:sldId id="623" r:id="rId52"/>
    <p:sldId id="611" r:id="rId53"/>
    <p:sldId id="612" r:id="rId54"/>
    <p:sldId id="319" r:id="rId55"/>
    <p:sldId id="568" r:id="rId56"/>
    <p:sldId id="374" r:id="rId57"/>
    <p:sldId id="375" r:id="rId58"/>
    <p:sldId id="376" r:id="rId59"/>
    <p:sldId id="613" r:id="rId60"/>
    <p:sldId id="325" r:id="rId61"/>
    <p:sldId id="625" r:id="rId62"/>
    <p:sldId id="569" r:id="rId63"/>
    <p:sldId id="627" r:id="rId64"/>
    <p:sldId id="557" r:id="rId65"/>
    <p:sldId id="629" r:id="rId66"/>
    <p:sldId id="618" r:id="rId67"/>
    <p:sldId id="555" r:id="rId68"/>
    <p:sldId id="631" r:id="rId69"/>
    <p:sldId id="632" r:id="rId70"/>
    <p:sldId id="626" r:id="rId71"/>
    <p:sldId id="630" r:id="rId72"/>
    <p:sldId id="328" r:id="rId73"/>
    <p:sldId id="331" r:id="rId74"/>
    <p:sldId id="332" r:id="rId75"/>
    <p:sldId id="335" r:id="rId76"/>
    <p:sldId id="615" r:id="rId77"/>
    <p:sldId id="633" r:id="rId78"/>
    <p:sldId id="337" r:id="rId79"/>
    <p:sldId id="373" r:id="rId80"/>
    <p:sldId id="616" r:id="rId81"/>
    <p:sldId id="617" r:id="rId82"/>
    <p:sldId id="339" r:id="rId83"/>
    <p:sldId id="634" r:id="rId84"/>
    <p:sldId id="345" r:id="rId85"/>
    <p:sldId id="380" r:id="rId86"/>
    <p:sldId id="293" r:id="rId87"/>
    <p:sldId id="355" r:id="rId88"/>
    <p:sldId id="291" r:id="rId89"/>
    <p:sldId id="384" r:id="rId90"/>
    <p:sldId id="497" r:id="rId91"/>
    <p:sldId id="636" r:id="rId92"/>
    <p:sldId id="562" r:id="rId93"/>
    <p:sldId id="619" r:id="rId94"/>
    <p:sldId id="637" r:id="rId95"/>
    <p:sldId id="390" r:id="rId96"/>
    <p:sldId id="561" r:id="rId97"/>
    <p:sldId id="635" r:id="rId98"/>
    <p:sldId id="530" r:id="rId99"/>
    <p:sldId id="532" r:id="rId100"/>
    <p:sldId id="416" r:id="rId101"/>
    <p:sldId id="418" r:id="rId102"/>
    <p:sldId id="412" r:id="rId103"/>
    <p:sldId id="413" r:id="rId104"/>
    <p:sldId id="531" r:id="rId105"/>
    <p:sldId id="644" r:id="rId106"/>
    <p:sldId id="645" r:id="rId107"/>
    <p:sldId id="639" r:id="rId108"/>
    <p:sldId id="535" r:id="rId109"/>
    <p:sldId id="356" r:id="rId110"/>
    <p:sldId id="537" r:id="rId111"/>
    <p:sldId id="544" r:id="rId112"/>
    <p:sldId id="288" r:id="rId113"/>
    <p:sldId id="427" r:id="rId114"/>
    <p:sldId id="563" r:id="rId115"/>
    <p:sldId id="641" r:id="rId116"/>
    <p:sldId id="439" r:id="rId117"/>
    <p:sldId id="441" r:id="rId118"/>
    <p:sldId id="452" r:id="rId119"/>
    <p:sldId id="454" r:id="rId120"/>
    <p:sldId id="456" r:id="rId121"/>
    <p:sldId id="463" r:id="rId122"/>
    <p:sldId id="642" r:id="rId123"/>
    <p:sldId id="640" r:id="rId124"/>
    <p:sldId id="643" r:id="rId125"/>
    <p:sldId id="484" r:id="rId126"/>
    <p:sldId id="485" r:id="rId127"/>
    <p:sldId id="487" r:id="rId128"/>
    <p:sldId id="489" r:id="rId129"/>
    <p:sldId id="536" r:id="rId130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25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3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5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625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750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873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98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vakoli, Hossein" initials="TH" lastIdx="70" clrIdx="0">
    <p:extLst>
      <p:ext uri="{19B8F6BF-5375-455C-9EA6-DF929625EA0E}">
        <p15:presenceInfo xmlns:p15="http://schemas.microsoft.com/office/powerpoint/2012/main" userId="S-1-5-21-155252513-1967951128-3498227145-4192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58573" autoAdjust="0"/>
  </p:normalViewPr>
  <p:slideViewPr>
    <p:cSldViewPr>
      <p:cViewPr varScale="1">
        <p:scale>
          <a:sx n="64" d="100"/>
          <a:sy n="64" d="100"/>
        </p:scale>
        <p:origin x="2688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12" y="-11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2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98B247-D5F9-4343-A9D6-8DC82B8CDCE3}" type="datetimeFigureOut">
              <a:rPr lang="en-GB"/>
              <a:pPr>
                <a:defRPr/>
              </a:pPr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166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EB6DB1-CC49-48E3-A037-9E092BC8AE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91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2" y="4714878"/>
            <a:ext cx="4891088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EA54B-C7E6-4A75-AE8C-722A4FCC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91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1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2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3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5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562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3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3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795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0160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63733-1790-4CD9-914F-C015D146FF51}" type="slidenum">
              <a:rPr lang="en-GB" smtClean="0">
                <a:cs typeface="Arial" charset="0"/>
              </a:rPr>
              <a:pPr/>
              <a:t>103</a:t>
            </a:fld>
            <a:endParaRPr lang="en-GB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18906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89228-6F39-4412-8783-18452B62A8D3}" type="slidenum">
              <a:rPr lang="en-GB" smtClean="0">
                <a:cs typeface="Arial" charset="0"/>
              </a:rPr>
              <a:pPr/>
              <a:t>104</a:t>
            </a:fld>
            <a:endParaRPr lang="en-GB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907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6362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034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17897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324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7799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1803305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387" y="4716466"/>
            <a:ext cx="5334317" cy="4465637"/>
          </a:xfrm>
          <a:noFill/>
          <a:ln w="9525"/>
        </p:spPr>
        <p:txBody>
          <a:bodyPr/>
          <a:lstStyle/>
          <a:p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3788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auto" hangingPunct="1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indent="0">
              <a:buNone/>
            </a:pPr>
            <a:endParaRPr lang="en-GB" sz="2300" dirty="0" smtClean="0"/>
          </a:p>
          <a:p>
            <a:pPr marL="3542717" lvl="8" indent="0">
              <a:buNone/>
            </a:pP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108718152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60000"/>
              </a:spcAft>
            </a:pPr>
            <a:endParaRPr lang="en-GB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73580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1264A-5A0C-466E-B8F9-663D0238A596}" type="slidenum">
              <a:rPr lang="en-GB" smtClean="0">
                <a:cs typeface="Arial" charset="0"/>
              </a:rPr>
              <a:pPr/>
              <a:t>114</a:t>
            </a:fld>
            <a:endParaRPr lang="en-GB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820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02278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95048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83588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u="none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3016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ct val="30000"/>
              </a:spcAft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219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+mj-lt"/>
              <a:buNone/>
            </a:pPr>
            <a:endParaRPr lang="en-GB" b="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5084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705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3660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9452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1722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endParaRPr lang="en-GB" sz="1600" dirty="0" smtClean="0">
              <a:latin typeface="Calibri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62362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71784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6991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60000"/>
              </a:spcAft>
            </a:pPr>
            <a:endParaRPr lang="en-GB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29239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09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8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z="1000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1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714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3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" y="4603754"/>
            <a:ext cx="6505419" cy="5184775"/>
          </a:xfrm>
          <a:noFill/>
          <a:ln w="9525"/>
        </p:spPr>
        <p:txBody>
          <a:bodyPr/>
          <a:lstStyle/>
          <a:p>
            <a:pPr eaLnBrk="1" hangingPunct="1"/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94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68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5800" y="398463"/>
            <a:ext cx="2835275" cy="2125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4656" y="2743199"/>
            <a:ext cx="5837470" cy="6729503"/>
          </a:xfrm>
        </p:spPr>
        <p:txBody>
          <a:bodyPr/>
          <a:lstStyle/>
          <a:p>
            <a:endParaRPr lang="en-GB" sz="1400" kern="1200" dirty="0">
              <a:solidFill>
                <a:schemeClr val="tx1"/>
              </a:solidFill>
              <a:effectLst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6CB9-33D3-4D2C-B6E9-5163756B6E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64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162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2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862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81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21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0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3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20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4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GB" b="0" dirty="0" smtClean="0">
              <a:solidFill>
                <a:srgbClr val="FF19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3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49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460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GB" sz="11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83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aseline="0" dirty="0" smtClean="0">
              <a:latin typeface="+mn-lt"/>
              <a:ea typeface="Times New Roman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 smtClean="0">
              <a:latin typeface="+mn-lt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725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26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08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199"/>
              </a:spcBef>
            </a:pPr>
            <a:endParaRPr lang="en-GB" sz="1100" dirty="0" smtClean="0">
              <a:latin typeface="+mn-lt"/>
            </a:endParaRP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852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893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77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90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31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462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dirty="0" smtClean="0">
              <a:latin typeface="+mn-lt"/>
            </a:endParaRP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60476-84B5-4DBE-9048-DDDC4F2EBD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486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964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7372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948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13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768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167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51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13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052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11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10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25834" y="4604403"/>
            <a:ext cx="6290622" cy="4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2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918909" y="4735497"/>
            <a:ext cx="4896687" cy="4724306"/>
          </a:xfrm>
        </p:spPr>
        <p:txBody>
          <a:bodyPr>
            <a:normAutofit/>
          </a:bodyPr>
          <a:lstStyle/>
          <a:p>
            <a:pPr>
              <a:defRPr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844283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275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 smtClean="0">
              <a:solidFill>
                <a:srgbClr val="002060"/>
              </a:solidFill>
              <a:latin typeface="+mn-lt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 smtClean="0">
              <a:solidFill>
                <a:srgbClr val="002060"/>
              </a:solidFill>
              <a:latin typeface="+mn-lt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962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517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632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84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8908" y="4735500"/>
            <a:ext cx="5170802" cy="4428537"/>
          </a:xfrm>
          <a:noFill/>
          <a:ln/>
        </p:spPr>
        <p:txBody>
          <a:bodyPr anchor="t"/>
          <a:lstStyle/>
          <a:p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50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027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348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90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960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5430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786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724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474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365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214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2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8720047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750389" y="9392658"/>
            <a:ext cx="2907798" cy="5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3834DB84-9A94-4F52-9B29-4924D61CB5AC}" type="slidenum">
              <a:rPr lang="en-GB" sz="1200" b="1">
                <a:latin typeface="Comic Sans MS" pitchFamily="66" charset="0"/>
              </a:rPr>
              <a:pPr algn="r" eaLnBrk="0" hangingPunct="0"/>
              <a:t>72</a:t>
            </a:fld>
            <a:endParaRPr lang="en-GB" sz="1200" b="1">
              <a:latin typeface="Comic Sans MS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442322" y="4837817"/>
            <a:ext cx="5929290" cy="13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>
                <a:latin typeface="Tahoma" pitchFamily="34" charset="0"/>
              </a:rPr>
              <a:t>Throughout this session we will discuss delegation, what it means and how managers can decide what level of delegation is appropriate to use. </a:t>
            </a:r>
          </a:p>
          <a:p>
            <a:pPr eaLnBrk="0" hangingPunct="0"/>
            <a:endParaRPr lang="en-GB" sz="1000">
              <a:latin typeface="Verdana" pitchFamily="34" charset="0"/>
            </a:endParaRPr>
          </a:p>
          <a:p>
            <a:pPr eaLnBrk="0" hangingPunct="0"/>
            <a:r>
              <a:rPr lang="en-GB" sz="1400">
                <a:latin typeface="Verdana" pitchFamily="34" charset="0"/>
              </a:rPr>
              <a:t>Emphasise how this differs from Work Allocation i.e. on tasks routinely performed by a team member in that role.</a:t>
            </a:r>
          </a:p>
          <a:p>
            <a:pPr eaLnBrk="0" hangingPunct="0"/>
            <a:endParaRPr lang="en-GB" sz="10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018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5299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t"/>
          <a:lstStyle/>
          <a:p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886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1282" y="4818632"/>
            <a:ext cx="4898244" cy="1239032"/>
          </a:xfrm>
          <a:noFill/>
          <a:ln/>
        </p:spPr>
        <p:txBody>
          <a:bodyPr anchor="t"/>
          <a:lstStyle/>
          <a:p>
            <a:endParaRPr lang="en-GB" sz="1400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8987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08" y="4890576"/>
            <a:ext cx="5452704" cy="4273458"/>
          </a:xfrm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225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13831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6300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732012" y="4964118"/>
            <a:ext cx="5205066" cy="4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2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61444" name="Notes Placeholder 3"/>
          <p:cNvSpPr>
            <a:spLocks noGrp="1"/>
          </p:cNvSpPr>
          <p:nvPr>
            <p:ph type="body" idx="1"/>
          </p:nvPr>
        </p:nvSpPr>
        <p:spPr>
          <a:xfrm>
            <a:off x="721109" y="4818632"/>
            <a:ext cx="5164572" cy="2967280"/>
          </a:xfrm>
          <a:noFill/>
          <a:ln/>
        </p:spPr>
        <p:txBody>
          <a:bodyPr anchor="t"/>
          <a:lstStyle/>
          <a:p>
            <a:endParaRPr lang="en-GB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7605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1487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4905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9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49" y="4719638"/>
            <a:ext cx="4889393" cy="4203700"/>
          </a:xfrm>
          <a:noFill/>
          <a:ln w="9525"/>
        </p:spPr>
        <p:txBody>
          <a:bodyPr/>
          <a:lstStyle/>
          <a:p>
            <a:endParaRPr lang="en-GB" sz="1100" b="1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722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20017-FEE5-477E-8E52-F9AD52F1E74E}" type="slidenum">
              <a:rPr lang="en-GB" smtClean="0">
                <a:ea typeface="ＭＳ Ｐゴシック" pitchFamily="34" charset="-128"/>
              </a:rPr>
              <a:pPr/>
              <a:t>82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2" y="4529262"/>
            <a:ext cx="6443255" cy="50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1"/>
              <a:t>Why is reviewing important?  </a:t>
            </a:r>
          </a:p>
          <a:p>
            <a:pPr eaLnBrk="0" hangingPunct="0">
              <a:buFontTx/>
              <a:buChar char="•"/>
            </a:pPr>
            <a:r>
              <a:rPr lang="en-GB" sz="1200"/>
              <a:t>Not interfering/surveillance  </a:t>
            </a:r>
          </a:p>
          <a:p>
            <a:pPr eaLnBrk="0" hangingPunct="0">
              <a:buFontTx/>
              <a:buChar char="•"/>
            </a:pPr>
            <a:r>
              <a:rPr lang="en-GB" sz="1200"/>
              <a:t>support in meeting objectives and addressing issues as they arise  </a:t>
            </a:r>
          </a:p>
          <a:p>
            <a:pPr eaLnBrk="0" hangingPunct="0">
              <a:buFontTx/>
              <a:buChar char="•"/>
            </a:pPr>
            <a:r>
              <a:rPr lang="en-GB" sz="1200"/>
              <a:t>promotes learning for you and your team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/>
              <a:t>Process; </a:t>
            </a:r>
          </a:p>
          <a:p>
            <a:pPr eaLnBrk="0" hangingPunct="0">
              <a:buFontTx/>
              <a:buChar char="•"/>
            </a:pPr>
            <a:r>
              <a:rPr lang="en-GB" sz="1200"/>
              <a:t>Establish WHY and HOW – be clear on expectations, processes and communication</a:t>
            </a:r>
          </a:p>
          <a:p>
            <a:pPr eaLnBrk="0" hangingPunct="0">
              <a:buFontTx/>
              <a:buChar char="•"/>
            </a:pPr>
            <a:r>
              <a:rPr lang="en-GB" sz="1200"/>
              <a:t>Balance control and avoid conveying the impression that you think they are not handling the task with the perception that they are left high and dry and under supported.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/>
              <a:t>Review = Evaluate progress + take action</a:t>
            </a:r>
          </a:p>
          <a:p>
            <a:pPr eaLnBrk="0" hangingPunct="0">
              <a:buFontTx/>
              <a:buChar char="•"/>
            </a:pPr>
            <a:r>
              <a:rPr lang="en-GB" sz="1200"/>
              <a:t>Corrective action may not always be needed</a:t>
            </a:r>
          </a:p>
          <a:p>
            <a:pPr eaLnBrk="0" hangingPunct="0">
              <a:buFontTx/>
              <a:buChar char="•"/>
            </a:pPr>
            <a:r>
              <a:rPr lang="en-GB" sz="1200"/>
              <a:t>Celebration of job well done and recognition of strengths is as important as </a:t>
            </a:r>
          </a:p>
          <a:p>
            <a:pPr eaLnBrk="0" hangingPunct="0"/>
            <a:r>
              <a:rPr lang="en-GB" sz="1200"/>
              <a:t>identifying how else it might have been done</a:t>
            </a:r>
          </a:p>
          <a:p>
            <a:pPr eaLnBrk="0" hangingPunct="0">
              <a:buFontTx/>
              <a:buChar char="•"/>
            </a:pPr>
            <a:r>
              <a:rPr lang="en-GB" sz="1200"/>
              <a:t>Use the objectives you agreed at the start of delegation to set review targets</a:t>
            </a:r>
          </a:p>
          <a:p>
            <a:pPr eaLnBrk="0" hangingPunct="0"/>
            <a:endParaRPr lang="en-GB" sz="1200"/>
          </a:p>
          <a:p>
            <a:pPr eaLnBrk="0" hangingPunct="0">
              <a:buFontTx/>
              <a:buChar char="•"/>
            </a:pPr>
            <a:r>
              <a:rPr lang="en-GB" sz="1200" b="1"/>
              <a:t>TIME -</a:t>
            </a:r>
            <a:r>
              <a:rPr lang="en-GB" sz="1200"/>
              <a:t> on time?  </a:t>
            </a:r>
            <a:r>
              <a:rPr lang="en-GB" sz="1200" b="1"/>
              <a:t>QUALITY </a:t>
            </a:r>
            <a:r>
              <a:rPr lang="en-GB" sz="1200"/>
              <a:t>– met necessary quality targets? </a:t>
            </a:r>
            <a:r>
              <a:rPr lang="en-GB" sz="1200" b="1"/>
              <a:t>RESOURCES</a:t>
            </a:r>
            <a:r>
              <a:rPr lang="en-GB" sz="1200"/>
              <a:t> -  job well done with only resources agreed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Review a little and often</a:t>
            </a:r>
            <a:r>
              <a:rPr lang="en-GB" sz="1200"/>
              <a:t> – to improve the team member’s feeling of support and give you a chance to take any remedial action needed before the deadline becomes compromised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Let staff come to you</a:t>
            </a:r>
            <a:r>
              <a:rPr lang="en-GB" sz="1200"/>
              <a:t> – this can avoid feeling ‘checked up on’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‘No blame’</a:t>
            </a:r>
            <a:r>
              <a:rPr lang="en-GB" sz="1200"/>
              <a:t> – constructive feedback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1:1 vs team meetings</a:t>
            </a:r>
            <a:r>
              <a:rPr lang="en-GB" sz="1200"/>
              <a:t> – when you give feedback reflects your knowledge of the individuals 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Keep it simple</a:t>
            </a:r>
            <a:r>
              <a:rPr lang="en-GB" sz="1200"/>
              <a:t> - Not lengthy meetings or complex paperwork rather informal meeting or regular emails 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 i="1"/>
              <a:t>Signpost to assignment  ‘monitoring the outcomes of delegation in the work place</a:t>
            </a:r>
            <a:r>
              <a:rPr lang="en-GB" sz="1200" b="1" i="1">
                <a:latin typeface="Verdana" pitchFamily="34" charset="0"/>
              </a:rPr>
              <a:t>’</a:t>
            </a:r>
          </a:p>
        </p:txBody>
      </p:sp>
      <p:sp>
        <p:nvSpPr>
          <p:cNvPr id="63493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125" lvl="1"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691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8085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750389" y="9392658"/>
            <a:ext cx="2907798" cy="5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CF7E8AF1-4B47-4A61-AE07-0E2AF0440200}" type="slidenum">
              <a:rPr lang="en-GB" sz="1200" b="1">
                <a:latin typeface="Comic Sans MS" pitchFamily="66" charset="0"/>
              </a:rPr>
              <a:pPr algn="r" eaLnBrk="0" hangingPunct="0"/>
              <a:t>84</a:t>
            </a:fld>
            <a:endParaRPr lang="en-GB" sz="1200" b="1">
              <a:latin typeface="Comic Sans MS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96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t"/>
          <a:lstStyle/>
          <a:p>
            <a:endParaRPr lang="en-GB" sz="1400" b="1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3888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8650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6198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2396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34648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FCE18-139B-4A41-8640-8C26FA64A8DD}" type="slidenum">
              <a:rPr lang="en-GB" smtClean="0">
                <a:cs typeface="Arial" charset="0"/>
              </a:rPr>
              <a:pPr/>
              <a:t>89</a:t>
            </a:fld>
            <a:endParaRPr lang="en-GB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333842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38CA8C-B5F4-42A0-A202-01850C01D44E}" type="slidenum">
              <a:rPr lang="en-GB" altLang="en-US"/>
              <a:pPr/>
              <a:t>90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5423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7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49" y="4719641"/>
            <a:ext cx="4889393" cy="4492625"/>
          </a:xfrm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6172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92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046124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0984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94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187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776868" y="9428167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0A85BB-7EC5-405E-8790-F85D116D2CD1}" type="slidenum">
              <a:rPr lang="en-GB" sz="1200"/>
              <a:pPr algn="r"/>
              <a:t>95</a:t>
            </a:fld>
            <a:endParaRPr lang="en-GB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651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96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</a:pPr>
            <a:endParaRPr lang="en-GB" altLang="en-US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735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9538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742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197BF-E477-4DBD-9ECF-5764DCACE073}" type="slidenum">
              <a:rPr lang="en-GB" smtClean="0">
                <a:cs typeface="Arial" charset="0"/>
              </a:rPr>
              <a:pPr/>
              <a:t>99</a:t>
            </a:fld>
            <a:endParaRPr lang="en-GB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86428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4359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7020-5441-43D8-80F5-611C5FB50CC2}" type="slidenum">
              <a:rPr lang="en-GB" smtClean="0">
                <a:cs typeface="Arial" charset="0"/>
              </a:rPr>
              <a:pPr/>
              <a:t>101</a:t>
            </a:fld>
            <a:endParaRPr lang="en-GB" smtClean="0"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25262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4938"/>
            <a:ext cx="932338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6"/>
          <a:stretch/>
        </p:blipFill>
        <p:spPr bwMode="auto">
          <a:xfrm>
            <a:off x="0" y="4770438"/>
            <a:ext cx="913503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92088"/>
            <a:ext cx="16144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8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8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1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3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3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3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6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3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5" y="-350838"/>
            <a:ext cx="9610725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9"/>
          <a:stretch/>
        </p:blipFill>
        <p:spPr bwMode="auto">
          <a:xfrm>
            <a:off x="0" y="4770438"/>
            <a:ext cx="9296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92088"/>
            <a:ext cx="1601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1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3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0" y="-485775"/>
            <a:ext cx="97917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2"/>
          <a:stretch/>
        </p:blipFill>
        <p:spPr bwMode="auto">
          <a:xfrm>
            <a:off x="0" y="4770438"/>
            <a:ext cx="9162854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92088"/>
            <a:ext cx="1601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52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4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8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0962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9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1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917825"/>
            <a:ext cx="46291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8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3063"/>
            <a:ext cx="9144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73063"/>
            <a:ext cx="741521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31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04800"/>
            <a:ext cx="11652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2" r:id="rId2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928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org.uk/working-with-us/hr-connect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org.uk/working-with-us/hr-connect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nfodir.nhsggc.org.uk/" TargetMode="External"/><Relationship Id="rId7" Type="http://schemas.openxmlformats.org/officeDocument/2006/relationships/hyperlink" Target="https://www.nhsggc.scot/staff-recruitment/staff-resourc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hsggc.org.uk/working-with-us/hr-connect/health-safety/policies-guidance-documents-forms/stress-in-the-workplace/" TargetMode="External"/><Relationship Id="rId5" Type="http://schemas.openxmlformats.org/officeDocument/2006/relationships/hyperlink" Target="http://www.staffnet.ggc.scot.nhs.uk/Info%20Centre/For%20Staff/Your%20Health/Pages/YourHealthHomepage2.aspx" TargetMode="External"/><Relationship Id="rId4" Type="http://schemas.openxmlformats.org/officeDocument/2006/relationships/hyperlink" Target="https://www.nhsggc.org.uk/working-with-us/hr-connect/self-help-for-staff/" TargetMode="External"/><Relationship Id="rId9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5085184"/>
            <a:ext cx="7200800" cy="590931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Essential Skills for Managers</a:t>
            </a: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127"/>
            <a:ext cx="7884368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Barriers to Effective </a:t>
            </a:r>
            <a:r>
              <a:rPr lang="en-GB" sz="3200" b="1" dirty="0" smtClean="0">
                <a:latin typeface="+mn-lt"/>
              </a:rPr>
              <a:t>Communication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62" y="1412776"/>
            <a:ext cx="8335838" cy="4351338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sz="2400" b="1" dirty="0" smtClean="0">
                <a:latin typeface="+mn-lt"/>
              </a:rPr>
              <a:t>Inequalities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Language Barrier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Physiological</a:t>
            </a:r>
            <a:r>
              <a:rPr lang="en-GB" sz="2400" dirty="0">
                <a:latin typeface="+mn-lt"/>
              </a:rPr>
              <a:t>, Mental </a:t>
            </a:r>
            <a:r>
              <a:rPr lang="en-GB" sz="2400" dirty="0" smtClean="0">
                <a:latin typeface="+mn-lt"/>
              </a:rPr>
              <a:t>Health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Learning </a:t>
            </a:r>
            <a:r>
              <a:rPr lang="en-GB" sz="2400" dirty="0">
                <a:latin typeface="+mn-lt"/>
              </a:rPr>
              <a:t>Difficulties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Cultural/Religious Needs</a:t>
            </a:r>
            <a:endParaRPr lang="en-GB" sz="2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Sensory </a:t>
            </a:r>
            <a:r>
              <a:rPr lang="en-GB" sz="2400" dirty="0" smtClean="0">
                <a:latin typeface="+mn-lt"/>
              </a:rPr>
              <a:t>Impairments</a:t>
            </a:r>
            <a:endParaRPr lang="en-GB" sz="2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Literacy, numeracy  </a:t>
            </a:r>
            <a:r>
              <a:rPr lang="en-GB" sz="2400" dirty="0" smtClean="0">
                <a:latin typeface="+mn-lt"/>
              </a:rPr>
              <a:t>issues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611"/>
            <a:ext cx="7415213" cy="535531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latin typeface="+mn-lt"/>
              </a:rPr>
              <a:t>Mind Maps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100</a:t>
            </a:fld>
            <a:endParaRPr lang="en-GB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6" y="1341438"/>
            <a:ext cx="8642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" y="509665"/>
            <a:ext cx="7415213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Gantt Chart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95692"/>
              </p:ext>
            </p:extLst>
          </p:nvPr>
        </p:nvGraphicFramePr>
        <p:xfrm>
          <a:off x="179388" y="1268763"/>
          <a:ext cx="8784975" cy="4896538"/>
        </p:xfrm>
        <a:graphic>
          <a:graphicData uri="http://schemas.openxmlformats.org/drawingml/2006/table">
            <a:tbl>
              <a:tblPr/>
              <a:tblGrid>
                <a:gridCol w="1368153"/>
                <a:gridCol w="648072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</a:tblGrid>
              <a:tr h="3351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Key Activity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Week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01. Activity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02. Activity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03. Activity 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BO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04. Activity 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PL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05. Activity 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YW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06. Activity 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YW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07. Activity 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KH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08. Activity 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LS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09. Activity 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CM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10. Activity J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KH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101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effectLst/>
                <a:latin typeface="+mn-lt"/>
              </a:rPr>
              <a:t>Techniques</a:t>
            </a:r>
            <a:endParaRPr lang="en-US" sz="3200" b="1" dirty="0" smtClean="0">
              <a:effectLst/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819404"/>
            <a:ext cx="8229600" cy="4713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Lewin’s Change Model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Lewin’s Force-Field Model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Kotter's </a:t>
            </a:r>
            <a:r>
              <a:rPr lang="en-GB" sz="2400" dirty="0">
                <a:latin typeface="+mn-lt"/>
              </a:rPr>
              <a:t>8 </a:t>
            </a:r>
            <a:r>
              <a:rPr lang="en-GB" sz="2400" dirty="0" smtClean="0">
                <a:latin typeface="+mn-lt"/>
              </a:rPr>
              <a:t>Step Change Model</a:t>
            </a:r>
          </a:p>
          <a:p>
            <a:pPr>
              <a:lnSpc>
                <a:spcPct val="150000"/>
              </a:lnSpc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72819" y="1522393"/>
            <a:ext cx="6707188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latin typeface="+mn-lt"/>
              </a:rPr>
              <a:t>Lewin’s </a:t>
            </a:r>
            <a:r>
              <a:rPr lang="en-GB" sz="3200" b="1" dirty="0" smtClean="0">
                <a:latin typeface="+mn-lt"/>
              </a:rPr>
              <a:t> Change Model</a:t>
            </a:r>
            <a:endParaRPr lang="en-GB" sz="32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103</a:t>
            </a:fld>
            <a:endParaRPr lang="en-GB" dirty="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6443663" y="2636838"/>
            <a:ext cx="2087562" cy="2087562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33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REFREEZING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3419476" y="2636838"/>
            <a:ext cx="2087563" cy="20875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CHANGING</a:t>
            </a: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397491" y="2636838"/>
            <a:ext cx="2087562" cy="20875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UNFREEZING</a:t>
            </a:r>
          </a:p>
        </p:txBody>
      </p:sp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2482851" y="3141664"/>
            <a:ext cx="936625" cy="11509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5507039" y="3141664"/>
            <a:ext cx="936625" cy="11509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3003"/>
            <a:ext cx="6851104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Lewin’s Force-Field Model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104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812361" y="1268761"/>
            <a:ext cx="71438" cy="439261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059833" y="1340769"/>
            <a:ext cx="45719" cy="4320604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940424" y="1628801"/>
            <a:ext cx="503783" cy="3960788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11561" y="1628801"/>
            <a:ext cx="502865" cy="3960788"/>
          </a:xfrm>
          <a:prstGeom prst="rect">
            <a:avLst/>
          </a:prstGeom>
          <a:noFill/>
          <a:ln w="9525">
            <a:solidFill>
              <a:srgbClr val="000099">
                <a:alpha val="50195"/>
              </a:srgbClr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835697" y="5805265"/>
            <a:ext cx="2160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Current State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732242" y="5805489"/>
            <a:ext cx="2411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Desired State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3923928" y="5877273"/>
            <a:ext cx="273685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6013452" y="1916114"/>
            <a:ext cx="358775" cy="35655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T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</a:p>
          <a:p>
            <a:pPr algn="ctr"/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84214" y="2133600"/>
            <a:ext cx="3587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V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</a:p>
          <a:p>
            <a:pPr algn="ctr"/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1187451" y="2060574"/>
            <a:ext cx="1728366" cy="27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1187624" y="2852936"/>
            <a:ext cx="172819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1187624" y="3573016"/>
            <a:ext cx="1728366" cy="124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1187624" y="4509120"/>
            <a:ext cx="1728366" cy="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V="1">
            <a:off x="1187451" y="5229200"/>
            <a:ext cx="1728366" cy="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1187625" y="3933056"/>
            <a:ext cx="1872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Managerial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support (pressure)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1187624" y="3140969"/>
            <a:ext cx="158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Incentives</a:t>
            </a:r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1187625" y="2420889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technology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1187624" y="1700809"/>
            <a:ext cx="1728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Competition</a:t>
            </a:r>
          </a:p>
        </p:txBody>
      </p:sp>
      <p:sp>
        <p:nvSpPr>
          <p:cNvPr id="23573" name="Line 24"/>
          <p:cNvSpPr>
            <a:spLocks noChangeShapeType="1"/>
          </p:cNvSpPr>
          <p:nvPr/>
        </p:nvSpPr>
        <p:spPr bwMode="auto">
          <a:xfrm flipH="1" flipV="1">
            <a:off x="3275855" y="5229200"/>
            <a:ext cx="2592288" cy="0"/>
          </a:xfrm>
          <a:prstGeom prst="line">
            <a:avLst/>
          </a:prstGeom>
          <a:noFill/>
          <a:ln w="25400">
            <a:solidFill>
              <a:srgbClr val="000099">
                <a:alpha val="74901"/>
              </a:srgbClr>
            </a:solidFill>
            <a:round/>
            <a:headEnd/>
            <a:tailEnd type="triangle" w="lg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4" name="Line 25"/>
          <p:cNvSpPr>
            <a:spLocks noChangeShapeType="1"/>
          </p:cNvSpPr>
          <p:nvPr/>
        </p:nvSpPr>
        <p:spPr bwMode="auto">
          <a:xfrm flipH="1">
            <a:off x="3347863" y="3068960"/>
            <a:ext cx="2520281" cy="0"/>
          </a:xfrm>
          <a:prstGeom prst="line">
            <a:avLst/>
          </a:prstGeom>
          <a:noFill/>
          <a:ln w="9525">
            <a:solidFill>
              <a:srgbClr val="000099">
                <a:alpha val="74901"/>
              </a:srgbClr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5" name="Line 26"/>
          <p:cNvSpPr>
            <a:spLocks noChangeShapeType="1"/>
          </p:cNvSpPr>
          <p:nvPr/>
        </p:nvSpPr>
        <p:spPr bwMode="auto">
          <a:xfrm flipH="1" flipV="1">
            <a:off x="3275855" y="4149080"/>
            <a:ext cx="2592288" cy="0"/>
          </a:xfrm>
          <a:prstGeom prst="line">
            <a:avLst/>
          </a:prstGeom>
          <a:noFill/>
          <a:ln w="19050">
            <a:solidFill>
              <a:srgbClr val="000099">
                <a:alpha val="74901"/>
              </a:srgbClr>
            </a:solidFill>
            <a:round/>
            <a:headEnd/>
            <a:tailEnd type="triangle" w="lg" len="lg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6" name="Line 27"/>
          <p:cNvSpPr>
            <a:spLocks noChangeShapeType="1"/>
          </p:cNvSpPr>
          <p:nvPr/>
        </p:nvSpPr>
        <p:spPr bwMode="auto">
          <a:xfrm flipH="1">
            <a:off x="3275857" y="2060848"/>
            <a:ext cx="2592288" cy="0"/>
          </a:xfrm>
          <a:prstGeom prst="line">
            <a:avLst/>
          </a:prstGeom>
          <a:noFill/>
          <a:ln w="9525">
            <a:solidFill>
              <a:srgbClr val="000099">
                <a:alpha val="74901"/>
              </a:srgbClr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7" name="Text Box 28"/>
          <p:cNvSpPr txBox="1">
            <a:spLocks noChangeArrowheads="1"/>
          </p:cNvSpPr>
          <p:nvPr/>
        </p:nvSpPr>
        <p:spPr bwMode="auto">
          <a:xfrm>
            <a:off x="3419873" y="4869161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Established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work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atterns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8" name="Text Box 29"/>
          <p:cNvSpPr txBox="1">
            <a:spLocks noChangeArrowheads="1"/>
          </p:cNvSpPr>
          <p:nvPr/>
        </p:nvSpPr>
        <p:spPr bwMode="auto">
          <a:xfrm>
            <a:off x="3347865" y="3789041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Complacency</a:t>
            </a:r>
          </a:p>
        </p:txBody>
      </p:sp>
      <p:sp>
        <p:nvSpPr>
          <p:cNvPr id="23579" name="Text Box 30"/>
          <p:cNvSpPr txBox="1">
            <a:spLocks noChangeArrowheads="1"/>
          </p:cNvSpPr>
          <p:nvPr/>
        </p:nvSpPr>
        <p:spPr bwMode="auto">
          <a:xfrm>
            <a:off x="3347864" y="2636913"/>
            <a:ext cx="2519362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Job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insecurity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80" name="Text Box 31"/>
          <p:cNvSpPr txBox="1">
            <a:spLocks noChangeArrowheads="1"/>
          </p:cNvSpPr>
          <p:nvPr/>
        </p:nvSpPr>
        <p:spPr bwMode="auto">
          <a:xfrm>
            <a:off x="3347865" y="1700808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Skills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deficit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81" name="Text Box 32"/>
          <p:cNvSpPr txBox="1">
            <a:spLocks noChangeArrowheads="1"/>
          </p:cNvSpPr>
          <p:nvPr/>
        </p:nvSpPr>
        <p:spPr bwMode="auto">
          <a:xfrm>
            <a:off x="1187450" y="4869161"/>
            <a:ext cx="158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people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72" grpId="0"/>
      <p:bldP spid="23572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Force Field </a:t>
            </a:r>
            <a:r>
              <a:rPr lang="en-GB" sz="3200" b="1" dirty="0" smtClean="0">
                <a:latin typeface="+mn-lt"/>
              </a:rPr>
              <a:t>Analysis</a:t>
            </a:r>
            <a:endParaRPr lang="en-GB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77915"/>
            <a:ext cx="5014395" cy="44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234" y="1268760"/>
            <a:ext cx="9468544" cy="757130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Example: You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are a manager deciding whether to install new manufacturing equipment in your factory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106</a:t>
            </a:fld>
            <a:endParaRPr lang="en-GB" dirty="0"/>
          </a:p>
        </p:txBody>
      </p:sp>
      <p:pic>
        <p:nvPicPr>
          <p:cNvPr id="5" name="Content Placeholder 4" descr="ForceField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-1152" t="9899"/>
          <a:stretch/>
        </p:blipFill>
        <p:spPr bwMode="auto">
          <a:xfrm>
            <a:off x="1691680" y="2209949"/>
            <a:ext cx="6120680" cy="45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9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Kotter's 8 </a:t>
            </a:r>
            <a:r>
              <a:rPr lang="en-GB" sz="3200" b="1" dirty="0" smtClean="0">
                <a:latin typeface="+mn-lt"/>
              </a:rPr>
              <a:t>Step Change Model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1: Create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Urgency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2: Form a Powerful Coalition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3: Create a Vision for Change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4: Communicate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Vision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5: Remove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Obstacles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6: Create Short-Term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Wins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7: Build on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8: Anchor the Changes in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Culture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0" y="1484784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5400" b="1" dirty="0" smtClean="0">
              <a:latin typeface="+mn-lt"/>
            </a:endParaRPr>
          </a:p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40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  <a:p>
            <a:pPr>
              <a:buNone/>
            </a:pPr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108</a:t>
            </a:fld>
            <a:endParaRPr lang="en-GB" dirty="0"/>
          </a:p>
        </p:txBody>
      </p:sp>
      <p:pic>
        <p:nvPicPr>
          <p:cNvPr id="5" name="Picture 2" descr="cid:image002.png@01D1A9FA.C7170DB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7280"/>
            <a:ext cx="4716016" cy="13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Session 4</a:t>
            </a:r>
          </a:p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Problem Solving and Decision Making</a:t>
            </a:r>
            <a:endParaRPr lang="en-GB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608908"/>
            <a:ext cx="8640762" cy="511256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r>
              <a:rPr lang="en-GB" sz="2400" b="1" dirty="0" smtClean="0">
                <a:latin typeface="+mn-lt"/>
              </a:rPr>
              <a:t>In the workplace: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Clinical Governance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HR policies and Staff Governance guidance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+mn-lt"/>
              </a:rPr>
              <a:t>E</a:t>
            </a:r>
            <a:r>
              <a:rPr lang="en-GB" sz="2400" dirty="0" smtClean="0">
                <a:latin typeface="+mn-lt"/>
              </a:rPr>
              <a:t>quality legislation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r>
              <a:rPr lang="en-GB" sz="2400" b="1" dirty="0" smtClean="0">
                <a:latin typeface="+mn-lt"/>
              </a:rPr>
              <a:t>Personally:</a:t>
            </a:r>
            <a:endParaRPr lang="en-GB" sz="240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</a:rPr>
              <a:t>Be aware of influences on your communication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</a:rPr>
              <a:t>Use </a:t>
            </a:r>
            <a:r>
              <a:rPr lang="en-GB" sz="2400" dirty="0">
                <a:latin typeface="+mn-lt"/>
              </a:rPr>
              <a:t>the Accessible Information </a:t>
            </a:r>
            <a:r>
              <a:rPr lang="en-GB" sz="2400" dirty="0" smtClean="0">
                <a:latin typeface="+mn-lt"/>
              </a:rPr>
              <a:t>Policy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</a:pPr>
            <a:r>
              <a:rPr lang="en-GB" sz="2400" dirty="0" smtClean="0">
                <a:latin typeface="+mn-lt"/>
              </a:rPr>
              <a:t>Be a good role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5536" y="548680"/>
            <a:ext cx="6768281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Self-Awareness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860425" y="2348880"/>
            <a:ext cx="8283575" cy="4968552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V</a:t>
            </a:r>
            <a:r>
              <a:rPr lang="en-US" sz="2400" dirty="0" smtClean="0">
                <a:latin typeface="+mn-lt"/>
              </a:rPr>
              <a:t>alue </a:t>
            </a:r>
            <a:r>
              <a:rPr lang="en-US" sz="2400" dirty="0">
                <a:latin typeface="+mn-lt"/>
              </a:rPr>
              <a:t>of adopting a culture of improvement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P</a:t>
            </a:r>
            <a:r>
              <a:rPr lang="en-GB" sz="2400" dirty="0" smtClean="0">
                <a:latin typeface="+mn-lt"/>
              </a:rPr>
              <a:t>roblem </a:t>
            </a:r>
            <a:r>
              <a:rPr lang="en-GB" sz="2400" dirty="0">
                <a:latin typeface="+mn-lt"/>
              </a:rPr>
              <a:t>solving and decision </a:t>
            </a:r>
            <a:r>
              <a:rPr lang="en-GB" sz="2400" dirty="0" smtClean="0">
                <a:latin typeface="+mn-lt"/>
              </a:rPr>
              <a:t>making tools </a:t>
            </a:r>
            <a:r>
              <a:rPr lang="en-GB" sz="2400" dirty="0">
                <a:latin typeface="+mn-lt"/>
              </a:rPr>
              <a:t>and </a:t>
            </a:r>
            <a:r>
              <a:rPr lang="en-GB" sz="2400" dirty="0" smtClean="0">
                <a:latin typeface="+mn-lt"/>
              </a:rPr>
              <a:t>techniques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Use the problem solving steps</a:t>
            </a:r>
            <a:endParaRPr lang="en-GB" sz="2400" dirty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110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6533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What counts as a problem?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060848"/>
            <a:ext cx="8568952" cy="492941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Deviation 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Potential 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Improvement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363" y="590007"/>
            <a:ext cx="6707188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Improvement in NHS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18015"/>
            <a:ext cx="8283575" cy="5111774"/>
          </a:xfrm>
        </p:spPr>
        <p:txBody>
          <a:bodyPr/>
          <a:lstStyle/>
          <a:p>
            <a:pPr>
              <a:buNone/>
            </a:pPr>
            <a:endParaRPr lang="en-GB" sz="2400" i="1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Quality Improvement</a:t>
            </a:r>
          </a:p>
          <a:p>
            <a:pPr>
              <a:buNone/>
            </a:pPr>
            <a:endParaRPr lang="en-GB" sz="2400" b="1" dirty="0" smtClean="0">
              <a:latin typeface="+mn-lt"/>
            </a:endParaRPr>
          </a:p>
          <a:p>
            <a:pPr lvl="1"/>
            <a:r>
              <a:rPr lang="en-GB" sz="2400" dirty="0" smtClean="0">
                <a:latin typeface="+mn-lt"/>
              </a:rPr>
              <a:t>Health; Better patient outcomes</a:t>
            </a:r>
          </a:p>
          <a:p>
            <a:pPr lvl="1"/>
            <a:r>
              <a:rPr lang="en-GB" sz="2400" dirty="0" smtClean="0">
                <a:latin typeface="+mn-lt"/>
              </a:rPr>
              <a:t>Care; Better system performance</a:t>
            </a:r>
          </a:p>
          <a:p>
            <a:pPr lvl="1"/>
            <a:r>
              <a:rPr lang="en-GB" sz="2400" dirty="0" smtClean="0">
                <a:latin typeface="+mn-lt"/>
              </a:rPr>
              <a:t>Learning; Better professional development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b="1" dirty="0" smtClean="0">
                <a:latin typeface="+mn-lt"/>
              </a:rPr>
              <a:t>Continuous Improvement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112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75232" y="2132856"/>
            <a:ext cx="7526337" cy="3730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Tackling the ‘wrong’ problem</a:t>
            </a:r>
          </a:p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Making assumptions</a:t>
            </a:r>
          </a:p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Jumping to solutions</a:t>
            </a:r>
          </a:p>
          <a:p>
            <a:pPr lvl="1"/>
            <a:r>
              <a:rPr lang="en-GB" sz="2400" dirty="0" smtClean="0">
                <a:latin typeface="+mn-lt"/>
                <a:ea typeface="ＭＳ Ｐゴシック" pitchFamily="34" charset="-128"/>
              </a:rPr>
              <a:t>Failing to seek expert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113</a:t>
            </a:fld>
            <a:endParaRPr lang="en-GB" dirty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95536" y="1040441"/>
            <a:ext cx="4424609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Common M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istakes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5952"/>
            <a:ext cx="6707188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latin typeface="+mn-lt"/>
              </a:rPr>
              <a:t>PDSA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114</a:t>
            </a:fld>
            <a:endParaRPr lang="en-GB" dirty="0"/>
          </a:p>
        </p:txBody>
      </p:sp>
      <p:pic>
        <p:nvPicPr>
          <p:cNvPr id="37891" name="Picture 2" descr="s_02_mfi_nofill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1341438"/>
            <a:ext cx="4046191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940152" y="5949280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Improvement Guide,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9105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  <a:ea typeface="ＭＳ Ｐゴシック" pitchFamily="34" charset="-128"/>
              </a:rPr>
              <a:t>Problem </a:t>
            </a:r>
            <a:r>
              <a:rPr lang="en-GB" sz="3200" b="1" dirty="0">
                <a:latin typeface="+mn-lt"/>
                <a:ea typeface="ＭＳ Ｐゴシック" pitchFamily="34" charset="-128"/>
              </a:rPr>
              <a:t>S</a:t>
            </a:r>
            <a:r>
              <a:rPr lang="en-GB" sz="3200" b="1" dirty="0" smtClean="0">
                <a:latin typeface="+mn-lt"/>
                <a:ea typeface="ＭＳ Ｐゴシック" pitchFamily="34" charset="-128"/>
              </a:rPr>
              <a:t>olving Steps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559" y="1844824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1: Identify the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problem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2: Define the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problem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3: Diagnose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root causes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4: Generate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options/solutions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5: </a:t>
            </a:r>
            <a:r>
              <a:rPr lang="en-GB" sz="2400" dirty="0">
                <a:latin typeface="+mn-lt"/>
              </a:rPr>
              <a:t>Evaluate options and select the best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6: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Implement decision and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evaluate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886248"/>
            <a:ext cx="8568952" cy="44644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0474" tIns="44443" rIns="90474" bIns="44443" numCol="1" anchor="t" anchorCtr="0" compatLnSpc="1">
            <a:prstTxWarp prst="textNoShape">
              <a:avLst/>
            </a:prstTxWarp>
          </a:bodyPr>
          <a:lstStyle/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How do you know there is a problem? 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What is the impact of the problem?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Is the problem stated objectively?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What is the scope of the problem?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Is there an implied solution in your problem or goal statement that you need to remove?</a:t>
            </a:r>
          </a:p>
          <a:p>
            <a:pPr marL="380938" indent="-380938" algn="ctr">
              <a:lnSpc>
                <a:spcPct val="110000"/>
              </a:lnSpc>
              <a:spcBef>
                <a:spcPct val="40000"/>
              </a:spcBef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116</a:t>
            </a:fld>
            <a:endParaRPr lang="en-GB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528" y="1003261"/>
            <a:ext cx="684033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1;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Identify the P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roblem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uiExpand="1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3608" y="1896939"/>
            <a:ext cx="8267700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Involve stakeholders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Gather and analyse information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Talk with people who are familiar with the problem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Clarify what it is/is not (Problem Definition Tool)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117</a:t>
            </a:fld>
            <a:endParaRPr lang="en-GB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3528" y="908720"/>
            <a:ext cx="6598281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2;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Define the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Problem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05758"/>
            <a:ext cx="666124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 kern="1200" dirty="0" smtClean="0">
                <a:latin typeface="+mn-lt"/>
                <a:ea typeface="+mn-ea"/>
                <a:cs typeface="+mn-cs"/>
              </a:rPr>
              <a:t>Step 3; Diagnose Root Causes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2035870"/>
            <a:ext cx="8229600" cy="4320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Root Cause Analysis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T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echniques: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5 Whys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Cause and Effect Diagram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(Ishikawa/Fishbone)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858" y="981378"/>
            <a:ext cx="712879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5 Whys</a:t>
            </a:r>
            <a:endParaRPr lang="en-GB" sz="3200" b="1" kern="1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9592" y="1126994"/>
            <a:ext cx="8640960" cy="5459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ct val="40000"/>
              </a:spcAft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Example of 5 Whys: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Patient was late in theatre, causing a delay.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There was a long wait for a trolley. 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A replacement trolley had to be found.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The original trolley's safety rail was worn and had eventually broken.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It had not been regularly checked for wear.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There is no equipment maintenance schedule. </a:t>
            </a:r>
            <a:endParaRPr lang="en-GB" sz="2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62993"/>
            <a:ext cx="676828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Active listening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659486"/>
            <a:ext cx="8569325" cy="504142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Listen to understand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Show that you are listening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Suspend judgment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Feedback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Respond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80528" y="91666"/>
            <a:ext cx="11089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Cause and Effect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Diagram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(Ishikawa/Fishbone) 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3" y="2636912"/>
            <a:ext cx="1761729" cy="2215977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Clinics Running Late and lengthy waits for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484784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Environment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1" y="1484784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Procedures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1" y="5589241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People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517233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Equipment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250431" y="1997259"/>
            <a:ext cx="2160240" cy="1728192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873956" y="3748988"/>
            <a:ext cx="5362340" cy="21501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3968" y="3789041"/>
            <a:ext cx="2160240" cy="1656184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509194" y="3814296"/>
            <a:ext cx="2304256" cy="1656184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513135" y="1981579"/>
            <a:ext cx="2304256" cy="1728192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51519" y="2492896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enough treatment rooms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3212977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Small inner-city environment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5220072" y="2636912"/>
            <a:ext cx="792088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403648" y="2852936"/>
            <a:ext cx="360040" cy="28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483768" y="2060849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Transport arrives early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817" y="2636913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Poor scheduling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84168" y="2492896"/>
            <a:ext cx="115212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Too much paperwork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7864" y="2924945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Lengthy booking process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1916833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computerised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5937" y="3429001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computerised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3861050"/>
            <a:ext cx="1584176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Poor maintenance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1601" y="4293097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Broken lifts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3529" y="4797153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enough wheelchairs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4077072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Unexpected patients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71800" y="4725145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Queue jumping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56177" y="4365104"/>
            <a:ext cx="108012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Staff unavailable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24129" y="5013177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Long term sickness absence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3419872" y="2348881"/>
            <a:ext cx="936104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4716017" y="3140969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3491880" y="2420888"/>
            <a:ext cx="576064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4572000" y="3212976"/>
            <a:ext cx="504056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1475656" y="2708921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5724128" y="2276872"/>
            <a:ext cx="792088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907705" y="4437113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259633" y="5013177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331640" y="4149080"/>
            <a:ext cx="864096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716017" y="4221089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067944" y="4869161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436096" y="4653136"/>
            <a:ext cx="576064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5724129" y="4725144"/>
            <a:ext cx="288032" cy="28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7" grpId="0"/>
      <p:bldP spid="3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254971"/>
            <a:ext cx="6840760" cy="7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Step 4; Generate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Options/Solutions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560" y="1182291"/>
            <a:ext cx="8820472" cy="500141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Brainstorming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Six to twelve people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L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asts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for a fixed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period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 chair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define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problem 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maintain control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 scribe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note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and record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all ideas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Active participation is encouraged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Do not discuss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criticise ideas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evelop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the maximum number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ideas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Evaluate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ideas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after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session (not during)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Brainstorming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6619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Determining the best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options: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Cluster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similar or related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ideas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Condense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ideas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Refine/Improve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ideas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Reduce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your list of possible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solutions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" y="1484784"/>
            <a:ext cx="8434388" cy="535531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Step </a:t>
            </a:r>
            <a:r>
              <a:rPr lang="en-US" sz="3200" b="1" dirty="0" smtClean="0">
                <a:latin typeface="+mn-lt"/>
              </a:rPr>
              <a:t>5; </a:t>
            </a:r>
            <a:r>
              <a:rPr lang="en-GB" sz="3200" b="1" dirty="0" smtClean="0">
                <a:latin typeface="+mn-lt"/>
              </a:rPr>
              <a:t>Evaluate Options </a:t>
            </a:r>
            <a:r>
              <a:rPr lang="en-GB" sz="3200" b="1" dirty="0">
                <a:latin typeface="+mn-lt"/>
              </a:rPr>
              <a:t>and </a:t>
            </a:r>
            <a:r>
              <a:rPr lang="en-GB" sz="3200" b="1" dirty="0" smtClean="0">
                <a:latin typeface="+mn-lt"/>
              </a:rPr>
              <a:t>Select </a:t>
            </a:r>
            <a:r>
              <a:rPr lang="en-GB" sz="3200" b="1" dirty="0">
                <a:latin typeface="+mn-lt"/>
              </a:rPr>
              <a:t>the </a:t>
            </a:r>
            <a:r>
              <a:rPr lang="en-GB" sz="3200" b="1" dirty="0" smtClean="0">
                <a:latin typeface="+mn-lt"/>
              </a:rPr>
              <a:t>Best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70137"/>
            <a:ext cx="8424936" cy="435133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Tools to use: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Selection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Matrix (Benefits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vs Effort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Paired Comparison Analysis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Weighting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and Scoring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Selection Matrix (Benefits vs Effort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)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124</a:t>
            </a:fld>
            <a:endParaRPr lang="en-GB" dirty="0"/>
          </a:p>
        </p:txBody>
      </p:sp>
      <p:pic>
        <p:nvPicPr>
          <p:cNvPr id="2054" name="Picture 6" descr="Using Prioritization Matrices to Inform UX Decis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700808"/>
            <a:ext cx="6809629" cy="44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3" y="2204865"/>
            <a:ext cx="7362825" cy="351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0474" tIns="44443" rIns="90474" bIns="4444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10000"/>
              </a:lnSpc>
              <a:spcBef>
                <a:spcPct val="60000"/>
              </a:spcBef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Steps: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 planning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Communication strategy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Contingency planning (Risk Management)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Monitoring, review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125</a:t>
            </a:fld>
            <a:endParaRPr lang="en-GB" dirty="0"/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539552" y="1412778"/>
            <a:ext cx="6953250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3600" b="1" dirty="0">
                <a:solidFill>
                  <a:schemeClr val="bg1"/>
                </a:solidFill>
              </a:rPr>
              <a:t>Key elements: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73175" y="1010931"/>
            <a:ext cx="7101657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6; Implement Decision and Evaluate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022" y="1233545"/>
            <a:ext cx="8208912" cy="581675"/>
          </a:xfrm>
          <a:noFill/>
          <a:ln>
            <a:miter lim="800000"/>
            <a:headEnd/>
            <a:tailEnd/>
          </a:ln>
        </p:spPr>
        <p:txBody>
          <a:bodyPr vert="horz" wrap="square" lIns="91425" tIns="45713" rIns="91425" bIns="91425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 Planning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2454" y="2120572"/>
            <a:ext cx="4608512" cy="4525963"/>
          </a:xfr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hlinkClick r:id="rId3" action="ppaction://hlinksldjump"/>
              </a:rPr>
              <a:t>SMART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hlinkClick r:id="rId3" action="ppaction://hlinksldjump"/>
              </a:rPr>
              <a:t>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Break tasks down 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Allocate responsibilities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Agree timescales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Prioritise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Identify resource implications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126</a:t>
            </a:fld>
            <a:endParaRPr lang="en-GB" dirty="0"/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930966" y="2120572"/>
            <a:ext cx="4356100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Set review dates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Plan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communication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Give adequate warning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Realistic timescales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Maintain effective teams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Enlist help of enthusiasts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8437" y="1012658"/>
            <a:ext cx="6707188" cy="535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  <a:ea typeface="ＭＳ Ｐゴシック" pitchFamily="34" charset="-128"/>
              </a:rPr>
              <a:t>Contingency Planning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127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39493"/>
              </p:ext>
            </p:extLst>
          </p:nvPr>
        </p:nvGraphicFramePr>
        <p:xfrm>
          <a:off x="395536" y="1888373"/>
          <a:ext cx="8352928" cy="4183620"/>
        </p:xfrm>
        <a:graphic>
          <a:graphicData uri="http://schemas.openxmlformats.org/drawingml/2006/table">
            <a:tbl>
              <a:tblPr/>
              <a:tblGrid>
                <a:gridCol w="2088232"/>
                <a:gridCol w="2088232"/>
                <a:gridCol w="2088232"/>
                <a:gridCol w="2088232"/>
              </a:tblGrid>
              <a:tr h="311901"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Risk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L</a:t>
                      </a:r>
                      <a:r>
                        <a:rPr lang="en-GB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 (0 – 10)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I </a:t>
                      </a:r>
                      <a:r>
                        <a:rPr lang="en-GB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(0 – 10)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Mitigation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person goes off </a:t>
                      </a:r>
                      <a:r>
                        <a:rPr lang="en-GB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sick/leaves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person keeps detailed progress notes; has regular update meetings with identified colleague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66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1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1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187624" y="6075575"/>
            <a:ext cx="7086600" cy="46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= Likelihood				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= Impact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39553" y="332656"/>
            <a:ext cx="6495689" cy="67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800" b="1" dirty="0">
                <a:solidFill>
                  <a:schemeClr val="bg1"/>
                </a:solidFill>
              </a:rPr>
              <a:t>Step 6 – </a:t>
            </a:r>
            <a:r>
              <a:rPr lang="en-GB" sz="3600" b="1" dirty="0">
                <a:solidFill>
                  <a:schemeClr val="bg1"/>
                </a:solidFill>
              </a:rPr>
              <a:t>Implement </a:t>
            </a:r>
            <a:r>
              <a:rPr lang="en-GB" sz="3600" b="1" dirty="0" smtClean="0">
                <a:solidFill>
                  <a:schemeClr val="bg1"/>
                </a:solidFill>
              </a:rPr>
              <a:t>decision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051720" y="1196753"/>
            <a:ext cx="5087060" cy="64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buNone/>
            </a:pPr>
            <a:r>
              <a:rPr lang="en-GB" sz="3600" b="1" dirty="0">
                <a:solidFill>
                  <a:schemeClr val="bg1"/>
                </a:solidFill>
              </a:rPr>
              <a:t>Evaluate the </a:t>
            </a:r>
            <a:r>
              <a:rPr lang="en-GB" sz="3600" b="1" dirty="0" smtClean="0">
                <a:solidFill>
                  <a:schemeClr val="bg1"/>
                </a:solidFill>
              </a:rPr>
              <a:t>progress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7440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7459"/>
              </p:ext>
            </p:extLst>
          </p:nvPr>
        </p:nvGraphicFramePr>
        <p:xfrm>
          <a:off x="251521" y="1988842"/>
          <a:ext cx="8568953" cy="4305298"/>
        </p:xfrm>
        <a:graphic>
          <a:graphicData uri="http://schemas.openxmlformats.org/drawingml/2006/table">
            <a:tbl>
              <a:tblPr/>
              <a:tblGrid>
                <a:gridCol w="1337799"/>
                <a:gridCol w="2217929"/>
                <a:gridCol w="1351881"/>
                <a:gridCol w="3661344"/>
              </a:tblGrid>
              <a:tr h="521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Action Plan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‘Desired goal’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What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SMART actions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Milestones, targets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Who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Person(s) responsible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Forum(s)?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62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When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Target dates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Regular progress reviews?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1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Where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Team meetings?  Forum(s)?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02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How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Success measures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128</a:t>
            </a:fld>
            <a:endParaRPr lang="en-GB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331640" y="1134543"/>
            <a:ext cx="6956257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Monitoring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Reviewing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Evaluating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5400" b="1" dirty="0" smtClean="0">
              <a:latin typeface="+mn-lt"/>
            </a:endParaRPr>
          </a:p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40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  <a:p>
            <a:pPr>
              <a:buNone/>
            </a:pPr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129</a:t>
            </a:fld>
            <a:endParaRPr lang="en-GB" dirty="0"/>
          </a:p>
        </p:txBody>
      </p:sp>
      <p:pic>
        <p:nvPicPr>
          <p:cNvPr id="5" name="Picture 2" descr="cid:image002.png@01D1A9FA.C7170DB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1" y="3933056"/>
            <a:ext cx="4716015" cy="13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580858"/>
            <a:ext cx="6768281" cy="535531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+mn-lt"/>
              </a:rPr>
              <a:t>Questioning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4245" y="2428054"/>
            <a:ext cx="4248472" cy="398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n-lt"/>
              </a:rPr>
              <a:t>Questions we ought to use: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Open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Closed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Probing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Reflective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Comparative</a:t>
            </a:r>
            <a:endParaRPr lang="en-US" sz="2400" dirty="0" smtClean="0">
              <a:latin typeface="+mn-lt"/>
            </a:endParaRPr>
          </a:p>
        </p:txBody>
      </p:sp>
      <p:sp>
        <p:nvSpPr>
          <p:cNvPr id="444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99438" y="2452121"/>
            <a:ext cx="4642337" cy="398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dirty="0" smtClean="0">
                <a:latin typeface="+mn-lt"/>
              </a:rPr>
              <a:t>Questions we ought to avoid: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Leading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Multiple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Ambiguous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Trick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3419476" y="5610225"/>
            <a:ext cx="216437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spcBef>
                <a:spcPct val="200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lang="en-GB" sz="2800" dirty="0" smtClean="0">
                <a:solidFill>
                  <a:schemeClr val="bg2"/>
                </a:solidFill>
              </a:rPr>
              <a:t>Hypothetical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76" y="1268760"/>
            <a:ext cx="887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+mn-lt"/>
              </a:rPr>
              <a:t>Questioning is the ability to organize our thinking around what we </a:t>
            </a: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do not know.                                                                </a:t>
            </a:r>
            <a:r>
              <a:rPr lang="en-GB" sz="1800" b="1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GB" sz="1800" b="1" dirty="0">
                <a:solidFill>
                  <a:srgbClr val="002060"/>
                </a:solidFill>
                <a:latin typeface="+mn-lt"/>
              </a:rPr>
              <a:t>Right Question Institute</a:t>
            </a:r>
            <a:endParaRPr lang="en-GB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676828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Non-Verbal Communication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idx="1"/>
          </p:nvPr>
        </p:nvSpPr>
        <p:spPr>
          <a:xfrm>
            <a:off x="1907704" y="1766367"/>
            <a:ext cx="4176712" cy="425132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ye contact</a:t>
            </a:r>
          </a:p>
          <a:p>
            <a:pPr eaLnBrk="1" hangingPunct="1"/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one of voice</a:t>
            </a:r>
          </a:p>
          <a:p>
            <a:pPr eaLnBrk="1" hangingPunct="1"/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acial expressions</a:t>
            </a:r>
          </a:p>
          <a:p>
            <a:pPr eaLnBrk="1" hangingPunct="1"/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ody language/</a:t>
            </a:r>
            <a:r>
              <a:rPr lang="en-GB" sz="2400" dirty="0" smtClean="0">
                <a:latin typeface="+mn-lt"/>
              </a:rPr>
              <a:t>posture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Gestures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Spatial distance</a:t>
            </a:r>
          </a:p>
          <a:p>
            <a:pPr eaLnBrk="1" hangingPunct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Touch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Deliberate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silence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+mn-lt"/>
            </a:endParaRPr>
          </a:p>
          <a:p>
            <a:pPr eaLnBrk="1" hangingPunct="1"/>
            <a:endParaRPr lang="en-GB" sz="24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1287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285546"/>
            <a:ext cx="7415213" cy="590931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Activity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61" y="19745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+mn-lt"/>
              </a:rPr>
              <a:t>Are You Approachable at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764704"/>
            <a:ext cx="7344816" cy="978729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Communication Methods in Workplace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891854"/>
            <a:ext cx="8229600" cy="4464496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+mn-lt"/>
              </a:rPr>
              <a:t>Face-to-Face (individual, groups)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Written (letters, memos)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Email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Telephone, walkie-talkie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Pager, mobile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Noticeboards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Social media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e-Health platforms (e.g. </a:t>
            </a:r>
            <a:r>
              <a:rPr lang="en-GB" sz="2400" dirty="0" err="1" smtClean="0">
                <a:latin typeface="+mn-lt"/>
              </a:rPr>
              <a:t>emis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dirty="0" err="1" smtClean="0">
                <a:latin typeface="+mn-lt"/>
              </a:rPr>
              <a:t>eESS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dirty="0" err="1" smtClean="0">
                <a:latin typeface="+mn-lt"/>
              </a:rPr>
              <a:t>Turas</a:t>
            </a:r>
            <a:r>
              <a:rPr lang="en-GB" sz="2400" dirty="0" smtClean="0">
                <a:latin typeface="+mn-lt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764704"/>
            <a:ext cx="8219256" cy="47133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MS Teams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Zoom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Yammer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 meetings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Huddles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Team/Core Brief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err="1" smtClean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-Matter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Small Change Matters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" y="1412776"/>
            <a:ext cx="9036496" cy="4351338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3200" b="1" dirty="0" smtClean="0">
                <a:latin typeface="+mn-lt"/>
              </a:rPr>
              <a:t>Principles </a:t>
            </a:r>
            <a:r>
              <a:rPr lang="en-GB" sz="3200" b="1" dirty="0">
                <a:latin typeface="+mn-lt"/>
              </a:rPr>
              <a:t>of an Effective Communications </a:t>
            </a:r>
            <a:r>
              <a:rPr lang="en-GB" sz="3200" b="1" dirty="0" smtClean="0">
                <a:latin typeface="+mn-lt"/>
              </a:rPr>
              <a:t>Strategy</a:t>
            </a:r>
            <a:endParaRPr lang="en-GB" sz="3200" b="1" dirty="0">
              <a:latin typeface="+mn-lt"/>
            </a:endParaRPr>
          </a:p>
          <a:p>
            <a:pPr marL="0" indent="0" algn="ctr">
              <a:buNone/>
            </a:pPr>
            <a:r>
              <a:rPr lang="en-GB" b="1" dirty="0">
                <a:latin typeface="+mn-lt"/>
              </a:rPr>
              <a:t/>
            </a:r>
            <a:br>
              <a:rPr lang="en-GB" b="1" dirty="0">
                <a:latin typeface="+mn-lt"/>
              </a:rPr>
            </a:br>
            <a:r>
              <a:rPr lang="en-GB" sz="2400" b="1" dirty="0" smtClean="0">
                <a:latin typeface="+mn-lt"/>
              </a:rPr>
              <a:t>“An </a:t>
            </a:r>
            <a:r>
              <a:rPr lang="en-GB" sz="2400" b="1" dirty="0">
                <a:latin typeface="+mn-lt"/>
              </a:rPr>
              <a:t>effective approach to internal communication </a:t>
            </a:r>
            <a:endParaRPr lang="en-GB" sz="24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will </a:t>
            </a:r>
            <a:r>
              <a:rPr lang="en-GB" sz="2400" b="1" dirty="0">
                <a:latin typeface="+mn-lt"/>
              </a:rPr>
              <a:t>be cohesive and strategic, and support a culture of </a:t>
            </a:r>
            <a:endParaRPr lang="en-GB" sz="24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trust </a:t>
            </a:r>
            <a:r>
              <a:rPr lang="en-GB" sz="2400" b="1" dirty="0">
                <a:latin typeface="+mn-lt"/>
              </a:rPr>
              <a:t>and </a:t>
            </a:r>
            <a:r>
              <a:rPr lang="en-GB" sz="2400" b="1" dirty="0" smtClean="0">
                <a:latin typeface="+mn-lt"/>
              </a:rPr>
              <a:t>openness”</a:t>
            </a:r>
            <a:endParaRPr lang="en-GB" sz="2400" b="1" dirty="0"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37774"/>
            <a:ext cx="9144000" cy="89915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5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en-GB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Programme Structure</a:t>
            </a:r>
            <a:endParaRPr lang="en-GB" sz="3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2272937"/>
            <a:ext cx="4248232" cy="297393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GB" sz="1800" b="1" dirty="0"/>
          </a:p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AM; </a:t>
            </a:r>
            <a:r>
              <a:rPr lang="en-GB" sz="1800" b="1" dirty="0" smtClean="0"/>
              <a:t>Managing Change , Problem Solving </a:t>
            </a:r>
            <a:r>
              <a:rPr lang="en-GB" sz="1800" b="1" dirty="0"/>
              <a:t>and </a:t>
            </a:r>
            <a:r>
              <a:rPr lang="en-GB" sz="1800" b="1" dirty="0" smtClean="0"/>
              <a:t>Decision Making</a:t>
            </a:r>
            <a:endParaRPr lang="en-GB" sz="1800" b="1" dirty="0"/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276872"/>
            <a:ext cx="4104456" cy="297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  <a:p>
            <a:pPr algn="ctr"/>
            <a:endParaRPr lang="en-GB" sz="1800" b="1" dirty="0"/>
          </a:p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AM; </a:t>
            </a:r>
            <a:r>
              <a:rPr lang="en-GB" sz="1800" b="1" dirty="0" smtClean="0"/>
              <a:t>Communication </a:t>
            </a: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PM; </a:t>
            </a:r>
            <a:r>
              <a:rPr lang="en-GB" sz="1800" b="1" dirty="0" smtClean="0"/>
              <a:t>Organising and Delegating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9971" y="5517232"/>
            <a:ext cx="8084057" cy="7200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activities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you understanding the concept better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1434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Successful </a:t>
            </a:r>
            <a:r>
              <a:rPr lang="en-GB" sz="3200" b="1" dirty="0" smtClean="0">
                <a:latin typeface="+mn-lt"/>
              </a:rPr>
              <a:t>Communication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8568952" cy="435133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Builds a shared sense of </a:t>
            </a:r>
            <a:r>
              <a:rPr lang="en-GB" sz="2400" dirty="0" smtClean="0">
                <a:latin typeface="+mn-lt"/>
              </a:rPr>
              <a:t>purpose</a:t>
            </a:r>
          </a:p>
          <a:p>
            <a:r>
              <a:rPr lang="en-GB" sz="2400" dirty="0" smtClean="0">
                <a:latin typeface="+mn-lt"/>
              </a:rPr>
              <a:t>Receives </a:t>
            </a:r>
            <a:r>
              <a:rPr lang="en-GB" sz="2400" dirty="0">
                <a:latin typeface="+mn-lt"/>
              </a:rPr>
              <a:t>attention and support from </a:t>
            </a:r>
            <a:r>
              <a:rPr lang="en-GB" sz="2400" dirty="0" smtClean="0">
                <a:latin typeface="+mn-lt"/>
              </a:rPr>
              <a:t>all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Drives genuine </a:t>
            </a:r>
            <a:r>
              <a:rPr lang="en-GB" sz="2400" dirty="0" smtClean="0">
                <a:latin typeface="+mn-lt"/>
              </a:rPr>
              <a:t>dialogue</a:t>
            </a:r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Good for people management</a:t>
            </a:r>
            <a:endParaRPr lang="en-GB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S</a:t>
            </a:r>
            <a:r>
              <a:rPr lang="en-GB" sz="2400" dirty="0" smtClean="0">
                <a:latin typeface="+mn-lt"/>
              </a:rPr>
              <a:t>upports </a:t>
            </a:r>
            <a:r>
              <a:rPr lang="en-GB" sz="2400" dirty="0">
                <a:latin typeface="+mn-lt"/>
              </a:rPr>
              <a:t>equality and diversity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Supports </a:t>
            </a:r>
            <a:r>
              <a:rPr lang="en-GB" sz="2400" dirty="0">
                <a:latin typeface="+mn-lt"/>
              </a:rPr>
              <a:t>the rights of </a:t>
            </a:r>
            <a:r>
              <a:rPr lang="en-GB" sz="2400" dirty="0" smtClean="0">
                <a:latin typeface="+mn-lt"/>
              </a:rPr>
              <a:t>people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Respects </a:t>
            </a:r>
            <a:r>
              <a:rPr lang="en-GB" sz="2400" dirty="0">
                <a:latin typeface="+mn-lt"/>
              </a:rPr>
              <a:t>other people’s ideas, values and principles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Ensures </a:t>
            </a:r>
            <a:r>
              <a:rPr lang="en-GB" sz="2400" dirty="0">
                <a:latin typeface="+mn-lt"/>
              </a:rPr>
              <a:t>people’s dignity and </a:t>
            </a:r>
            <a:r>
              <a:rPr lang="en-GB" sz="2400" dirty="0" smtClean="0">
                <a:latin typeface="+mn-lt"/>
              </a:rPr>
              <a:t>rights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3" y="1110707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Role of Line Managers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0501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HR Agents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Front </a:t>
            </a:r>
            <a:r>
              <a:rPr lang="en-GB" sz="2400" dirty="0">
                <a:latin typeface="+mn-lt"/>
              </a:rPr>
              <a:t>line of </a:t>
            </a:r>
            <a:r>
              <a:rPr lang="en-GB" sz="2400" dirty="0" smtClean="0">
                <a:latin typeface="+mn-lt"/>
              </a:rPr>
              <a:t>communicating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Responsible for effective communication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Be communicative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Confidentiality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120040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Role of </a:t>
            </a:r>
            <a:r>
              <a:rPr lang="en-GB" sz="3200" b="1" dirty="0" smtClean="0">
                <a:latin typeface="+mn-lt"/>
              </a:rPr>
              <a:t>Employees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0501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Sharing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Learning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Listening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Collaborating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2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000994"/>
            <a:ext cx="7415213" cy="535531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Influence of Good Communication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70768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In difficult </a:t>
            </a:r>
            <a:r>
              <a:rPr lang="en-GB" sz="2400" dirty="0" smtClean="0">
                <a:latin typeface="+mn-lt"/>
              </a:rPr>
              <a:t>times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 Engagement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Better Performance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 Retention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Wellbeing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Employee </a:t>
            </a:r>
            <a:r>
              <a:rPr lang="en-GB" sz="2400" dirty="0" smtClean="0">
                <a:latin typeface="+mn-lt"/>
              </a:rPr>
              <a:t>Voice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9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7415213" cy="978729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Employee Voice</a:t>
            </a:r>
            <a:br>
              <a:rPr lang="en-GB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8882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Resolves </a:t>
            </a:r>
            <a:r>
              <a:rPr lang="en-GB" sz="2400" dirty="0">
                <a:latin typeface="+mn-lt"/>
              </a:rPr>
              <a:t>operational </a:t>
            </a:r>
            <a:r>
              <a:rPr lang="en-GB" sz="2400" dirty="0" smtClean="0">
                <a:latin typeface="+mn-lt"/>
              </a:rPr>
              <a:t>issues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Encourage </a:t>
            </a:r>
            <a:r>
              <a:rPr lang="en-GB" sz="2400" dirty="0">
                <a:latin typeface="+mn-lt"/>
              </a:rPr>
              <a:t>staff to </a:t>
            </a:r>
            <a:r>
              <a:rPr lang="en-GB" sz="2400" dirty="0" smtClean="0">
                <a:latin typeface="+mn-lt"/>
              </a:rPr>
              <a:t>collaborate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Gives </a:t>
            </a:r>
            <a:r>
              <a:rPr lang="en-GB" sz="2400" dirty="0">
                <a:latin typeface="+mn-lt"/>
              </a:rPr>
              <a:t>employees greater </a:t>
            </a:r>
            <a:r>
              <a:rPr lang="en-GB" sz="2400" dirty="0" smtClean="0">
                <a:latin typeface="+mn-lt"/>
              </a:rPr>
              <a:t>voice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Gains </a:t>
            </a:r>
            <a:r>
              <a:rPr lang="en-GB" sz="2400" dirty="0">
                <a:latin typeface="+mn-lt"/>
              </a:rPr>
              <a:t>insight into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dirty="0" smtClean="0"/>
              <a:t>Activity</a:t>
            </a:r>
          </a:p>
          <a:p>
            <a:pPr marL="0" indent="0">
              <a:buNone/>
            </a:pPr>
            <a:endParaRPr lang="en-GB" sz="32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Think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of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something challenging (person/situation) that you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need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to address?  </a:t>
            </a:r>
          </a:p>
          <a:p>
            <a:pPr marL="0" indent="0" algn="ctr">
              <a:buNone/>
            </a:pPr>
            <a:endParaRPr lang="en-GB" sz="3200" b="1" dirty="0" smtClean="0">
              <a:solidFill>
                <a:schemeClr val="accent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What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would you say?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3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348880"/>
            <a:ext cx="7975825" cy="2177727"/>
          </a:xfrm>
        </p:spPr>
        <p:txBody>
          <a:bodyPr/>
          <a:lstStyle/>
          <a:p>
            <a:pPr marL="603365" indent="-603365">
              <a:lnSpc>
                <a:spcPct val="150000"/>
              </a:lnSpc>
              <a:spcAft>
                <a:spcPts val="409"/>
              </a:spcAft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the Situation</a:t>
            </a:r>
          </a:p>
          <a:p>
            <a:pPr marL="603365" indent="-603365">
              <a:lnSpc>
                <a:spcPct val="150000"/>
              </a:lnSpc>
              <a:spcAft>
                <a:spcPts val="409"/>
              </a:spcAft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why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it is a problem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your expectation/s 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Listen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response/s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Repeat number 3 (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required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F4EEE7-E92B-4F68-A543-A37BAF83D050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539552" y="1124744"/>
            <a:ext cx="7806572" cy="10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24" tIns="46712" rIns="93424" bIns="46712">
            <a:sp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Think of something challenging that you need to address?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4Ws+H Technique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005012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Who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What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When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How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082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Communication Planning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8496944" cy="44973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lang="en-GB" sz="2400" dirty="0" smtClean="0">
                <a:latin typeface="+mn-lt"/>
              </a:rPr>
              <a:t>The right choose of:</a:t>
            </a:r>
          </a:p>
          <a:p>
            <a:pPr lvl="1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GB" sz="2400" dirty="0" smtClean="0">
                <a:latin typeface="+mn-lt"/>
              </a:rPr>
              <a:t>Communication strategy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Communication </a:t>
            </a:r>
            <a:r>
              <a:rPr lang="en-GB" sz="2400" dirty="0" smtClean="0">
                <a:latin typeface="+mn-lt"/>
              </a:rPr>
              <a:t>channel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M</a:t>
            </a:r>
            <a:r>
              <a:rPr lang="en-GB" sz="2400" dirty="0" smtClean="0">
                <a:latin typeface="+mn-lt"/>
              </a:rPr>
              <a:t>essage selection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T</a:t>
            </a:r>
            <a:r>
              <a:rPr lang="en-GB" sz="2400" dirty="0" smtClean="0">
                <a:latin typeface="+mn-lt"/>
              </a:rPr>
              <a:t>ailor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66" y="1556792"/>
            <a:ext cx="8028384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Assessing </a:t>
            </a:r>
            <a:r>
              <a:rPr lang="en-GB" sz="3200" b="1" dirty="0" smtClean="0">
                <a:latin typeface="+mn-lt"/>
              </a:rPr>
              <a:t>Communications Effectiveness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466" y="2708920"/>
            <a:ext cx="8712968" cy="435133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Overall </a:t>
            </a:r>
            <a:r>
              <a:rPr lang="en-GB" sz="2400" dirty="0" smtClean="0">
                <a:latin typeface="+mn-lt"/>
              </a:rPr>
              <a:t>within your team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Success against specific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7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Link to KSF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886700" cy="4351338"/>
          </a:xfrm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C1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Communication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C2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Personal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People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Development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C3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Health, Safety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Security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C5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Quality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C6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Equality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Diversity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G6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People Management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0634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Activity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589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+mn-lt"/>
              </a:rPr>
              <a:t>The Communication Quiz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  <a:p>
            <a:pPr marL="0" indent="0">
              <a:buNone/>
            </a:pPr>
            <a:r>
              <a:rPr lang="en-GB" b="1" dirty="0">
                <a:latin typeface="+mn-lt"/>
              </a:rPr>
              <a:t>How Good Are Your Communication Skills?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2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40297"/>
            <a:ext cx="6914009" cy="535531"/>
          </a:xfrm>
        </p:spPr>
        <p:txBody>
          <a:bodyPr/>
          <a:lstStyle/>
          <a:p>
            <a:pPr algn="l"/>
            <a:r>
              <a:rPr lang="en-GB" sz="3200" b="1" dirty="0" smtClean="0">
                <a:latin typeface="+mn-lt"/>
              </a:rPr>
              <a:t>Self-assessment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58391"/>
            <a:ext cx="8642350" cy="4680521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Feedback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Reflective practice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Self-evaluation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Check with the policies and guidelines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Check with current </a:t>
            </a:r>
            <a:r>
              <a:rPr lang="en-GB" sz="2400" dirty="0" smtClean="0">
                <a:latin typeface="+mn-lt"/>
              </a:rPr>
              <a:t>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Find out what is available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Workbook activity and on-line resources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7200800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Our Organisational Goals and Values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43433"/>
            <a:ext cx="8229600" cy="4608513"/>
          </a:xfrm>
        </p:spPr>
        <p:txBody>
          <a:bodyPr/>
          <a:lstStyle/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put patients first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focus on outcomes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take responsibility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work as one team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always try to do better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treat each other with respect</a:t>
            </a:r>
            <a:endParaRPr lang="en-GB" sz="2400" dirty="0" smtClean="0">
              <a:latin typeface="+mn-lt"/>
            </a:endParaRPr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08250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effectLst/>
                <a:latin typeface="+mn-lt"/>
              </a:rPr>
              <a:t>Staff Health and Wellbeing</a:t>
            </a:r>
            <a:endParaRPr lang="en-GB" sz="32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60139"/>
            <a:ext cx="5832648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+mn-lt"/>
              </a:rPr>
              <a:t>Your duty as a manager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Resources: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hlinkClick r:id="rId3"/>
              </a:rPr>
              <a:t>NHSGGC Health and Wellbeing Directory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endParaRPr lang="en-GB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4"/>
              </a:rPr>
              <a:t>A Healthier Place to Work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5"/>
              </a:rPr>
              <a:t>Your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5"/>
              </a:rPr>
              <a:t> Health </a:t>
            </a:r>
            <a:endParaRPr lang="en-US" sz="2400" dirty="0" smtClean="0">
              <a:solidFill>
                <a:schemeClr val="tx1"/>
              </a:solidFill>
              <a:latin typeface="+mn-lt"/>
              <a:ea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hlinkClick r:id="rId6"/>
              </a:rPr>
              <a:t>Stress in the Workplace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hlinkClick r:id="rId7"/>
              </a:rPr>
              <a:t>Staff Resources and Support 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1AE92-7131-46DB-8598-12E202CE94EF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5" name="Picture 4" descr="\\xggc.scot.nhs.uk\ggcdata\FolderRedirects\WWH5\ellioer564\My Documents\My Pictures\banner_staff_health_850x340.jpg">
            <a:hlinkClick r:id="rId4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521494"/>
            <a:ext cx="3572703" cy="19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 Safer Place to Wor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55" y="4451230"/>
            <a:ext cx="4487942" cy="24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14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1825625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Essential Skills for Managers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3200" b="1" dirty="0" smtClean="0">
              <a:latin typeface="+mn-lt"/>
            </a:endParaRPr>
          </a:p>
          <a:p>
            <a:pPr algn="ctr">
              <a:buNone/>
            </a:pPr>
            <a:endParaRPr lang="en-GB" sz="3200" b="1" dirty="0" smtClean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Session 2</a:t>
            </a: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Organising and Delegating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-29710" y="1052191"/>
            <a:ext cx="6851104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5615"/>
            <a:ext cx="8676456" cy="4392712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Leadership vs Management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Performance management and factors affecting it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Time management 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principles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of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good time management</a:t>
            </a:r>
            <a:endParaRPr lang="en-GB" sz="2400" dirty="0" smtClean="0">
              <a:latin typeface="+mn-lt"/>
            </a:endParaRPr>
          </a:p>
          <a:p>
            <a:pPr lvl="1" fontAlgn="auto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Key principles of delegation</a:t>
            </a:r>
            <a:endParaRPr lang="en-GB" sz="2400" dirty="0" smtClean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36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66157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Leadership vs 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66" y="1412776"/>
            <a:ext cx="8856984" cy="5040560"/>
          </a:xfrm>
        </p:spPr>
        <p:txBody>
          <a:bodyPr/>
          <a:lstStyle/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Management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s concerned with planning, budgeting, organising, staffing, controlling and problem-solving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Leadership</a:t>
            </a: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involves establishing direction, aligning people, motivating and inspiring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                                                                                                  (Kotter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3477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latin typeface="+mn-lt"/>
              </a:rPr>
              <a:t>Leadership is the art of motivating people toward a common goal or vision, and management is getting the job </a:t>
            </a:r>
            <a:r>
              <a:rPr lang="en-GB" sz="2400" b="1" dirty="0" smtClean="0">
                <a:latin typeface="+mn-lt"/>
              </a:rPr>
              <a:t>done</a:t>
            </a:r>
            <a:endParaRPr lang="en-GB" sz="2400" b="1" dirty="0">
              <a:latin typeface="+mn-lt"/>
            </a:endParaRPr>
          </a:p>
          <a:p>
            <a:pPr algn="r">
              <a:buNone/>
            </a:pPr>
            <a:endParaRPr lang="en-GB" sz="2400" dirty="0" smtClean="0">
              <a:latin typeface="+mn-lt"/>
            </a:endParaRPr>
          </a:p>
          <a:p>
            <a:pPr algn="r">
              <a:buNone/>
            </a:pPr>
            <a:r>
              <a:rPr lang="en-GB" sz="2400" b="1" dirty="0" smtClean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King’s Fund </a:t>
            </a:r>
            <a:r>
              <a:rPr lang="en-GB" sz="2400" b="1" dirty="0" smtClean="0">
                <a:latin typeface="+mn-lt"/>
              </a:rPr>
              <a:t>Report </a:t>
            </a:r>
            <a:r>
              <a:rPr lang="en-GB" sz="2400" b="1" dirty="0">
                <a:latin typeface="+mn-lt"/>
              </a:rPr>
              <a:t>(2011)</a:t>
            </a: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3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3" name="Picture 2" descr="Leadership versus Management - Entrepreneur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87767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Your Objectives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3207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Key personal learning points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mpact of the programme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Action planning (proposed impact)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Workbook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3" name="Picture 4" descr="Leadership versus management by Erol Gerson | ToolsH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0241"/>
            <a:ext cx="727280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7" y="1855916"/>
            <a:ext cx="8640960" cy="1255728"/>
          </a:xfrm>
        </p:spPr>
        <p:txBody>
          <a:bodyPr/>
          <a:lstStyle/>
          <a:p>
            <a:pPr algn="ctr"/>
            <a:r>
              <a:rPr lang="en-GB" sz="2800" b="1" dirty="0">
                <a:latin typeface="+mn-lt"/>
              </a:rPr>
              <a:t>Self-assessment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What kind of manager are you?</a:t>
            </a:r>
            <a:endParaRPr lang="en-GB" sz="28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" y="593801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Effective Teams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94310"/>
            <a:ext cx="8568952" cy="49294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Meaningful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Clear set of objectives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M</a:t>
            </a:r>
            <a:r>
              <a:rPr lang="en-GB" sz="2400" dirty="0" smtClean="0">
                <a:latin typeface="+mn-lt"/>
              </a:rPr>
              <a:t>eaningful tasks/roles for team </a:t>
            </a:r>
            <a:r>
              <a:rPr lang="en-GB" sz="2400" dirty="0">
                <a:latin typeface="+mn-lt"/>
              </a:rPr>
              <a:t>members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Performance appraisal </a:t>
            </a:r>
            <a:r>
              <a:rPr lang="en-GB" sz="2400" dirty="0">
                <a:latin typeface="+mn-lt"/>
              </a:rPr>
              <a:t>and</a:t>
            </a:r>
            <a:r>
              <a:rPr lang="en-GB" sz="2400" dirty="0"/>
              <a:t> </a:t>
            </a:r>
            <a:r>
              <a:rPr lang="en-GB" sz="2400" dirty="0" smtClean="0">
                <a:latin typeface="+mn-lt"/>
              </a:rPr>
              <a:t>feedback</a:t>
            </a:r>
            <a:r>
              <a:rPr lang="en-GB" sz="2400" dirty="0" smtClean="0"/>
              <a:t> </a:t>
            </a:r>
            <a:r>
              <a:rPr lang="en-GB" sz="2400" dirty="0" smtClean="0">
                <a:latin typeface="+mn-lt"/>
              </a:rPr>
              <a:t>for team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Regular </a:t>
            </a:r>
            <a:r>
              <a:rPr lang="en-GB" sz="2400" dirty="0">
                <a:latin typeface="+mn-lt"/>
              </a:rPr>
              <a:t>feedback </a:t>
            </a:r>
            <a:r>
              <a:rPr lang="en-GB" sz="2400" dirty="0" smtClean="0">
                <a:latin typeface="+mn-lt"/>
              </a:rPr>
              <a:t>on team’s Performance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Reflect on achievements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Full participation by team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Effective communication			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+mn-lt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>
                <a:latin typeface="+mn-lt"/>
              </a:rPr>
              <a:t>                                        </a:t>
            </a:r>
            <a:r>
              <a:rPr lang="en-GB" sz="2000" dirty="0" smtClean="0">
                <a:latin typeface="+mn-lt"/>
              </a:rPr>
              <a:t>Firth-Cozens, Jenny, (1998)</a:t>
            </a:r>
            <a:endParaRPr lang="en-GB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0" y="908720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Managing Former </a:t>
            </a:r>
            <a:r>
              <a:rPr lang="en-GB" sz="3200" b="1" dirty="0">
                <a:latin typeface="+mn-lt"/>
              </a:rPr>
              <a:t>P</a:t>
            </a:r>
            <a:r>
              <a:rPr lang="en-GB" sz="3200" b="1" dirty="0" smtClean="0">
                <a:latin typeface="+mn-lt"/>
              </a:rPr>
              <a:t>eers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8640960" cy="5040560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Set your expectations early on and involve the team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Use the knowledge you have to your advantage 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Move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948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Managing </a:t>
            </a:r>
            <a:r>
              <a:rPr lang="en-GB" sz="3200" b="1" dirty="0" smtClean="0">
                <a:latin typeface="+mn-lt"/>
              </a:rPr>
              <a:t>Young People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7013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Step 1; Introduce </a:t>
            </a:r>
            <a:r>
              <a:rPr lang="en-GB" sz="2400" dirty="0" smtClean="0">
                <a:latin typeface="+mn-lt"/>
              </a:rPr>
              <a:t>them to </a:t>
            </a:r>
            <a:r>
              <a:rPr lang="en-GB" sz="2400" dirty="0">
                <a:latin typeface="+mn-lt"/>
              </a:rPr>
              <a:t>the world of </a:t>
            </a:r>
            <a:r>
              <a:rPr lang="en-GB" sz="2400" dirty="0" smtClean="0">
                <a:latin typeface="+mn-lt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Step </a:t>
            </a:r>
            <a:r>
              <a:rPr lang="en-GB" sz="2400" dirty="0" smtClean="0">
                <a:latin typeface="+mn-lt"/>
              </a:rPr>
              <a:t>2; Provide </a:t>
            </a:r>
            <a:r>
              <a:rPr lang="en-GB" sz="2400" dirty="0">
                <a:latin typeface="+mn-lt"/>
              </a:rPr>
              <a:t>structure and good communication 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Step </a:t>
            </a:r>
            <a:r>
              <a:rPr lang="en-GB" sz="2400" dirty="0" smtClean="0">
                <a:latin typeface="+mn-lt"/>
              </a:rPr>
              <a:t>3; Develop </a:t>
            </a:r>
            <a:r>
              <a:rPr lang="en-GB" sz="2400" dirty="0">
                <a:latin typeface="+mn-lt"/>
              </a:rPr>
              <a:t>and </a:t>
            </a:r>
            <a:r>
              <a:rPr lang="en-GB" sz="2400" dirty="0" smtClean="0">
                <a:latin typeface="+mn-lt"/>
              </a:rPr>
              <a:t>support them</a:t>
            </a: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4869160"/>
            <a:ext cx="7183225" cy="646331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Performance Management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8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7" y="82344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Performance </a:t>
            </a:r>
            <a:r>
              <a:rPr lang="en-GB" sz="3200" b="1" dirty="0" smtClean="0">
                <a:latin typeface="+mn-lt"/>
              </a:rPr>
              <a:t>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81991"/>
            <a:ext cx="8496944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i="1" dirty="0">
                <a:latin typeface="+mn-lt"/>
              </a:rPr>
              <a:t>“</a:t>
            </a:r>
            <a:r>
              <a:rPr lang="en-GB" sz="2400" b="1" i="1" dirty="0">
                <a:latin typeface="+mn-lt"/>
              </a:rPr>
              <a:t>Per­for­mance man­age­ment is the con­tin­u­ous process </a:t>
            </a:r>
            <a:r>
              <a:rPr lang="en-GB" sz="2400" b="1" i="1" dirty="0" smtClean="0">
                <a:latin typeface="+mn-lt"/>
              </a:rPr>
              <a:t>of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 </a:t>
            </a:r>
            <a:r>
              <a:rPr lang="en-GB" sz="2400" b="1" i="1" dirty="0">
                <a:latin typeface="+mn-lt"/>
              </a:rPr>
              <a:t>improv­ing per­for­mance by set­ting indi­vid­ual and team goals which are aligned to the strate­gic goals of the organ­i­sa­tion, </a:t>
            </a:r>
            <a:endParaRPr lang="en-GB" sz="2400" b="1" i="1" dirty="0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plan­ning </a:t>
            </a:r>
            <a:r>
              <a:rPr lang="en-GB" sz="2400" b="1" i="1" dirty="0">
                <a:latin typeface="+mn-lt"/>
              </a:rPr>
              <a:t>per­for­mance to achieve the goals, review­ing and </a:t>
            </a:r>
            <a:endParaRPr lang="en-GB" sz="2400" b="1" i="1" dirty="0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assess­ing </a:t>
            </a:r>
            <a:r>
              <a:rPr lang="en-GB" sz="2400" b="1" i="1" dirty="0">
                <a:latin typeface="+mn-lt"/>
              </a:rPr>
              <a:t>progress, and devel­op­ing the knowl­edge, skills, and abil­i­ties of peo­ple</a:t>
            </a:r>
            <a:r>
              <a:rPr lang="en-GB" sz="2400" b="1" i="1" dirty="0" smtClean="0">
                <a:latin typeface="+mn-lt"/>
              </a:rPr>
              <a:t>.”</a:t>
            </a:r>
          </a:p>
          <a:p>
            <a:pPr marL="0" indent="0">
              <a:buNone/>
            </a:pPr>
            <a:endParaRPr lang="en-GB" sz="2400" i="1" dirty="0">
              <a:latin typeface="+mn-lt"/>
            </a:endParaRPr>
          </a:p>
          <a:p>
            <a:pPr marL="0" indent="0" algn="r">
              <a:buNone/>
            </a:pPr>
            <a:r>
              <a:rPr lang="en-GB" sz="2000" b="1" dirty="0">
                <a:latin typeface="+mn-lt"/>
              </a:rPr>
              <a:t>Michael Arm­strong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908" y="620688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Performance Management Cycle</a:t>
            </a:r>
            <a:endParaRPr lang="en-GB" sz="3200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4623"/>
            <a:ext cx="7128791" cy="51368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496015"/>
            <a:ext cx="7920880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Importance of Performance 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63" y="1651500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C</a:t>
            </a:r>
            <a:r>
              <a:rPr lang="en-GB" sz="2400" dirty="0" smtClean="0">
                <a:latin typeface="+mn-lt"/>
              </a:rPr>
              <a:t>ritical </a:t>
            </a:r>
            <a:r>
              <a:rPr lang="en-GB" sz="2400" dirty="0">
                <a:latin typeface="+mn-lt"/>
              </a:rPr>
              <a:t>for </a:t>
            </a:r>
            <a:r>
              <a:rPr lang="en-GB" sz="2400" dirty="0" smtClean="0">
                <a:latin typeface="+mn-lt"/>
              </a:rPr>
              <a:t>success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Employees know what is </a:t>
            </a:r>
            <a:r>
              <a:rPr lang="en-GB" sz="2400" dirty="0">
                <a:latin typeface="+mn-lt"/>
              </a:rPr>
              <a:t>expected of </a:t>
            </a:r>
            <a:r>
              <a:rPr lang="en-GB" sz="2400" dirty="0" smtClean="0">
                <a:latin typeface="+mn-lt"/>
              </a:rPr>
              <a:t>them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Motivates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staff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Checks staff contributions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Recognises the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good work of employees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Delivers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tasks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quickly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to required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standards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Spot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improves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poor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performance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90" y="61419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Factors Affecting Performance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9609"/>
            <a:ext cx="8640960" cy="4968552"/>
          </a:xfrm>
        </p:spPr>
        <p:txBody>
          <a:bodyPr/>
          <a:lstStyle/>
          <a:p>
            <a:r>
              <a:rPr lang="en-GB" sz="2000" dirty="0" smtClean="0">
                <a:latin typeface="+mn-lt"/>
              </a:rPr>
              <a:t>Lack of awareness/understanding </a:t>
            </a:r>
          </a:p>
          <a:p>
            <a:r>
              <a:rPr lang="en-GB" sz="2000" dirty="0" smtClean="0">
                <a:latin typeface="+mn-lt"/>
              </a:rPr>
              <a:t>Personal circumstances</a:t>
            </a:r>
          </a:p>
          <a:p>
            <a:r>
              <a:rPr lang="en-GB" sz="2000" dirty="0" smtClean="0">
                <a:latin typeface="+mn-lt"/>
              </a:rPr>
              <a:t>Organisational Change</a:t>
            </a:r>
          </a:p>
          <a:p>
            <a:r>
              <a:rPr lang="en-GB" sz="2000" dirty="0" smtClean="0">
                <a:latin typeface="+mn-lt"/>
              </a:rPr>
              <a:t>Bullying or harassment</a:t>
            </a:r>
          </a:p>
          <a:p>
            <a:r>
              <a:rPr lang="en-GB" sz="2000" dirty="0">
                <a:latin typeface="+mn-lt"/>
              </a:rPr>
              <a:t>R</a:t>
            </a:r>
            <a:r>
              <a:rPr lang="en-GB" sz="2000" dirty="0" smtClean="0">
                <a:latin typeface="+mn-lt"/>
              </a:rPr>
              <a:t>ecruitment and selection issue</a:t>
            </a:r>
          </a:p>
          <a:p>
            <a:r>
              <a:rPr lang="en-GB" sz="2000" dirty="0" smtClean="0">
                <a:latin typeface="+mn-lt"/>
              </a:rPr>
              <a:t>Lack of </a:t>
            </a:r>
            <a:r>
              <a:rPr lang="en-GB" sz="2000" dirty="0">
                <a:latin typeface="+mn-lt"/>
              </a:rPr>
              <a:t>training and </a:t>
            </a:r>
            <a:r>
              <a:rPr lang="en-GB" sz="2000" dirty="0" smtClean="0">
                <a:latin typeface="+mn-lt"/>
              </a:rPr>
              <a:t>staff devel­op­ment</a:t>
            </a:r>
            <a:endParaRPr lang="en-GB" sz="2000" dirty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Lack </a:t>
            </a:r>
            <a:r>
              <a:rPr lang="en-GB" sz="2000" dirty="0">
                <a:latin typeface="+mn-lt"/>
              </a:rPr>
              <a:t>of </a:t>
            </a:r>
            <a:r>
              <a:rPr lang="en-GB" sz="2000" dirty="0" smtClean="0">
                <a:latin typeface="+mn-lt"/>
              </a:rPr>
              <a:t>communication </a:t>
            </a:r>
            <a:r>
              <a:rPr lang="en-GB" sz="2000" dirty="0">
                <a:latin typeface="+mn-lt"/>
              </a:rPr>
              <a:t>and social </a:t>
            </a:r>
            <a:r>
              <a:rPr lang="en-GB" sz="2000" dirty="0" smtClean="0">
                <a:latin typeface="+mn-lt"/>
              </a:rPr>
              <a:t>exchange</a:t>
            </a:r>
          </a:p>
          <a:p>
            <a:r>
              <a:rPr lang="en-GB" sz="2000" dirty="0">
                <a:latin typeface="+mn-lt"/>
              </a:rPr>
              <a:t>H</a:t>
            </a:r>
            <a:r>
              <a:rPr lang="en-GB" sz="2000" dirty="0" smtClean="0">
                <a:latin typeface="+mn-lt"/>
              </a:rPr>
              <a:t>ostility or/and misunderstanding</a:t>
            </a:r>
          </a:p>
          <a:p>
            <a:r>
              <a:rPr lang="en-GB" sz="2000" dirty="0" smtClean="0">
                <a:latin typeface="+mn-lt"/>
              </a:rPr>
              <a:t>Employee voice</a:t>
            </a:r>
          </a:p>
          <a:p>
            <a:r>
              <a:rPr lang="en-GB" sz="2000" dirty="0" smtClean="0">
                <a:latin typeface="+mn-lt"/>
              </a:rPr>
              <a:t>Discrimination, </a:t>
            </a:r>
            <a:r>
              <a:rPr lang="en-GB" sz="2000" dirty="0">
                <a:latin typeface="+mn-lt"/>
              </a:rPr>
              <a:t>lack of </a:t>
            </a:r>
            <a:r>
              <a:rPr lang="en-GB" sz="2000" dirty="0" smtClean="0">
                <a:latin typeface="+mn-lt"/>
              </a:rPr>
              <a:t>praise or recognition</a:t>
            </a:r>
          </a:p>
          <a:p>
            <a:r>
              <a:rPr lang="en-GB" sz="2000" dirty="0">
                <a:latin typeface="+mn-lt"/>
              </a:rPr>
              <a:t>A combination of more than one of the </a:t>
            </a:r>
            <a:r>
              <a:rPr lang="en-GB" sz="2000" dirty="0" smtClean="0">
                <a:latin typeface="+mn-lt"/>
              </a:rPr>
              <a:t>above factors</a:t>
            </a:r>
            <a:endParaRPr lang="en-GB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119675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Evaluation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38860"/>
            <a:ext cx="8748464" cy="4713387"/>
          </a:xfrm>
        </p:spPr>
        <p:txBody>
          <a:bodyPr/>
          <a:lstStyle/>
          <a:p>
            <a:pPr marL="361890" indent="-361890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Pre-programme questionnaire</a:t>
            </a:r>
          </a:p>
          <a:p>
            <a:pPr marL="361890" indent="-361890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Post-programme survey</a:t>
            </a:r>
          </a:p>
          <a:p>
            <a:pPr marL="361890" indent="-361890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Feedback on how your learning has been applied</a:t>
            </a: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504230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Identifying a Performance </a:t>
            </a:r>
            <a:r>
              <a:rPr lang="en-GB" sz="3200" b="1" dirty="0">
                <a:latin typeface="+mn-lt"/>
              </a:rPr>
              <a:t>I</a:t>
            </a:r>
            <a:r>
              <a:rPr lang="en-GB" sz="3200" b="1" dirty="0" smtClean="0">
                <a:latin typeface="+mn-lt"/>
              </a:rPr>
              <a:t>ssue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10281"/>
            <a:ext cx="8640959" cy="50405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Poor </a:t>
            </a:r>
            <a:r>
              <a:rPr lang="en-GB" sz="2400" b="1" dirty="0" smtClean="0">
                <a:latin typeface="+mn-lt"/>
                <a:ea typeface="ＭＳ Ｐゴシック" panose="020B0600070205080204" pitchFamily="34" charset="-128"/>
              </a:rPr>
              <a:t>performance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Productivity </a:t>
            </a:r>
            <a:r>
              <a:rPr lang="en-GB" sz="2000" dirty="0">
                <a:latin typeface="+mn-lt"/>
                <a:ea typeface="ＭＳ Ｐゴシック" panose="020B0600070205080204" pitchFamily="34" charset="-128"/>
              </a:rPr>
              <a:t>issues </a:t>
            </a:r>
            <a:endParaRPr lang="en-GB" sz="20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Performance issues</a:t>
            </a:r>
            <a:endParaRPr lang="en-GB" sz="20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Complaints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Criticism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Manager’s </a:t>
            </a:r>
            <a:r>
              <a:rPr lang="en-GB" sz="2000" dirty="0">
                <a:latin typeface="+mn-lt"/>
              </a:rPr>
              <a:t>own </a:t>
            </a:r>
            <a:r>
              <a:rPr lang="en-GB" sz="2000" dirty="0" smtClean="0">
                <a:latin typeface="+mn-lt"/>
              </a:rPr>
              <a:t>observations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mployee keeps requesting help</a:t>
            </a:r>
            <a:endParaRPr lang="en-GB" sz="2000" dirty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 smtClean="0">
                <a:latin typeface="+mn-lt"/>
                <a:ea typeface="ＭＳ Ｐゴシック" panose="020B0600070205080204" pitchFamily="34" charset="-128"/>
              </a:rPr>
              <a:t>Misconduct</a:t>
            </a: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 </a:t>
            </a:r>
            <a:endParaRPr lang="en-GB" sz="24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Rudeness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Bullying </a:t>
            </a:r>
            <a:r>
              <a:rPr lang="en-GB" sz="2000" dirty="0">
                <a:latin typeface="+mn-lt"/>
                <a:ea typeface="ＭＳ Ｐゴシック" panose="020B0600070205080204" pitchFamily="34" charset="-128"/>
              </a:rPr>
              <a:t>and </a:t>
            </a: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harassment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Attendance problems 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Addressing Performance Issues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5790"/>
            <a:ext cx="8640959" cy="5040560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is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problem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is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evidence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 are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concerned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Impact/s of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problem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Employee’s response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improvement is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needed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Agree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 course of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action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Set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 date for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review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Summarise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check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understanding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12313368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Inef­fec­tive </a:t>
            </a:r>
            <a:r>
              <a:rPr lang="en-GB" sz="3200" b="1" dirty="0">
                <a:latin typeface="+mn-lt"/>
              </a:rPr>
              <a:t>and </a:t>
            </a:r>
            <a:r>
              <a:rPr lang="en-GB" sz="3200" b="1" dirty="0" smtClean="0">
                <a:latin typeface="+mn-lt"/>
              </a:rPr>
              <a:t>Uninspiring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/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Per­for­mance </a:t>
            </a:r>
            <a:r>
              <a:rPr lang="en-GB" sz="3200" b="1" dirty="0">
                <a:latin typeface="+mn-lt"/>
              </a:rPr>
              <a:t>Man­age­ment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53517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Your sys­tem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is not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fair 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accu­rate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Treat it as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 ​“box-tick­ing”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exer­cise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Rely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too much on paper 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9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962" y="1156873"/>
            <a:ext cx="8515350" cy="978729"/>
          </a:xfr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Effec­tive Employ­ee Per­for­mance Management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6331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Buy-in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Con­tin­u­ous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man­age­ment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cycle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Mean­ing­ful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con­ver­sa­tions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Mean­ing­ful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reviews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Easy to monitor process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Skills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will­ing­ness 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70008"/>
            <a:ext cx="6913016" cy="97872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GB" sz="3200" b="1" dirty="0" smtClean="0">
                <a:latin typeface="+mn-lt"/>
              </a:rPr>
              <a:t>Team knowledge and skills</a:t>
            </a:r>
            <a:endParaRPr lang="en-GB" sz="3200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2583" y="1216027"/>
            <a:ext cx="6624736" cy="51831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KSF PDP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121 meetings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 meetings</a:t>
            </a:r>
            <a:endParaRPr lang="en-GB" sz="2400" dirty="0"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BALM method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Skills Matrix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Training Needs Analysis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Competency checklists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NHS People Performance Management Toolkit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Regular Performance Reviews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180 </a:t>
            </a:r>
            <a:r>
              <a:rPr lang="en-GB" sz="2400" dirty="0">
                <a:latin typeface="+mn-lt"/>
              </a:rPr>
              <a:t>and 360 </a:t>
            </a:r>
            <a:r>
              <a:rPr lang="en-GB" sz="2400" dirty="0" smtClean="0">
                <a:latin typeface="+mn-lt"/>
              </a:rPr>
              <a:t>feedback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Regular Conversations</a:t>
            </a:r>
          </a:p>
          <a:p>
            <a:pPr marL="457125" indent="-457125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+mn-lt"/>
              <a:cs typeface="Arial" charset="0"/>
            </a:endParaRPr>
          </a:p>
        </p:txBody>
      </p:sp>
      <p:pic>
        <p:nvPicPr>
          <p:cNvPr id="6149" name="Picture 5" descr="C:\Users\Mannesh934\AppData\Local\Microsoft\Windows\Temporary Internet Files\Content.IE5\1C4ELE7T\team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4951" y="1216027"/>
            <a:ext cx="5130544" cy="333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NEW LEVEL OF THINKING by thaoquynh83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816" y="691407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Skills Matrix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44479"/>
              </p:ext>
            </p:extLst>
          </p:nvPr>
        </p:nvGraphicFramePr>
        <p:xfrm>
          <a:off x="323527" y="1340769"/>
          <a:ext cx="8424936" cy="4787919"/>
        </p:xfrm>
        <a:graphic>
          <a:graphicData uri="http://schemas.openxmlformats.org/drawingml/2006/table">
            <a:tbl>
              <a:tblPr/>
              <a:tblGrid>
                <a:gridCol w="1541764"/>
                <a:gridCol w="2251143"/>
                <a:gridCol w="2370777"/>
                <a:gridCol w="2261252"/>
              </a:tblGrid>
              <a:tr h="96015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Task</a:t>
                      </a:r>
                      <a:endParaRPr lang="en-GB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Resolve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Customer Service Problems</a:t>
                      </a:r>
                      <a:endParaRPr lang="en-GB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280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  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</a:t>
                      </a:r>
                      <a:endParaRPr lang="en-GB" sz="2400" b="1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Team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member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Detailed knowledge of products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Questioning and listening skills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Problem solving skills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1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3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8162" y="509081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Skills Matrix (Scoring)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32354"/>
              </p:ext>
            </p:extLst>
          </p:nvPr>
        </p:nvGraphicFramePr>
        <p:xfrm>
          <a:off x="467545" y="1268761"/>
          <a:ext cx="8208912" cy="4896545"/>
        </p:xfrm>
        <a:graphic>
          <a:graphicData uri="http://schemas.openxmlformats.org/drawingml/2006/table">
            <a:tbl>
              <a:tblPr/>
              <a:tblGrid>
                <a:gridCol w="913392"/>
                <a:gridCol w="1645930"/>
                <a:gridCol w="5649590"/>
              </a:tblGrid>
              <a:tr h="407419"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Scoring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406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Score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 Level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Description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562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Coach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Fully competent and experienced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no assistance to complete tasks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Demonstrates ability to lead and train others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Seen as a Subject Matter Expert 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2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Skilled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Capable and experienced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Demonstrates proficiency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Able to work independently with little help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Will be able to Coach with more time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Not yet skilled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Able to perform at a basic level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Has some direct experience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help from time to time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Learning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Limited in ability or knowledge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Cannot perform for critical tasks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significant help from others 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3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None / Low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Unable to perform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Little to no experience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84584" y="231720"/>
            <a:ext cx="10009112" cy="867930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+mn-lt"/>
              </a:rPr>
              <a:t>Training Needs Analysis </a:t>
            </a:r>
            <a:br>
              <a:rPr lang="en-GB" sz="2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(Attendance Management)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47750"/>
              </p:ext>
            </p:extLst>
          </p:nvPr>
        </p:nvGraphicFramePr>
        <p:xfrm>
          <a:off x="251520" y="1213880"/>
          <a:ext cx="8719880" cy="5589239"/>
        </p:xfrm>
        <a:graphic>
          <a:graphicData uri="http://schemas.openxmlformats.org/drawingml/2006/table">
            <a:tbl>
              <a:tblPr/>
              <a:tblGrid>
                <a:gridCol w="2912439"/>
                <a:gridCol w="1843382"/>
                <a:gridCol w="2094516"/>
                <a:gridCol w="1869543"/>
              </a:tblGrid>
              <a:tr h="958474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Topic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would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like refresher training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 feel competent in this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(N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o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further training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needed)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a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confident in this area and can help others learn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Recognise our duty of care and Staff Governance standards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Understand the absence reporting and recording requirements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9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Dealing with short-term and long-term absences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Understand how to use attendance data and its use to identify trigger points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Recognise formal and informal approaches and interventions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1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Return to Work interviews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Making appropriate Occupational Health referrals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42" y="1388628"/>
            <a:ext cx="8605019" cy="1421928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NHS People Performance Management </a:t>
            </a:r>
            <a:r>
              <a:rPr lang="en-GB" sz="3200" b="1" dirty="0">
                <a:latin typeface="+mn-lt"/>
              </a:rPr>
              <a:t>T</a:t>
            </a:r>
            <a:r>
              <a:rPr lang="en-GB" sz="3200" b="1" dirty="0" smtClean="0">
                <a:latin typeface="+mn-lt"/>
              </a:rPr>
              <a:t>oolkit</a:t>
            </a: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21" y="2564904"/>
            <a:ext cx="8245859" cy="3442618"/>
          </a:xfrm>
        </p:spPr>
        <p:txBody>
          <a:bodyPr/>
          <a:lstStyle/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review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performance on an ongoing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basis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to do if a member of your team is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underperforming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give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constructive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feedback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support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staff who are high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achieving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8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88" y="1646238"/>
            <a:ext cx="8172400" cy="535531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</a:rPr>
              <a:t>Essential Skills for Managers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4000" dirty="0" smtClean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Session 1</a:t>
            </a:r>
            <a:endParaRPr lang="en-GB" sz="4000" b="1" dirty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Communicating and Influencing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05907"/>
            <a:ext cx="6839148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/>
            <a:r>
              <a:rPr lang="en-US" sz="3200" b="1" dirty="0" smtClean="0">
                <a:latin typeface="+mn-lt"/>
                <a:cs typeface="Arial" charset="0"/>
              </a:rPr>
              <a:t>Developing Your Team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63601" y="1565351"/>
            <a:ext cx="8280400" cy="33758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KSF/PDP&amp;R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Show and Tell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Coaching, mentoring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Sharing experience and knowledge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Shadowing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Training courses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e-Learning (LearnPro, TURAS Learn)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Delegation</a:t>
            </a:r>
            <a:endParaRPr lang="en-US" sz="2400" dirty="0" smtClean="0">
              <a:latin typeface="+mn-lt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243889" y="6381751"/>
            <a:ext cx="900112" cy="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576" y="5013176"/>
            <a:ext cx="7183225" cy="646331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Time Management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5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6383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>
                <a:latin typeface="+mn-lt"/>
              </a:rPr>
              <a:t>Time management is the process of </a:t>
            </a:r>
            <a:r>
              <a:rPr lang="en-GB" sz="3200" b="1" dirty="0" smtClean="0">
                <a:latin typeface="+mn-lt"/>
              </a:rPr>
              <a:t>organising </a:t>
            </a:r>
            <a:r>
              <a:rPr lang="en-GB" sz="3200" b="1" dirty="0">
                <a:latin typeface="+mn-lt"/>
              </a:rPr>
              <a:t>and planning how to divide your time between different activities. </a:t>
            </a:r>
            <a:endParaRPr lang="en-GB" sz="3200" b="1" dirty="0" smtClean="0">
              <a:latin typeface="+mn-lt"/>
            </a:endParaRPr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Remember</a:t>
            </a:r>
            <a:endParaRPr lang="en-GB" sz="2400" b="1" dirty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highest achievers manage their time exceptionally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Principles of Good Time Management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7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Prioritising</a:t>
            </a:r>
            <a:endParaRPr lang="en-GB" sz="32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162880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Tasks can be grouped into 4 categories:</a:t>
            </a:r>
          </a:p>
          <a:p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Urgent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and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Not 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but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but not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Neither 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nor important</a:t>
            </a:r>
          </a:p>
          <a:p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Prioritising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50342"/>
            <a:ext cx="8280920" cy="4351338"/>
          </a:xfrm>
        </p:spPr>
        <p:txBody>
          <a:bodyPr/>
          <a:lstStyle/>
          <a:p>
            <a:pPr lvl="1"/>
            <a:r>
              <a:rPr lang="en-GB" sz="2400" dirty="0">
                <a:latin typeface="+mn-lt"/>
              </a:rPr>
              <a:t>By the end of the year I must, should, </a:t>
            </a:r>
            <a:r>
              <a:rPr lang="en-GB" sz="2400" dirty="0" smtClean="0">
                <a:latin typeface="+mn-lt"/>
              </a:rPr>
              <a:t>could…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By the end of the month I must, should, </a:t>
            </a:r>
            <a:r>
              <a:rPr lang="en-GB" sz="2400" dirty="0" smtClean="0">
                <a:latin typeface="+mn-lt"/>
              </a:rPr>
              <a:t>could….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b="1" dirty="0">
                <a:latin typeface="+mn-lt"/>
              </a:rPr>
              <a:t>By the end of the week I must, should, </a:t>
            </a:r>
            <a:r>
              <a:rPr lang="en-GB" sz="2400" b="1" dirty="0" smtClean="0">
                <a:latin typeface="+mn-lt"/>
              </a:rPr>
              <a:t>could….</a:t>
            </a:r>
            <a:endParaRPr lang="en-GB" sz="2400" b="1" dirty="0">
              <a:latin typeface="+mn-lt"/>
            </a:endParaRPr>
          </a:p>
          <a:p>
            <a:pPr lvl="1"/>
            <a:r>
              <a:rPr lang="en-GB" sz="2400" b="1" dirty="0">
                <a:latin typeface="+mn-lt"/>
              </a:rPr>
              <a:t>By the end of the day I must, should, </a:t>
            </a:r>
            <a:r>
              <a:rPr lang="en-GB" sz="2400" b="1" dirty="0" smtClean="0">
                <a:latin typeface="+mn-lt"/>
              </a:rPr>
              <a:t>could…..</a:t>
            </a:r>
            <a:endParaRPr lang="en-GB" sz="2400" b="1" dirty="0">
              <a:latin typeface="+mn-lt"/>
            </a:endParaRPr>
          </a:p>
          <a:p>
            <a:pPr algn="ctr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We tend to focus on the bottom 2 sometimes having to include an extra bullet</a:t>
            </a:r>
          </a:p>
          <a:p>
            <a:pPr lvl="1"/>
            <a:r>
              <a:rPr lang="en-GB" sz="2400" b="1" dirty="0">
                <a:latin typeface="+mn-lt"/>
              </a:rPr>
              <a:t>before lunch </a:t>
            </a:r>
            <a:r>
              <a:rPr lang="en-GB" sz="2400" b="1" dirty="0" smtClean="0">
                <a:latin typeface="+mn-lt"/>
              </a:rPr>
              <a:t>time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smtClean="0">
                <a:latin typeface="+mn-lt"/>
              </a:rPr>
              <a:t>I must do….</a:t>
            </a:r>
            <a:endParaRPr lang="en-GB" sz="2400" b="1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Priority </a:t>
            </a:r>
            <a:r>
              <a:rPr lang="en-GB" sz="3200" b="1" dirty="0" smtClean="0">
                <a:latin typeface="+mn-lt"/>
              </a:rPr>
              <a:t>Matrix</a:t>
            </a:r>
            <a:endParaRPr lang="en-GB" sz="32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16198"/>
            <a:ext cx="7488832" cy="47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55679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Use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A ‘To Do’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List</a:t>
            </a:r>
          </a:p>
          <a:p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Pick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Your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Moment</a:t>
            </a:r>
          </a:p>
          <a:p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Do not Procrastinate,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but Do Ask Why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You are Tempted</a:t>
            </a:r>
          </a:p>
          <a:p>
            <a:pPr>
              <a:buNone/>
            </a:pP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Keep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Tidy </a:t>
            </a: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Keep, if you need to keep it for your records</a:t>
            </a: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Give away, if you do not want it</a:t>
            </a: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Throw away, for things that have no 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value</a:t>
            </a:r>
            <a:endParaRPr lang="en-GB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1341583"/>
            <a:ext cx="856895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Deadlines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Know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your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deadlines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Create a daily planner or to do list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Give each task a time limit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Block out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distractions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Establish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routine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Ask for help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Ask for an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extension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Delegate</a:t>
            </a:r>
            <a:endParaRPr lang="en-GB" sz="24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70080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Open door policy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Have you got a minute?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 know you are busy, but ...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Can I ask about .....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 know you are due to finish in 5 minutes, but ... </a:t>
            </a:r>
          </a:p>
        </p:txBody>
      </p:sp>
    </p:spTree>
    <p:extLst>
      <p:ext uri="{BB962C8B-B14F-4D97-AF65-F5344CB8AC3E}">
        <p14:creationId xmlns:p14="http://schemas.microsoft.com/office/powerpoint/2010/main" val="40714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110421" y="997422"/>
            <a:ext cx="7415213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44824"/>
            <a:ext cx="8283575" cy="51845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Understand the communication process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Different methods of 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How to assess your own communication effectiveness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good communicators influence others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Your role in successful 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Importance of employee voice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Communication Planning and assessment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7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048" y="170080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Multi-tasking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When you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‘</a:t>
            </a:r>
            <a:r>
              <a:rPr lang="en-GB" sz="24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can’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single task </a:t>
            </a:r>
            <a:r>
              <a:rPr lang="en-GB" sz="24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‘do it’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Turn off Outlook, MS Teams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Turn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off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all alerts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Divert the phone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Do not disturb sign on the door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Only have the thing you are working on in front of you </a:t>
            </a:r>
          </a:p>
        </p:txBody>
      </p:sp>
    </p:spTree>
    <p:extLst>
      <p:ext uri="{BB962C8B-B14F-4D97-AF65-F5344CB8AC3E}">
        <p14:creationId xmlns:p14="http://schemas.microsoft.com/office/powerpoint/2010/main" val="38265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Emails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8867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400" dirty="0">
                <a:latin typeface="+mn-lt"/>
              </a:rPr>
              <a:t>Practise the </a:t>
            </a:r>
            <a:r>
              <a:rPr lang="en-GB" sz="2400" b="1" dirty="0">
                <a:latin typeface="+mn-lt"/>
              </a:rPr>
              <a:t>'4 </a:t>
            </a:r>
            <a:r>
              <a:rPr lang="en-GB" sz="2400" b="1" dirty="0" smtClean="0">
                <a:latin typeface="+mn-lt"/>
              </a:rPr>
              <a:t>Ds‘:</a:t>
            </a:r>
          </a:p>
          <a:p>
            <a:pPr marL="457200" lvl="1" indent="0">
              <a:buNone/>
            </a:pPr>
            <a:endParaRPr lang="en-GB" sz="2400" dirty="0">
              <a:latin typeface="+mn-lt"/>
            </a:endParaRP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Delete 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Do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Delegate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Defer (Delay)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1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z="2400" smtClean="0">
                <a:solidFill>
                  <a:srgbClr val="002060"/>
                </a:solidFill>
                <a:latin typeface="+mn-lt"/>
              </a:rPr>
              <a:pPr/>
              <a:t>72</a:t>
            </a:fld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3" y="953713"/>
            <a:ext cx="6624736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t" anchorCtr="0"/>
          <a:lstStyle/>
          <a:p>
            <a:pPr algn="l" eaLnBrk="1" hangingPunct="1">
              <a:defRPr/>
            </a:pPr>
            <a:r>
              <a:rPr lang="en-GB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Delegation is …. </a:t>
            </a:r>
            <a:endParaRPr lang="en-GB" sz="3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3802" name="Picture 10" descr="C:\Users\Mannesh934\AppData\Local\Microsoft\Windows\Temporary Internet Files\Content.IE5\2WHJ9SQD\relaybaton_fre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73" y="4520952"/>
            <a:ext cx="2763559" cy="23370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8273" y="1556792"/>
            <a:ext cx="867621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when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team members have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responsibility and authority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 to act within the confines of their role; or as </a:t>
            </a:r>
            <a:r>
              <a:rPr lang="en-GB" sz="2400" b="1" i="1" dirty="0">
                <a:solidFill>
                  <a:srgbClr val="002060"/>
                </a:solidFill>
                <a:latin typeface="+mn-lt"/>
                <a:cs typeface="Arial" charset="0"/>
              </a:rPr>
              <a:t>agreed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between the manager and team member on a task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not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routinely performed by a team member in that role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Ultimate accountability remains with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the manager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30000"/>
              </a:spcBef>
              <a:defRPr/>
            </a:pPr>
            <a:endParaRPr lang="en-GB" sz="24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61389"/>
            <a:ext cx="6408738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GB" sz="3200" b="1" dirty="0" smtClean="0">
                <a:latin typeface="+mn-lt"/>
                <a:cs typeface="Arial" charset="0"/>
              </a:rPr>
              <a:t>Delegation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91680" y="3026076"/>
            <a:ext cx="8137525" cy="2735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/>
            <a:r>
              <a:rPr lang="en-GB" sz="2400" b="1" dirty="0" smtClean="0">
                <a:latin typeface="+mn-lt"/>
                <a:cs typeface="Arial" charset="0"/>
              </a:rPr>
              <a:t>What are the advantages of delegation?</a:t>
            </a:r>
          </a:p>
          <a:p>
            <a:pPr eaLnBrk="1" hangingPunct="1"/>
            <a:endParaRPr lang="en-GB" sz="2400" b="1" dirty="0" smtClean="0">
              <a:latin typeface="+mn-lt"/>
              <a:cs typeface="Arial" charset="0"/>
            </a:endParaRPr>
          </a:p>
          <a:p>
            <a:pPr eaLnBrk="1" hangingPunct="1"/>
            <a:r>
              <a:rPr lang="en-GB" sz="2400" b="1" dirty="0" smtClean="0">
                <a:latin typeface="+mn-lt"/>
                <a:cs typeface="Arial" charset="0"/>
              </a:rPr>
              <a:t>What are the barriers to delegation?</a:t>
            </a:r>
          </a:p>
          <a:p>
            <a:pPr eaLnBrk="1" hangingPunct="1"/>
            <a:endParaRPr lang="en-GB" sz="2400" b="1" dirty="0" smtClean="0">
              <a:latin typeface="+mn-lt"/>
            </a:endParaRPr>
          </a:p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/>
            <a:endParaRPr lang="en-GB" sz="2400" b="1" dirty="0" smtClean="0">
              <a:latin typeface="+mn-lt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027988" y="6308725"/>
            <a:ext cx="1116012" cy="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15</a:t>
            </a:r>
          </a:p>
        </p:txBody>
      </p:sp>
      <p:pic>
        <p:nvPicPr>
          <p:cNvPr id="27649" name="Picture 1" descr="C:\Users\Mannesh934\AppData\Local\Microsoft\Windows\Temporary Internet Files\Content.IE5\RCQS9PWW\advantages-and-disadvantages-between-online-and-offline-football-betting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5776" y="1194048"/>
            <a:ext cx="35433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52536" y="1099242"/>
            <a:ext cx="7127875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Advantages of Delegation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512" y="1844824"/>
            <a:ext cx="9073008" cy="40338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+mn-lt"/>
                <a:cs typeface="Arial" charset="0"/>
              </a:rPr>
              <a:t>Maintains trust</a:t>
            </a:r>
            <a:endParaRPr lang="en-GB" sz="2400" dirty="0" smtClean="0">
              <a:latin typeface="+mn-lt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Relieves you of routine and less critical tasks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Allows you to plan for the future rather than organise for the present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Encourages decision-making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Increases motivation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Develops the capacity of staff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Empowers your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151" y="489353"/>
            <a:ext cx="6984775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</a:rPr>
              <a:t>Barriers to Delegation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9592" y="1412776"/>
            <a:ext cx="9144000" cy="654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latin typeface="+mn-lt"/>
                <a:cs typeface="Arial" charset="0"/>
              </a:rPr>
              <a:t>‘If you want a job done properly, do it yourself.’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6855" y="2259927"/>
            <a:ext cx="4564995" cy="31028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It is my job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What to delegate?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Time to explain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Will it be done right?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They might do it better than me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Information is power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Personalities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876800" y="2259927"/>
            <a:ext cx="4267200" cy="289965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It is too risky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But I enjoy doing it myself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 like to be on top of everything. If I delegate work I will lose some of this contact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They might not like me for giving them work</a:t>
            </a:r>
          </a:p>
          <a:p>
            <a:pPr marL="342844" indent="-342844" defTabSz="9142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400" kern="0" dirty="0" smtClean="0">
              <a:solidFill>
                <a:srgbClr val="002060"/>
              </a:solidFill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28508"/>
            <a:ext cx="7415213" cy="1366528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</a:rPr>
              <a:t>Activity 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r>
              <a:rPr lang="en-GB" sz="2800" b="1" dirty="0" smtClean="0">
                <a:latin typeface="+mn-lt"/>
              </a:rPr>
              <a:t>How </a:t>
            </a:r>
            <a:r>
              <a:rPr lang="en-GB" sz="2800" b="1" dirty="0">
                <a:latin typeface="+mn-lt"/>
              </a:rPr>
              <a:t>Good </a:t>
            </a:r>
            <a:r>
              <a:rPr lang="en-GB" sz="2800" b="1" dirty="0" smtClean="0">
                <a:latin typeface="+mn-lt"/>
              </a:rPr>
              <a:t>is </a:t>
            </a:r>
            <a:r>
              <a:rPr lang="en-GB" sz="2800" b="1" dirty="0">
                <a:latin typeface="+mn-lt"/>
              </a:rPr>
              <a:t>Your Delegation</a:t>
            </a:r>
            <a:r>
              <a:rPr lang="en-GB" sz="2800" b="1" dirty="0" smtClean="0">
                <a:latin typeface="+mn-lt"/>
              </a:rPr>
              <a:t>?</a:t>
            </a:r>
            <a:endParaRPr lang="en-GB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Elements of Delegation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6"/>
            <a:ext cx="78867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What </a:t>
            </a:r>
            <a:r>
              <a:rPr lang="en-GB" sz="2400" dirty="0">
                <a:latin typeface="+mn-lt"/>
              </a:rPr>
              <a:t>to Delegate </a:t>
            </a:r>
            <a:endParaRPr lang="en-GB" sz="24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When </a:t>
            </a:r>
            <a:r>
              <a:rPr lang="en-GB" sz="2400" dirty="0">
                <a:latin typeface="+mn-lt"/>
              </a:rPr>
              <a:t>to </a:t>
            </a:r>
            <a:r>
              <a:rPr lang="en-GB" sz="2400" dirty="0" smtClean="0">
                <a:latin typeface="+mn-lt"/>
              </a:rPr>
              <a:t>Delegate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+mn-lt"/>
              </a:rPr>
              <a:t>How to </a:t>
            </a:r>
            <a:r>
              <a:rPr lang="en-GB" sz="2400" dirty="0" smtClean="0">
                <a:latin typeface="+mn-lt"/>
              </a:rPr>
              <a:t>Delegate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+mn-lt"/>
              </a:rPr>
              <a:t>Who to Delegate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57204"/>
            <a:ext cx="6985024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What and When to Delegate...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600306"/>
            <a:ext cx="8676456" cy="4752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Consider these factors when you decide whether or not to delegate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None/>
            </a:pP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Time (The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project's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timelines/deadlines)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Expertise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Appropriacy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  <a:cs typeface="Arial" charset="0"/>
              </a:rPr>
              <a:t>Use </a:t>
            </a:r>
            <a:r>
              <a:rPr lang="en-GB" sz="2400" b="1" dirty="0">
                <a:latin typeface="+mn-lt"/>
              </a:rPr>
              <a:t>Priority </a:t>
            </a:r>
            <a:r>
              <a:rPr lang="en-GB" sz="2400" b="1" dirty="0" smtClean="0">
                <a:latin typeface="+mn-lt"/>
              </a:rPr>
              <a:t>Matrix </a:t>
            </a:r>
            <a:r>
              <a:rPr lang="en-GB" sz="2400" dirty="0" smtClean="0">
                <a:latin typeface="+mn-lt"/>
              </a:rPr>
              <a:t>to delegate</a:t>
            </a:r>
            <a:endParaRPr lang="en-GB" sz="2400" dirty="0" smtClean="0">
              <a:latin typeface="+mn-lt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528" y="364552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What to Delegate? </a:t>
            </a:r>
            <a:r>
              <a:rPr lang="en-GB" sz="3200" b="1" dirty="0">
                <a:latin typeface="+mn-lt"/>
              </a:rPr>
              <a:t>Priority Matrix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648" y="1992910"/>
            <a:ext cx="3168352" cy="1200314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These jobs are likely to be too important and urgent for delegating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3700198"/>
            <a:ext cx="3168352" cy="1938978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Too little time to delegate?</a:t>
            </a:r>
          </a:p>
          <a:p>
            <a:r>
              <a:rPr lang="en-GB" sz="2400" dirty="0" smtClean="0">
                <a:latin typeface="+mn-lt"/>
              </a:rPr>
              <a:t>Perhaps experienced team members could do these jobs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7790" y="4066955"/>
            <a:ext cx="2880320" cy="830997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Do these jobs need to be done at all?</a:t>
            </a:r>
            <a:endParaRPr lang="en-GB" sz="2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2038776"/>
            <a:ext cx="2880320" cy="830997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Plenty of scope for delegating here</a:t>
            </a:r>
            <a:endParaRPr lang="en-GB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96953"/>
            <a:ext cx="1403648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High</a:t>
            </a:r>
          </a:p>
          <a:p>
            <a:r>
              <a:rPr lang="en-GB" b="1" i="1" dirty="0" smtClean="0"/>
              <a:t>Urgency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3" y="5805265"/>
            <a:ext cx="259228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Low Importance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68344" y="2996954"/>
            <a:ext cx="1475656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Low Urgency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47864" y="1124744"/>
            <a:ext cx="259228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High Importance</a:t>
            </a:r>
            <a:endParaRPr lang="en-GB" b="1" dirty="0"/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 bwMode="auto">
          <a:xfrm>
            <a:off x="4644008" y="1586409"/>
            <a:ext cx="0" cy="4290863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03648" y="3573016"/>
            <a:ext cx="6192688" cy="0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42" y="565742"/>
            <a:ext cx="6912744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The Communication Cycle</a:t>
            </a:r>
          </a:p>
        </p:txBody>
      </p:sp>
      <p:sp>
        <p:nvSpPr>
          <p:cNvPr id="215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17160" y="6223521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027F19D-776F-4855-B986-749D5267CAE3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207879" name="AutoShape 7"/>
          <p:cNvSpPr>
            <a:spLocks noChangeArrowheads="1"/>
          </p:cNvSpPr>
          <p:nvPr/>
        </p:nvSpPr>
        <p:spPr bwMode="auto">
          <a:xfrm>
            <a:off x="4247928" y="2831232"/>
            <a:ext cx="2303462" cy="1371600"/>
          </a:xfrm>
          <a:prstGeom prst="rightArrow">
            <a:avLst>
              <a:gd name="adj1" fmla="val 50000"/>
              <a:gd name="adj2" fmla="val 41985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Transmission</a:t>
            </a:r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503511" y="2687216"/>
            <a:ext cx="1600200" cy="16002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Sender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6840215" y="2687216"/>
            <a:ext cx="1600200" cy="16002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Receiver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2375719" y="2687216"/>
            <a:ext cx="1600200" cy="1600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Message</a:t>
            </a:r>
          </a:p>
        </p:txBody>
      </p:sp>
      <p:sp>
        <p:nvSpPr>
          <p:cNvPr id="207920" name="AutoShape 48"/>
          <p:cNvSpPr>
            <a:spLocks noChangeArrowheads="1"/>
          </p:cNvSpPr>
          <p:nvPr/>
        </p:nvSpPr>
        <p:spPr bwMode="auto">
          <a:xfrm rot="5399915">
            <a:off x="3916711" y="1722376"/>
            <a:ext cx="806450" cy="7056786"/>
          </a:xfrm>
          <a:prstGeom prst="curvedLeftArrow">
            <a:avLst>
              <a:gd name="adj1" fmla="val 170079"/>
              <a:gd name="adj2" fmla="val 340157"/>
              <a:gd name="adj3" fmla="val 3081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921" name="Text Box 49"/>
          <p:cNvSpPr txBox="1">
            <a:spLocks noChangeArrowheads="1"/>
          </p:cNvSpPr>
          <p:nvPr/>
        </p:nvSpPr>
        <p:spPr bwMode="auto">
          <a:xfrm>
            <a:off x="3743871" y="4991472"/>
            <a:ext cx="194421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Feedback</a:t>
            </a:r>
          </a:p>
        </p:txBody>
      </p:sp>
      <p:sp>
        <p:nvSpPr>
          <p:cNvPr id="207923" name="Text Box 51"/>
          <p:cNvSpPr txBox="1">
            <a:spLocks noChangeArrowheads="1"/>
          </p:cNvSpPr>
          <p:nvPr/>
        </p:nvSpPr>
        <p:spPr bwMode="auto">
          <a:xfrm>
            <a:off x="575520" y="1895128"/>
            <a:ext cx="3506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ctr" eaLnBrk="0" hangingPunct="0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CONTEXT / PURPOSE</a:t>
            </a:r>
          </a:p>
        </p:txBody>
      </p:sp>
      <p:sp>
        <p:nvSpPr>
          <p:cNvPr id="21514" name="Text Box 55"/>
          <p:cNvSpPr txBox="1">
            <a:spLocks noChangeArrowheads="1"/>
          </p:cNvSpPr>
          <p:nvPr/>
        </p:nvSpPr>
        <p:spPr bwMode="auto">
          <a:xfrm>
            <a:off x="-4964795" y="4376424"/>
            <a:ext cx="8424863" cy="4170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sz="7200" i="1" dirty="0">
              <a:latin typeface="Arial Narrow" pitchFamily="34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68" y="792927"/>
            <a:ext cx="8568952" cy="538609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>
              <a:defRPr/>
            </a:pPr>
            <a:endParaRPr lang="en-GB" b="1" dirty="0" smtClean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3200" b="1" dirty="0" smtClean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INTERFERENCE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INTERFERENCE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</a:p>
          <a:p>
            <a:pPr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9" grpId="0" animBg="1"/>
      <p:bldP spid="207881" grpId="0" animBg="1"/>
      <p:bldP spid="207882" grpId="0" animBg="1"/>
      <p:bldP spid="207920" grpId="0" animBg="1"/>
      <p:bldP spid="20792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37" y="932635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How to </a:t>
            </a:r>
            <a:r>
              <a:rPr lang="en-GB" sz="3200" b="1" dirty="0" smtClean="0">
                <a:latin typeface="+mn-lt"/>
              </a:rPr>
              <a:t>Delegate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24" y="1503240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Agree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expectations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Delegate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results, not 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Provide required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 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resources and knowledge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Establish checkpoints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Build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motivation 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commitment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Talk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about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consequences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Define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role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0707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Who to Delegate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Organizational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structure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Staff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buy-in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Individual versus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team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Experience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, knowledge and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skills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ndividual's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preferred work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style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Individual's workload </a:t>
            </a: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2201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774190"/>
            <a:ext cx="6768752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Reviewing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5616" y="1624601"/>
            <a:ext cx="7848600" cy="4752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Establish the process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Review progress against set objectives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Review a little and often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Let team members come to you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Avoid blame culture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Set up one to one meetings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Keep it simple and flexible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689" y="1079133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   Giving </a:t>
            </a:r>
            <a:r>
              <a:rPr lang="en-GB" sz="3200" b="1" dirty="0">
                <a:latin typeface="+mn-lt"/>
              </a:rPr>
              <a:t>and Receiving Feedback</a:t>
            </a:r>
            <a:endParaRPr lang="en-GB" sz="3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69025"/>
              </p:ext>
            </p:extLst>
          </p:nvPr>
        </p:nvGraphicFramePr>
        <p:xfrm>
          <a:off x="432000" y="1844824"/>
          <a:ext cx="8280000" cy="4351338"/>
        </p:xfrm>
        <a:graphic>
          <a:graphicData uri="http://schemas.openxmlformats.org/drawingml/2006/table">
            <a:tbl>
              <a:tblPr/>
              <a:tblGrid>
                <a:gridCol w="4140000"/>
                <a:gridCol w="4140000"/>
              </a:tblGrid>
              <a:tr h="49933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Receiving Feedback</a:t>
                      </a:r>
                      <a:r>
                        <a:rPr lang="en-GB" sz="20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Providing Feedback</a:t>
                      </a:r>
                      <a:r>
                        <a:rPr lang="en-GB" sz="20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869"/>
                    </a:solidFill>
                  </a:tcPr>
                </a:tc>
              </a:tr>
              <a:tr h="3852004">
                <a:tc>
                  <a:txBody>
                    <a:bodyPr/>
                    <a:lstStyle/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Actively listen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Accepting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Ask for evidence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Be open (not defensive)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Discuss improvement 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ideas/recommendations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Know 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  <a:r>
                        <a:rPr lang="en-GB" sz="2200" b="0" i="0" u="none" strike="noStrike" baseline="0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their ‘perception’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Openness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Breathe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Check for understanding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Thank the provider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Own it!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Specific and factual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Non-emotional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Balanced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Easy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to understand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Positive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ntention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Encouraging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Performer-led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Describe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the impact of…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Check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for understanding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Thank for the opportunity</a:t>
                      </a:r>
                      <a:endParaRPr lang="en-GB" sz="17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92696"/>
            <a:ext cx="6912768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Delegation Summary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56334" y="1458913"/>
            <a:ext cx="8001000" cy="35542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Take time to prepare (think ahead)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Find the right person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Consult first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Give time to support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 whole tasks where possible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Specify expected outcomes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 the good and the bad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Delegate, then trust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14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753"/>
            <a:ext cx="8640960" cy="4929411"/>
          </a:xfrm>
        </p:spPr>
        <p:txBody>
          <a:bodyPr/>
          <a:lstStyle/>
          <a:p>
            <a:pPr algn="ctr"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Essential Skills for Managers</a:t>
            </a:r>
          </a:p>
          <a:p>
            <a:pPr algn="ctr">
              <a:buNone/>
            </a:pPr>
            <a:endParaRPr lang="en-GB" sz="48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Day 2</a:t>
            </a:r>
          </a:p>
          <a:p>
            <a:pPr algn="ctr">
              <a:buNone/>
            </a:pPr>
            <a:endParaRPr lang="en-GB" sz="40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You and the service you manage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Session 3</a:t>
            </a:r>
          </a:p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Managing Change</a:t>
            </a:r>
            <a:endParaRPr lang="en-GB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75744"/>
            <a:ext cx="6707188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860425" y="1676400"/>
            <a:ext cx="8283575" cy="4679950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sz="2400" dirty="0" smtClean="0">
                <a:latin typeface="+mn-lt"/>
              </a:rPr>
              <a:t>R</a:t>
            </a:r>
            <a:r>
              <a:rPr lang="en-GB" sz="2400" dirty="0" smtClean="0">
                <a:latin typeface="+mn-lt"/>
              </a:rPr>
              <a:t>eason/s </a:t>
            </a:r>
            <a:r>
              <a:rPr lang="en-GB" sz="2400" dirty="0">
                <a:latin typeface="+mn-lt"/>
              </a:rPr>
              <a:t>for </a:t>
            </a:r>
            <a:r>
              <a:rPr lang="en-GB" sz="2400" dirty="0" smtClean="0">
                <a:latin typeface="+mn-lt"/>
              </a:rPr>
              <a:t>change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Barriers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i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mplementing change</a:t>
            </a:r>
          </a:p>
          <a:p>
            <a:pPr lvl="1">
              <a:lnSpc>
                <a:spcPct val="200000"/>
              </a:lnSpc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</a:p>
          <a:p>
            <a:pPr lvl="1">
              <a:lnSpc>
                <a:spcPct val="200000"/>
              </a:lnSpc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Tools and </a:t>
            </a:r>
            <a:r>
              <a:rPr lang="en-GB" sz="2400" dirty="0" smtClean="0">
                <a:latin typeface="+mn-lt"/>
              </a:rPr>
              <a:t>techniques</a:t>
            </a: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spcBef>
                <a:spcPts val="1199"/>
              </a:spcBef>
            </a:pPr>
            <a:endParaRPr lang="en-GB" sz="2400" dirty="0" smtClean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88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789145"/>
            <a:ext cx="6923112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latin typeface="+mn-lt"/>
              </a:rPr>
              <a:t>Reasons for C</a:t>
            </a:r>
            <a:r>
              <a:rPr lang="en-GB" sz="3200" b="1" dirty="0" smtClean="0">
                <a:latin typeface="+mn-lt"/>
              </a:rPr>
              <a:t>hange </a:t>
            </a:r>
            <a:r>
              <a:rPr lang="en-GB" sz="3200" b="1" dirty="0">
                <a:latin typeface="+mn-lt"/>
              </a:rPr>
              <a:t>(PESTLE</a:t>
            </a:r>
            <a:r>
              <a:rPr lang="en-GB" sz="3200" b="1" dirty="0" smtClean="0">
                <a:latin typeface="+mn-lt"/>
              </a:rPr>
              <a:t>)</a:t>
            </a:r>
            <a:endParaRPr lang="en-GB" sz="32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89</a:t>
            </a:fld>
            <a:endParaRPr lang="en-GB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51521" y="1628776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Political Factors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51521" y="3141664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Sociological Trends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51521" y="4652964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6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Legislative Requirements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43439" y="1628776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Economic Influences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643439" y="3141664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Technological Innovations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4643439" y="4652964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6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Ecological Requirements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4370" y="477953"/>
            <a:ext cx="683813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Barriers to </a:t>
            </a:r>
            <a:r>
              <a:rPr lang="en-GB" sz="3200" b="1" dirty="0">
                <a:latin typeface="+mn-lt"/>
              </a:rPr>
              <a:t>E</a:t>
            </a:r>
            <a:r>
              <a:rPr lang="en-GB" sz="3200" b="1" dirty="0" smtClean="0">
                <a:latin typeface="+mn-lt"/>
              </a:rPr>
              <a:t>ffective Communication</a:t>
            </a:r>
          </a:p>
        </p:txBody>
      </p:sp>
      <p:sp>
        <p:nvSpPr>
          <p:cNvPr id="212995" name="Rectangle 1027"/>
          <p:cNvSpPr>
            <a:spLocks noGrp="1" noChangeArrowheads="1"/>
          </p:cNvSpPr>
          <p:nvPr>
            <p:ph idx="1"/>
          </p:nvPr>
        </p:nvSpPr>
        <p:spPr>
          <a:xfrm>
            <a:off x="899592" y="1251371"/>
            <a:ext cx="9000678" cy="489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smtClean="0">
                <a:latin typeface="+mn-lt"/>
              </a:rPr>
              <a:t>Workplace and Individual</a:t>
            </a:r>
          </a:p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Physical barriers</a:t>
            </a:r>
            <a:endParaRPr lang="en-GB" sz="2400" b="1" dirty="0" smtClean="0">
              <a:solidFill>
                <a:srgbClr val="00B0F0"/>
              </a:solidFill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Wrong methods of communication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Psychological, emotional and behavioural 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Technological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Organisational structure or culture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Communication skills</a:t>
            </a:r>
          </a:p>
          <a:p>
            <a:pPr lvl="1">
              <a:spcBef>
                <a:spcPts val="525"/>
              </a:spcBef>
            </a:pPr>
            <a:r>
              <a:rPr lang="en-GB" sz="2400" dirty="0">
                <a:latin typeface="+mn-lt"/>
              </a:rPr>
              <a:t>Cultural differences</a:t>
            </a:r>
            <a:endParaRPr lang="en-GB" sz="2400" dirty="0" smtClean="0"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Clarity and consistency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Trust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Lack of active listening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Perception</a:t>
            </a:r>
          </a:p>
          <a:p>
            <a:pPr marL="0" indent="0">
              <a:spcBef>
                <a:spcPts val="525"/>
              </a:spcBef>
              <a:buNone/>
            </a:pPr>
            <a:endParaRPr lang="en-GB" sz="24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0" descr="Light horizontal"/>
          <p:cNvSpPr>
            <a:spLocks noChangeArrowheads="1"/>
          </p:cNvSpPr>
          <p:nvPr/>
        </p:nvSpPr>
        <p:spPr bwMode="auto">
          <a:xfrm>
            <a:off x="7164486" y="2564905"/>
            <a:ext cx="1872208" cy="1944241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Desired</a:t>
            </a:r>
          </a:p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6147" name="Oval 24" descr="Large grid"/>
          <p:cNvSpPr>
            <a:spLocks noChangeArrowheads="1"/>
          </p:cNvSpPr>
          <p:nvPr/>
        </p:nvSpPr>
        <p:spPr bwMode="auto">
          <a:xfrm>
            <a:off x="179487" y="2564905"/>
            <a:ext cx="1872233" cy="1944241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Current</a:t>
            </a:r>
          </a:p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6148" name="Cloud"/>
          <p:cNvSpPr>
            <a:spLocks noChangeAspect="1" noEditPoints="1" noChangeArrowheads="1"/>
          </p:cNvSpPr>
          <p:nvPr/>
        </p:nvSpPr>
        <p:spPr bwMode="auto">
          <a:xfrm>
            <a:off x="1547665" y="1124745"/>
            <a:ext cx="2562956" cy="1390749"/>
          </a:xfrm>
          <a:custGeom>
            <a:avLst/>
            <a:gdLst>
              <a:gd name="T0" fmla="*/ 6923 w 21600"/>
              <a:gd name="T1" fmla="*/ 623094 h 21600"/>
              <a:gd name="T2" fmla="*/ 1116013 w 21600"/>
              <a:gd name="T3" fmla="*/ 1244860 h 21600"/>
              <a:gd name="T4" fmla="*/ 2230165 w 21600"/>
              <a:gd name="T5" fmla="*/ 623094 h 21600"/>
              <a:gd name="T6" fmla="*/ 1116013 w 21600"/>
              <a:gd name="T7" fmla="*/ 712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We’re not really clear why we’re doing this</a:t>
            </a:r>
          </a:p>
        </p:txBody>
      </p:sp>
      <p:sp>
        <p:nvSpPr>
          <p:cNvPr id="6149" name="Cloud"/>
          <p:cNvSpPr>
            <a:spLocks noChangeAspect="1" noEditPoints="1" noChangeArrowheads="1"/>
          </p:cNvSpPr>
          <p:nvPr/>
        </p:nvSpPr>
        <p:spPr bwMode="auto">
          <a:xfrm>
            <a:off x="2267745" y="2204865"/>
            <a:ext cx="2101069" cy="1172195"/>
          </a:xfrm>
          <a:custGeom>
            <a:avLst/>
            <a:gdLst>
              <a:gd name="T0" fmla="*/ 5358 w 21600"/>
              <a:gd name="T1" fmla="*/ 481806 h 21600"/>
              <a:gd name="T2" fmla="*/ 863600 w 21600"/>
              <a:gd name="T3" fmla="*/ 962586 h 21600"/>
              <a:gd name="T4" fmla="*/ 1725761 w 21600"/>
              <a:gd name="T5" fmla="*/ 481806 h 21600"/>
              <a:gd name="T6" fmla="*/ 863600 w 21600"/>
              <a:gd name="T7" fmla="*/ 55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Our culture isn’t ready for this</a:t>
            </a:r>
          </a:p>
        </p:txBody>
      </p:sp>
      <p:sp>
        <p:nvSpPr>
          <p:cNvPr id="6150" name="Cloud"/>
          <p:cNvSpPr>
            <a:spLocks noChangeAspect="1" noEditPoints="1" noChangeArrowheads="1"/>
          </p:cNvSpPr>
          <p:nvPr/>
        </p:nvSpPr>
        <p:spPr bwMode="auto">
          <a:xfrm>
            <a:off x="3923928" y="1124745"/>
            <a:ext cx="2954842" cy="1008484"/>
          </a:xfrm>
          <a:custGeom>
            <a:avLst/>
            <a:gdLst>
              <a:gd name="T0" fmla="*/ 8036 w 21600"/>
              <a:gd name="T1" fmla="*/ 442119 h 21600"/>
              <a:gd name="T2" fmla="*/ 1295400 w 21600"/>
              <a:gd name="T3" fmla="*/ 883295 h 21600"/>
              <a:gd name="T4" fmla="*/ 2588641 w 21600"/>
              <a:gd name="T5" fmla="*/ 442119 h 21600"/>
              <a:gd name="T6" fmla="*/ 1295400 w 21600"/>
              <a:gd name="T7" fmla="*/ 50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 don’t really have sponsorship</a:t>
            </a:r>
          </a:p>
        </p:txBody>
      </p:sp>
      <p:sp>
        <p:nvSpPr>
          <p:cNvPr id="6151" name="Cloud"/>
          <p:cNvSpPr>
            <a:spLocks noChangeAspect="1" noEditPoints="1" noChangeArrowheads="1"/>
          </p:cNvSpPr>
          <p:nvPr/>
        </p:nvSpPr>
        <p:spPr bwMode="auto">
          <a:xfrm>
            <a:off x="2195736" y="3284984"/>
            <a:ext cx="2664296" cy="1331473"/>
          </a:xfrm>
          <a:custGeom>
            <a:avLst/>
            <a:gdLst>
              <a:gd name="T0" fmla="*/ 6923 w 21600"/>
              <a:gd name="T1" fmla="*/ 589756 h 21600"/>
              <a:gd name="T2" fmla="*/ 1116013 w 21600"/>
              <a:gd name="T3" fmla="*/ 1178256 h 21600"/>
              <a:gd name="T4" fmla="*/ 2230165 w 21600"/>
              <a:gd name="T5" fmla="*/ 589756 h 21600"/>
              <a:gd name="T6" fmla="*/ 1116013 w 21600"/>
              <a:gd name="T7" fmla="*/ 6744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Not sure about my change management role in this</a:t>
            </a:r>
          </a:p>
        </p:txBody>
      </p:sp>
      <p:sp>
        <p:nvSpPr>
          <p:cNvPr id="6152" name="Cloud"/>
          <p:cNvSpPr>
            <a:spLocks noChangeAspect="1" noEditPoints="1" noChangeArrowheads="1"/>
          </p:cNvSpPr>
          <p:nvPr/>
        </p:nvSpPr>
        <p:spPr bwMode="auto">
          <a:xfrm>
            <a:off x="4283969" y="2996952"/>
            <a:ext cx="2636371" cy="1367581"/>
          </a:xfrm>
          <a:custGeom>
            <a:avLst/>
            <a:gdLst>
              <a:gd name="T0" fmla="*/ 6702 w 21600"/>
              <a:gd name="T1" fmla="*/ 560388 h 21600"/>
              <a:gd name="T2" fmla="*/ 1080294 w 21600"/>
              <a:gd name="T3" fmla="*/ 1119582 h 21600"/>
              <a:gd name="T4" fmla="*/ 2158787 w 21600"/>
              <a:gd name="T5" fmla="*/ 560388 h 21600"/>
              <a:gd name="T6" fmla="*/ 1080294 w 21600"/>
              <a:gd name="T7" fmla="*/ 640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People seem to be resisting for no reason</a:t>
            </a:r>
          </a:p>
        </p:txBody>
      </p:sp>
      <p:sp>
        <p:nvSpPr>
          <p:cNvPr id="6153" name="Cloud"/>
          <p:cNvSpPr>
            <a:spLocks noChangeAspect="1" noEditPoints="1" noChangeArrowheads="1"/>
          </p:cNvSpPr>
          <p:nvPr/>
        </p:nvSpPr>
        <p:spPr bwMode="auto">
          <a:xfrm>
            <a:off x="4716017" y="4077073"/>
            <a:ext cx="2361379" cy="1224061"/>
          </a:xfrm>
          <a:custGeom>
            <a:avLst/>
            <a:gdLst>
              <a:gd name="T0" fmla="*/ 6032 w 21600"/>
              <a:gd name="T1" fmla="*/ 504031 h 21600"/>
              <a:gd name="T2" fmla="*/ 972344 w 21600"/>
              <a:gd name="T3" fmla="*/ 1006989 h 21600"/>
              <a:gd name="T4" fmla="*/ 1943067 w 21600"/>
              <a:gd name="T5" fmla="*/ 504031 h 21600"/>
              <a:gd name="T6" fmla="*/ 972344 w 21600"/>
              <a:gd name="T7" fmla="*/ 576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The right people aren’t </a:t>
            </a:r>
            <a:r>
              <a:rPr lang="en-GB" altLang="en-US" sz="1600" dirty="0" smtClean="0">
                <a:latin typeface="Comic Sans MS" pitchFamily="66" charset="0"/>
              </a:rPr>
              <a:t>engaged</a:t>
            </a:r>
            <a:endParaRPr lang="en-GB" altLang="en-US" sz="1600" dirty="0">
              <a:latin typeface="Comic Sans MS" pitchFamily="66" charset="0"/>
            </a:endParaRPr>
          </a:p>
        </p:txBody>
      </p:sp>
      <p:sp>
        <p:nvSpPr>
          <p:cNvPr id="6154" name="Cloud"/>
          <p:cNvSpPr>
            <a:spLocks noChangeAspect="1" noEditPoints="1" noChangeArrowheads="1"/>
          </p:cNvSpPr>
          <p:nvPr/>
        </p:nvSpPr>
        <p:spPr bwMode="auto">
          <a:xfrm>
            <a:off x="4211960" y="1988841"/>
            <a:ext cx="2808510" cy="1122983"/>
          </a:xfrm>
          <a:custGeom>
            <a:avLst/>
            <a:gdLst>
              <a:gd name="T0" fmla="*/ 8489 w 21600"/>
              <a:gd name="T1" fmla="*/ 453232 h 21600"/>
              <a:gd name="T2" fmla="*/ 1368425 w 21600"/>
              <a:gd name="T3" fmla="*/ 905498 h 21600"/>
              <a:gd name="T4" fmla="*/ 2734569 w 21600"/>
              <a:gd name="T5" fmla="*/ 453232 h 21600"/>
              <a:gd name="T6" fmla="*/ 1368425 w 21600"/>
              <a:gd name="T7" fmla="*/ 518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More change! There’s too much going on </a:t>
            </a:r>
          </a:p>
        </p:txBody>
      </p:sp>
      <p:sp>
        <p:nvSpPr>
          <p:cNvPr id="6155" name="Cloud"/>
          <p:cNvSpPr>
            <a:spLocks noChangeAspect="1" noEditPoints="1" noChangeArrowheads="1"/>
          </p:cNvSpPr>
          <p:nvPr/>
        </p:nvSpPr>
        <p:spPr bwMode="auto">
          <a:xfrm>
            <a:off x="3260921" y="5246853"/>
            <a:ext cx="2870163" cy="1151555"/>
          </a:xfrm>
          <a:custGeom>
            <a:avLst/>
            <a:gdLst>
              <a:gd name="T0" fmla="*/ 7372 w 21600"/>
              <a:gd name="T1" fmla="*/ 498475 h 21600"/>
              <a:gd name="T2" fmla="*/ 1188244 w 21600"/>
              <a:gd name="T3" fmla="*/ 995888 h 21600"/>
              <a:gd name="T4" fmla="*/ 2374507 w 21600"/>
              <a:gd name="T5" fmla="*/ 498475 h 21600"/>
              <a:gd name="T6" fmla="*/ 1188244 w 21600"/>
              <a:gd name="T7" fmla="*/ 570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Our communications aren’t working</a:t>
            </a:r>
          </a:p>
        </p:txBody>
      </p:sp>
      <p:sp>
        <p:nvSpPr>
          <p:cNvPr id="6156" name="Cloud"/>
          <p:cNvSpPr>
            <a:spLocks noChangeAspect="1" noEditPoints="1" noChangeArrowheads="1"/>
          </p:cNvSpPr>
          <p:nvPr/>
        </p:nvSpPr>
        <p:spPr bwMode="auto">
          <a:xfrm>
            <a:off x="1939682" y="4509146"/>
            <a:ext cx="2462770" cy="1079599"/>
          </a:xfrm>
          <a:custGeom>
            <a:avLst/>
            <a:gdLst>
              <a:gd name="T0" fmla="*/ 6032 w 21600"/>
              <a:gd name="T1" fmla="*/ 426244 h 21600"/>
              <a:gd name="T2" fmla="*/ 972344 w 21600"/>
              <a:gd name="T3" fmla="*/ 851580 h 21600"/>
              <a:gd name="T4" fmla="*/ 1943066 w 21600"/>
              <a:gd name="T5" fmla="*/ 426244 h 21600"/>
              <a:gd name="T6" fmla="*/ 972344 w 21600"/>
              <a:gd name="T7" fmla="*/ 487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We’re not organised enough</a:t>
            </a:r>
          </a:p>
        </p:txBody>
      </p:sp>
      <p:sp>
        <p:nvSpPr>
          <p:cNvPr id="6157" name="Text Box 44"/>
          <p:cNvSpPr txBox="1">
            <a:spLocks noChangeArrowheads="1"/>
          </p:cNvSpPr>
          <p:nvPr/>
        </p:nvSpPr>
        <p:spPr bwMode="auto">
          <a:xfrm>
            <a:off x="467544" y="294124"/>
            <a:ext cx="6912768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Barriers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Implementing Change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54" y="724743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Staff Resistance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8867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Types: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Resistance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the content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Resistance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the process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Remember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: </a:t>
            </a:r>
            <a:endParaRPr lang="en-GB" sz="2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Regardless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of current position and experience you have responsibilities in respect of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None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1520" y="1382781"/>
            <a:ext cx="684289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</a:t>
            </a:r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187624" y="2204864"/>
            <a:ext cx="8640960" cy="14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Define the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Understand the culture and climate</a:t>
            </a: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allAtOnce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93</a:t>
            </a:fld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31"/>
            <a:ext cx="9144001" cy="68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7544" y="1457798"/>
            <a:ext cx="849694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of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835696" y="2204864"/>
            <a:ext cx="8640960" cy="30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799969" lvl="1" indent="-342844"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Clarify the roles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Get sponsorship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5600" indent="-355600">
              <a:spcBef>
                <a:spcPts val="0"/>
              </a:spcBef>
              <a:buFont typeface="+mj-lt"/>
              <a:buAutoNum type="arabicPeriod" startAt="5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Get organised</a:t>
            </a:r>
          </a:p>
          <a:p>
            <a:pPr marL="812725" lvl="1" indent="-355600">
              <a:spcBef>
                <a:spcPts val="0"/>
              </a:spcBef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55600" indent="-355600">
              <a:spcBef>
                <a:spcPts val="0"/>
              </a:spcBef>
              <a:buFont typeface="+mj-lt"/>
              <a:buAutoNum type="arabicPeriod" startAt="5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Get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Human</a:t>
            </a: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allAtOnc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118225" y="6021288"/>
            <a:ext cx="3025775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based on </a:t>
            </a:r>
            <a:r>
              <a:rPr lang="en-GB" sz="1400" b="1" dirty="0" smtClean="0">
                <a:solidFill>
                  <a:schemeClr val="bg1"/>
                </a:solidFill>
              </a:rPr>
              <a:t>Elisabeth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988841"/>
            <a:ext cx="936104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Past focus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988841"/>
            <a:ext cx="1152128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Future focus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The transition or change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39025" cy="57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7544" y="1279356"/>
            <a:ext cx="684289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of Change Management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03648" y="2223924"/>
            <a:ext cx="864096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799969" lvl="1" indent="-342844">
              <a:spcBef>
                <a:spcPts val="0"/>
              </a:spcBef>
              <a:buFont typeface="Arial" pitchFamily="34" charset="0"/>
              <a:buChar char="•"/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7. Measure, report and review</a:t>
            </a:r>
          </a:p>
          <a:p>
            <a:pPr>
              <a:spcBef>
                <a:spcPts val="0"/>
              </a:spcBef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21545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effectLst/>
              </a:rPr>
              <a:t>Tools</a:t>
            </a:r>
            <a:endParaRPr lang="en-US" sz="3200" b="1" dirty="0" smtClean="0"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677319"/>
            <a:ext cx="8229600" cy="4713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SWOT </a:t>
            </a:r>
            <a:r>
              <a:rPr lang="en-GB" sz="2400" dirty="0">
                <a:latin typeface="+mn-lt"/>
              </a:rPr>
              <a:t>Analysis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Stakeholder Analysis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Mind Maps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Gantt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1824"/>
            <a:ext cx="6707188" cy="535531"/>
          </a:xfrm>
          <a:noFill/>
        </p:spPr>
        <p:txBody>
          <a:bodyPr/>
          <a:lstStyle/>
          <a:p>
            <a:r>
              <a:rPr lang="en-GB" sz="3200" b="1" dirty="0">
                <a:latin typeface="+mn-lt"/>
              </a:rPr>
              <a:t>SWOT </a:t>
            </a:r>
            <a:r>
              <a:rPr lang="en-GB" sz="3200" b="1" dirty="0" smtClean="0">
                <a:latin typeface="+mn-lt"/>
              </a:rPr>
              <a:t>Analysis</a:t>
            </a:r>
            <a:endParaRPr lang="en-US" sz="3200" b="1" dirty="0" smtClean="0">
              <a:effectLst/>
              <a:latin typeface="+mn-lt"/>
            </a:endParaRP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2267745" y="1412777"/>
            <a:ext cx="2339975" cy="2339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2356929" y="3292381"/>
            <a:ext cx="2304256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Strengths</a:t>
            </a:r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644009" y="1412777"/>
            <a:ext cx="2339975" cy="2339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4690360" y="3292381"/>
            <a:ext cx="2304256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Weaknesses</a:t>
            </a: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2267745" y="3789041"/>
            <a:ext cx="2339975" cy="2339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2342111" y="5671816"/>
            <a:ext cx="2305620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Opportunities</a:t>
            </a: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4644009" y="3789041"/>
            <a:ext cx="2339975" cy="2339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4722097" y="5695660"/>
            <a:ext cx="2305621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Threats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2772" y="6218866"/>
            <a:ext cx="3744416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Internal and/or external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951112"/>
            <a:ext cx="1584176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Internal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3" y="1196753"/>
            <a:ext cx="3816871" cy="23047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Opinion formers.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Keep them satisfied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with what is happening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review your analysis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their position regularly. 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052778" y="1340769"/>
            <a:ext cx="3508737" cy="198798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Keep Satisfied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788026" y="1196753"/>
            <a:ext cx="3871092" cy="23062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stakeholders who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should be fully engaged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through full communication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consultation. 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21445"/>
            <a:ext cx="7415213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Stakeholder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99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99593" y="3573016"/>
            <a:ext cx="3816871" cy="21602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This group requires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least effort if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time and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resources are stretched.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805364" y="3573016"/>
            <a:ext cx="3871092" cy="2160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Patients often fall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into this category.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It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may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be helpful to take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steps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increase their influence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by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organising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them into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groups or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active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consultative work.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 rot="-5400000">
            <a:off x="-677178" y="2118046"/>
            <a:ext cx="230425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High Power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rot="-5400000">
            <a:off x="-857199" y="4674333"/>
            <a:ext cx="266429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Low Power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45091" y="5977521"/>
            <a:ext cx="396044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Low I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nterest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806950" y="5968162"/>
            <a:ext cx="3941514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High Interest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908510" y="1340769"/>
            <a:ext cx="3623929" cy="19889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Manage Closely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4914156" y="3590637"/>
            <a:ext cx="3618283" cy="19949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Keep Informed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061746" y="3590814"/>
            <a:ext cx="3502048" cy="19948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Monitor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745091" y="1340769"/>
            <a:ext cx="0" cy="4536504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27584" y="5877272"/>
            <a:ext cx="7920880" cy="0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27584" y="3429001"/>
            <a:ext cx="792088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716016" y="1340769"/>
            <a:ext cx="0" cy="453650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  <p:bldP spid="171020" grpId="0" animBg="1"/>
      <p:bldP spid="171021" grpId="0" animBg="1"/>
      <p:bldP spid="171022" grpId="0" animBg="1"/>
    </p:bldLst>
  </p:timing>
</p:sld>
</file>

<file path=ppt/theme/theme1.xml><?xml version="1.0" encoding="utf-8"?>
<a:theme xmlns:a="http://schemas.openxmlformats.org/drawingml/2006/main" name="2022 02 09 OneHR Slides 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02 09 OneHR Slides templates</Template>
  <TotalTime>21434</TotalTime>
  <Words>3809</Words>
  <Application>Microsoft Office PowerPoint</Application>
  <PresentationFormat>On-screen Show (4:3)</PresentationFormat>
  <Paragraphs>1232</Paragraphs>
  <Slides>129</Slides>
  <Notes>127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43" baseType="lpstr">
      <vt:lpstr>Arial Unicode MS</vt:lpstr>
      <vt:lpstr>MS PGothic</vt:lpstr>
      <vt:lpstr>MS PGothic</vt:lpstr>
      <vt:lpstr>Arial</vt:lpstr>
      <vt:lpstr>Arial Narrow</vt:lpstr>
      <vt:lpstr>Calibri</vt:lpstr>
      <vt:lpstr>Comic Sans MS</vt:lpstr>
      <vt:lpstr>Symbol</vt:lpstr>
      <vt:lpstr>Tahoma</vt:lpstr>
      <vt:lpstr>Times New Roman</vt:lpstr>
      <vt:lpstr>Verdana</vt:lpstr>
      <vt:lpstr>Wingdings</vt:lpstr>
      <vt:lpstr>Wingdings 2</vt:lpstr>
      <vt:lpstr>2022 02 09 OneHR Slides templates</vt:lpstr>
      <vt:lpstr>Essential Skills for Managers</vt:lpstr>
      <vt:lpstr>PowerPoint Presentation</vt:lpstr>
      <vt:lpstr>Link to KSF</vt:lpstr>
      <vt:lpstr>Your Objectives</vt:lpstr>
      <vt:lpstr>Evaluation</vt:lpstr>
      <vt:lpstr>Essential Skills for Managers</vt:lpstr>
      <vt:lpstr>Learning Outcomes</vt:lpstr>
      <vt:lpstr>The Communication Cycle</vt:lpstr>
      <vt:lpstr>Barriers to Effective Communication</vt:lpstr>
      <vt:lpstr>Barriers to Effective Communication</vt:lpstr>
      <vt:lpstr>PowerPoint Presentation</vt:lpstr>
      <vt:lpstr>Active listening</vt:lpstr>
      <vt:lpstr>Questioning</vt:lpstr>
      <vt:lpstr>Non-Verbal Communication</vt:lpstr>
      <vt:lpstr>PowerPoint Presentation</vt:lpstr>
      <vt:lpstr>Activity</vt:lpstr>
      <vt:lpstr>Communication Methods in Workplace</vt:lpstr>
      <vt:lpstr>PowerPoint Presentation</vt:lpstr>
      <vt:lpstr>PowerPoint Presentation</vt:lpstr>
      <vt:lpstr>Successful Communication</vt:lpstr>
      <vt:lpstr>Role of Line Managers </vt:lpstr>
      <vt:lpstr>Role of Employees</vt:lpstr>
      <vt:lpstr>Influence of Good Communication</vt:lpstr>
      <vt:lpstr>Employee Voice </vt:lpstr>
      <vt:lpstr>PowerPoint Presentation</vt:lpstr>
      <vt:lpstr>PowerPoint Presentation</vt:lpstr>
      <vt:lpstr>4Ws+H Technique</vt:lpstr>
      <vt:lpstr>Communication Planning</vt:lpstr>
      <vt:lpstr>Assessing Communications Effectiveness</vt:lpstr>
      <vt:lpstr>Activity</vt:lpstr>
      <vt:lpstr>Self-assessment</vt:lpstr>
      <vt:lpstr>Our Organisational Goals and Values</vt:lpstr>
      <vt:lpstr>Staff Health and Wellbeing</vt:lpstr>
      <vt:lpstr>PowerPoint Presentation</vt:lpstr>
      <vt:lpstr>Essential Skills for Managers</vt:lpstr>
      <vt:lpstr>Learning Outcomes</vt:lpstr>
      <vt:lpstr>Leadership vs Management</vt:lpstr>
      <vt:lpstr>PowerPoint Presentation</vt:lpstr>
      <vt:lpstr>PowerPoint Presentation</vt:lpstr>
      <vt:lpstr>PowerPoint Presentation</vt:lpstr>
      <vt:lpstr>Self-assessment  What kind of manager are you?</vt:lpstr>
      <vt:lpstr>Effective Teams</vt:lpstr>
      <vt:lpstr>Managing Former Peers</vt:lpstr>
      <vt:lpstr>Managing Young People</vt:lpstr>
      <vt:lpstr>Performance Management</vt:lpstr>
      <vt:lpstr>Performance Management</vt:lpstr>
      <vt:lpstr>Performance Management Cycle</vt:lpstr>
      <vt:lpstr>Importance of Performance Management</vt:lpstr>
      <vt:lpstr>Factors Affecting Performance</vt:lpstr>
      <vt:lpstr>Identifying a Performance Issue</vt:lpstr>
      <vt:lpstr>Addressing Performance Issues</vt:lpstr>
      <vt:lpstr>Inef­fec­tive and Uninspiring  Per­for­mance Man­age­ment </vt:lpstr>
      <vt:lpstr>Effec­tive Employ­ee Per­for­mance Management</vt:lpstr>
      <vt:lpstr> Team knowledge and skills</vt:lpstr>
      <vt:lpstr>PowerPoint Presentation</vt:lpstr>
      <vt:lpstr>Skills Matrix</vt:lpstr>
      <vt:lpstr>Skills Matrix (Scoring)</vt:lpstr>
      <vt:lpstr>Training Needs Analysis  (Attendance Management)</vt:lpstr>
      <vt:lpstr>NHS People Performance Management Toolkit </vt:lpstr>
      <vt:lpstr>Developing Your Team</vt:lpstr>
      <vt:lpstr>Time Management</vt:lpstr>
      <vt:lpstr>PowerPoint Presentation</vt:lpstr>
      <vt:lpstr>Principles of Good Time Management</vt:lpstr>
      <vt:lpstr>Prioritising</vt:lpstr>
      <vt:lpstr>Prioritising</vt:lpstr>
      <vt:lpstr>Priority Matrix</vt:lpstr>
      <vt:lpstr>Time Management Tips</vt:lpstr>
      <vt:lpstr>Time Management Tips</vt:lpstr>
      <vt:lpstr>Time Management Tips</vt:lpstr>
      <vt:lpstr>Time Management Tips</vt:lpstr>
      <vt:lpstr>Emails</vt:lpstr>
      <vt:lpstr>Delegation is …. </vt:lpstr>
      <vt:lpstr>Delegation </vt:lpstr>
      <vt:lpstr>Advantages of Delegation</vt:lpstr>
      <vt:lpstr>Barriers to Delegation</vt:lpstr>
      <vt:lpstr>Activity   How Good is Your Delegation?</vt:lpstr>
      <vt:lpstr>Elements of Delegation</vt:lpstr>
      <vt:lpstr>What and When to Delegate...</vt:lpstr>
      <vt:lpstr>What to Delegate? Priority Matrix </vt:lpstr>
      <vt:lpstr>How to Delegate</vt:lpstr>
      <vt:lpstr>Who to Delegate to</vt:lpstr>
      <vt:lpstr>Reviewing</vt:lpstr>
      <vt:lpstr>   Giving and Receiving Feedback</vt:lpstr>
      <vt:lpstr>Delegation Summary</vt:lpstr>
      <vt:lpstr>PowerPoint Presentation</vt:lpstr>
      <vt:lpstr>PowerPoint Presentation</vt:lpstr>
      <vt:lpstr>PowerPoint Presentation</vt:lpstr>
      <vt:lpstr>Learning Outcomes</vt:lpstr>
      <vt:lpstr>Reasons for Change (PESTLE)</vt:lpstr>
      <vt:lpstr>PowerPoint Presentation</vt:lpstr>
      <vt:lpstr>Staff Resistance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</vt:lpstr>
      <vt:lpstr>SWOT Analysis</vt:lpstr>
      <vt:lpstr>Stakeholder Analysis</vt:lpstr>
      <vt:lpstr>Mind Maps</vt:lpstr>
      <vt:lpstr>Gantt Chart</vt:lpstr>
      <vt:lpstr>Techniques</vt:lpstr>
      <vt:lpstr>Lewin’s  Change Model</vt:lpstr>
      <vt:lpstr>Lewin’s Force-Field Model</vt:lpstr>
      <vt:lpstr>Force Field Analysis</vt:lpstr>
      <vt:lpstr>Example: You are a manager deciding whether to install new manufacturing equipment in your factory</vt:lpstr>
      <vt:lpstr>Kotter's 8 Step Change Model</vt:lpstr>
      <vt:lpstr>PowerPoint Presentation</vt:lpstr>
      <vt:lpstr>PowerPoint Presentation</vt:lpstr>
      <vt:lpstr>Learning Outcomes</vt:lpstr>
      <vt:lpstr>What counts as a problem?</vt:lpstr>
      <vt:lpstr>Improvement in NHS</vt:lpstr>
      <vt:lpstr>PowerPoint Presentation</vt:lpstr>
      <vt:lpstr>PDSA Model</vt:lpstr>
      <vt:lpstr>Problem Solving Steps</vt:lpstr>
      <vt:lpstr>PowerPoint Presentation</vt:lpstr>
      <vt:lpstr>PowerPoint Presentation</vt:lpstr>
      <vt:lpstr>Step 3; Diagnose Root Causes</vt:lpstr>
      <vt:lpstr>5 Whys</vt:lpstr>
      <vt:lpstr>Cause and Effect Diagram (Ishikawa/Fishbone) </vt:lpstr>
      <vt:lpstr>PowerPoint Presentation</vt:lpstr>
      <vt:lpstr>Brainstorming</vt:lpstr>
      <vt:lpstr>Step 5; Evaluate Options and Select the Best</vt:lpstr>
      <vt:lpstr>Selection Matrix (Benefits vs Effort)</vt:lpstr>
      <vt:lpstr>PowerPoint Presentation</vt:lpstr>
      <vt:lpstr>Action Planning</vt:lpstr>
      <vt:lpstr>Contingency Planning</vt:lpstr>
      <vt:lpstr>PowerPoint Presentation</vt:lpstr>
      <vt:lpstr>PowerPoint Presentation</vt:lpstr>
    </vt:vector>
  </TitlesOfParts>
  <Company>NHS Greater Glasgow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nhsggc_white.ppt</dc:title>
  <dc:creator>User</dc:creator>
  <cp:lastModifiedBy>Tavakoli, Hossein</cp:lastModifiedBy>
  <cp:revision>1207</cp:revision>
  <cp:lastPrinted>2017-04-13T11:08:09Z</cp:lastPrinted>
  <dcterms:created xsi:type="dcterms:W3CDTF">2006-05-10T11:17:51Z</dcterms:created>
  <dcterms:modified xsi:type="dcterms:W3CDTF">2022-05-11T08:31:53Z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display_urn:schemas-microsoft-com:office:office#Author">
    <vt:lpwstr>System Account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Subject">
    <vt:lpwstr/>
  </property>
  <property fmtid="{D5CDD505-2E9C-101B-9397-08002B2CF9AE}" pid="7" name="Keywords">
    <vt:lpwstr/>
  </property>
  <property fmtid="{D5CDD505-2E9C-101B-9397-08002B2CF9AE}" pid="8" name="_Author">
    <vt:lpwstr>User</vt:lpwstr>
  </property>
  <property fmtid="{D5CDD505-2E9C-101B-9397-08002B2CF9AE}" pid="9" name="_Category">
    <vt:lpwstr/>
  </property>
  <property fmtid="{D5CDD505-2E9C-101B-9397-08002B2CF9AE}" pid="10" name="Slides">
    <vt:lpwstr>15</vt:lpwstr>
  </property>
  <property fmtid="{D5CDD505-2E9C-101B-9397-08002B2CF9AE}" pid="11" name="Categories">
    <vt:lpwstr/>
  </property>
  <property fmtid="{D5CDD505-2E9C-101B-9397-08002B2CF9AE}" pid="12" name="Approval Level">
    <vt:lpwstr/>
  </property>
  <property fmtid="{D5CDD505-2E9C-101B-9397-08002B2CF9AE}" pid="13" name="_Comments">
    <vt:lpwstr/>
  </property>
  <property fmtid="{D5CDD505-2E9C-101B-9397-08002B2CF9AE}" pid="14" name="Assigned To">
    <vt:lpwstr/>
  </property>
  <property fmtid="{D5CDD505-2E9C-101B-9397-08002B2CF9AE}" pid="15" name="ContentType">
    <vt:lpwstr>Document</vt:lpwstr>
  </property>
</Properties>
</file>