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926AD-AB25-4FFC-9011-B0D658208FBC}" type="datetimeFigureOut">
              <a:rPr lang="en-GB" smtClean="0"/>
              <a:pPr/>
              <a:t>20/11/2020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4E9B6-5C53-4AA8-9053-DDB104055658}" type="slidenum">
              <a:rPr lang="en-GB" smtClean="0"/>
              <a:pPr/>
              <a:t>‹#›</a:t>
            </a:fld>
            <a:endParaRPr lang="en-GB"/>
          </a:p>
        </p:txBody>
      </p:sp>
    </p:spTree>
    <p:extLst>
      <p:ext uri="{BB962C8B-B14F-4D97-AF65-F5344CB8AC3E}">
        <p14:creationId xmlns="" xmlns:p14="http://schemas.microsoft.com/office/powerpoint/2010/main" val="13249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E6446A-00A2-4A95-83BF-FA265C838ED9}" type="slidenum">
              <a:rPr lang="en-GB">
                <a:solidFill>
                  <a:srgbClr val="000000"/>
                </a:solidFill>
                <a:cs typeface="Arial" charset="0"/>
              </a:rPr>
              <a:pPr fontAlgn="base">
                <a:spcBef>
                  <a:spcPct val="0"/>
                </a:spcBef>
                <a:spcAft>
                  <a:spcPct val="0"/>
                </a:spcAft>
              </a:pPr>
              <a:t>1</a:t>
            </a:fld>
            <a:endParaRPr lang="en-GB">
              <a:solidFill>
                <a:srgbClr val="000000"/>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xfrm>
            <a:off x="426023" y="4400934"/>
            <a:ext cx="6005955" cy="4503281"/>
          </a:xfrm>
          <a:noFill/>
        </p:spPr>
        <p:txBody>
          <a:bodyPr wrap="square" numCol="1" anchor="t" anchorCtr="0" compatLnSpc="1">
            <a:prstTxWarp prst="textNoShape">
              <a:avLst/>
            </a:prstTxWarp>
          </a:bodyPr>
          <a:lstStyle/>
          <a:p>
            <a:pPr>
              <a:spcBef>
                <a:spcPct val="0"/>
              </a:spcBef>
            </a:pPr>
            <a:endParaRPr lang="en-GB" altLang="en-US" sz="1400"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28606C-3E34-4B86-BC93-736DB951CEC7}" type="slidenum">
              <a:rPr lang="en-GB">
                <a:solidFill>
                  <a:srgbClr val="000000"/>
                </a:solidFill>
                <a:cs typeface="Arial" charset="0"/>
              </a:rPr>
              <a:pPr fontAlgn="base">
                <a:spcBef>
                  <a:spcPct val="0"/>
                </a:spcBef>
                <a:spcAft>
                  <a:spcPct val="0"/>
                </a:spcAft>
              </a:pPr>
              <a:t>2</a:t>
            </a:fld>
            <a:endParaRPr lang="en-GB">
              <a:solidFill>
                <a:srgbClr val="000000"/>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FB761-4758-44B0-832D-D043BD062B8F}" type="datetimeFigureOut">
              <a:rPr lang="en-GB" smtClean="0"/>
              <a:pPr/>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D22F1F-5633-4603-9E22-46F9D1111F4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FB761-4758-44B0-832D-D043BD062B8F}" type="datetimeFigureOut">
              <a:rPr lang="en-GB" smtClean="0"/>
              <a:pPr/>
              <a:t>20/11/2020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22F1F-5633-4603-9E22-46F9D1111F4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indyertime.sco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mmonsensemedia.org/" TargetMode="External"/><Relationship Id="rId2" Type="http://schemas.openxmlformats.org/officeDocument/2006/relationships/hyperlink" Target="https://www.thinkuknow.co.uk/" TargetMode="External"/><Relationship Id="rId1" Type="http://schemas.openxmlformats.org/officeDocument/2006/relationships/slideLayout" Target="../slideLayouts/slideLayout2.xml"/><Relationship Id="rId5" Type="http://schemas.openxmlformats.org/officeDocument/2006/relationships/hyperlink" Target="https://www.saferinternet.org.uk/advice-centre/parents-and-carers" TargetMode="External"/><Relationship Id="rId4" Type="http://schemas.openxmlformats.org/officeDocument/2006/relationships/hyperlink" Target="https://www.internetmatter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673350"/>
            <a:ext cx="9144000" cy="1384995"/>
          </a:xfrm>
          <a:prstGeom prst="rect">
            <a:avLst/>
          </a:prstGeom>
          <a:noFill/>
          <a:ln w="9525">
            <a:noFill/>
            <a:miter lim="800000"/>
            <a:headEnd/>
            <a:tailEnd/>
          </a:ln>
        </p:spPr>
        <p:txBody>
          <a:bodyPr>
            <a:spAutoFit/>
          </a:bodyPr>
          <a:lstStyle/>
          <a:p>
            <a:pPr algn="ctr"/>
            <a:r>
              <a:rPr lang="en-GB" altLang="en-US" sz="4800" b="1" dirty="0" smtClean="0">
                <a:latin typeface="Calibri" pitchFamily="34" charset="0"/>
              </a:rPr>
              <a:t>Be Screen Smart </a:t>
            </a:r>
            <a:r>
              <a:rPr lang="en-GB" altLang="en-US" sz="4800" b="1" dirty="0">
                <a:latin typeface="Calibri" pitchFamily="34" charset="0"/>
              </a:rPr>
              <a:t>project</a:t>
            </a:r>
          </a:p>
          <a:p>
            <a:pPr algn="ctr"/>
            <a:endParaRPr lang="en-GB" altLang="en-US" sz="3600" b="1" dirty="0">
              <a:solidFill>
                <a:srgbClr val="70439B"/>
              </a:solidFill>
              <a:latin typeface="Calibri" pitchFamily="34" charset="0"/>
            </a:endParaRPr>
          </a:p>
        </p:txBody>
      </p:sp>
      <p:sp>
        <p:nvSpPr>
          <p:cNvPr id="33794" name="Rectangle 2"/>
          <p:cNvSpPr>
            <a:spLocks noChangeArrowheads="1"/>
          </p:cNvSpPr>
          <p:nvPr/>
        </p:nvSpPr>
        <p:spPr bwMode="auto">
          <a:xfrm>
            <a:off x="0" y="3740150"/>
            <a:ext cx="9144000" cy="1569660"/>
          </a:xfrm>
          <a:prstGeom prst="rect">
            <a:avLst/>
          </a:prstGeom>
          <a:noFill/>
          <a:ln w="9525">
            <a:noFill/>
            <a:miter lim="800000"/>
            <a:headEnd/>
            <a:tailEnd/>
          </a:ln>
        </p:spPr>
        <p:txBody>
          <a:bodyPr>
            <a:spAutoFit/>
          </a:bodyPr>
          <a:lstStyle/>
          <a:p>
            <a:pPr algn="ctr"/>
            <a:endParaRPr lang="en-GB" altLang="en-US" sz="3200" dirty="0">
              <a:latin typeface="Calibri" pitchFamily="34" charset="0"/>
            </a:endParaRPr>
          </a:p>
          <a:p>
            <a:pPr algn="ctr"/>
            <a:r>
              <a:rPr lang="en-GB" altLang="en-US" sz="3200" dirty="0">
                <a:latin typeface="Calibri" pitchFamily="34" charset="0"/>
              </a:rPr>
              <a:t> </a:t>
            </a:r>
          </a:p>
          <a:p>
            <a:pPr algn="ctr"/>
            <a:endParaRPr lang="en-GB" altLang="en-US" sz="3200" dirty="0">
              <a:solidFill>
                <a:srgbClr val="70439B"/>
              </a:solidFill>
              <a:latin typeface="Calibri" pitchFamily="34" charset="0"/>
            </a:endParaRPr>
          </a:p>
        </p:txBody>
      </p:sp>
      <p:cxnSp>
        <p:nvCxnSpPr>
          <p:cNvPr id="5" name="Straight Connector 4"/>
          <p:cNvCxnSpPr/>
          <p:nvPr/>
        </p:nvCxnSpPr>
        <p:spPr>
          <a:xfrm flipV="1">
            <a:off x="1172766" y="3438526"/>
            <a:ext cx="6798469" cy="11113"/>
          </a:xfrm>
          <a:prstGeom prst="line">
            <a:avLst/>
          </a:prstGeom>
          <a:ln w="12700">
            <a:solidFill>
              <a:srgbClr val="70439B"/>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Tips for Parents</a:t>
            </a:r>
            <a:endParaRPr lang="en-GB" b="1" dirty="0"/>
          </a:p>
        </p:txBody>
      </p:sp>
      <p:sp>
        <p:nvSpPr>
          <p:cNvPr id="3" name="Content Placeholder 2"/>
          <p:cNvSpPr>
            <a:spLocks noGrp="1"/>
          </p:cNvSpPr>
          <p:nvPr>
            <p:ph idx="1"/>
          </p:nvPr>
        </p:nvSpPr>
        <p:spPr/>
        <p:txBody>
          <a:bodyPr>
            <a:normAutofit lnSpcReduction="10000"/>
          </a:bodyPr>
          <a:lstStyle/>
          <a:p>
            <a:r>
              <a:rPr lang="en-GB" dirty="0" smtClean="0"/>
              <a:t>Negotiate how to spend the recommended screen time every day </a:t>
            </a:r>
          </a:p>
          <a:p>
            <a:r>
              <a:rPr lang="en-GB" dirty="0" smtClean="0"/>
              <a:t>Turn off the TV &amp; other devices during meals.  Remember family meals are a good time to talk to each other</a:t>
            </a:r>
          </a:p>
          <a:p>
            <a:r>
              <a:rPr lang="en-GB" dirty="0" smtClean="0"/>
              <a:t>Agree to turn OFF all devices at night</a:t>
            </a:r>
          </a:p>
          <a:p>
            <a:r>
              <a:rPr lang="en-GB" dirty="0" smtClean="0"/>
              <a:t>Make bedrooms tech-free zones – no TV, game consoles, mobiles &amp; other portable devices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Tips for Parents</a:t>
            </a:r>
            <a:endParaRPr lang="en-GB" b="1" dirty="0"/>
          </a:p>
        </p:txBody>
      </p:sp>
      <p:sp>
        <p:nvSpPr>
          <p:cNvPr id="3" name="Content Placeholder 2"/>
          <p:cNvSpPr>
            <a:spLocks noGrp="1"/>
          </p:cNvSpPr>
          <p:nvPr>
            <p:ph idx="1"/>
          </p:nvPr>
        </p:nvSpPr>
        <p:spPr/>
        <p:txBody>
          <a:bodyPr>
            <a:normAutofit fontScale="92500"/>
          </a:bodyPr>
          <a:lstStyle/>
          <a:p>
            <a:r>
              <a:rPr lang="en-GB" dirty="0" smtClean="0"/>
              <a:t>It is important to speak as a family about the use of screens &amp; the effect they can have on health</a:t>
            </a:r>
          </a:p>
          <a:p>
            <a:r>
              <a:rPr lang="en-GB" dirty="0" smtClean="0"/>
              <a:t>Encourage other types of fun that include physical &amp; social activities, like joining a sports team or club</a:t>
            </a:r>
          </a:p>
          <a:p>
            <a:r>
              <a:rPr lang="en-GB" dirty="0" smtClean="0"/>
              <a:t>Agree on a weekly schedule, so as a family you can find a balance between screen time &amp; time for family, friends, school, physical activity, school work &amp; sleep</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can parents help?</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Support your child with the Be Screen Smart Project homework tasks</a:t>
            </a:r>
          </a:p>
          <a:p>
            <a:pPr>
              <a:buNone/>
            </a:pPr>
            <a:endParaRPr lang="en-GB" dirty="0" smtClean="0"/>
          </a:p>
          <a:p>
            <a:r>
              <a:rPr lang="en-GB" dirty="0" smtClean="0"/>
              <a:t>Parents can be good role models by limiting their entertainment screen time too</a:t>
            </a:r>
          </a:p>
          <a:p>
            <a:endParaRPr lang="en-GB" dirty="0" smtClean="0"/>
          </a:p>
          <a:p>
            <a:r>
              <a:rPr lang="en-GB" dirty="0" smtClean="0"/>
              <a:t>By setting an example of how parents balance family life, physical, social activities as well as use of electronic screens parents can LEAD BY EXAMPLE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Services</a:t>
            </a:r>
            <a:endParaRPr lang="en-GB" b="1" dirty="0"/>
          </a:p>
        </p:txBody>
      </p:sp>
      <p:sp>
        <p:nvSpPr>
          <p:cNvPr id="3" name="Content Placeholder 2"/>
          <p:cNvSpPr>
            <a:spLocks noGrp="1"/>
          </p:cNvSpPr>
          <p:nvPr>
            <p:ph idx="1"/>
          </p:nvPr>
        </p:nvSpPr>
        <p:spPr/>
        <p:txBody>
          <a:bodyPr>
            <a:normAutofit/>
          </a:bodyPr>
          <a:lstStyle/>
          <a:p>
            <a:r>
              <a:rPr lang="en-GB" dirty="0" smtClean="0"/>
              <a:t>0-12 or Teen Triple P Groups – for more information please contact Central Parenting Team on: 0141 277 7570</a:t>
            </a:r>
          </a:p>
          <a:p>
            <a:pPr>
              <a:buNone/>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Mind </a:t>
            </a:r>
            <a:r>
              <a:rPr lang="en-GB" dirty="0" err="1" smtClean="0"/>
              <a:t>Yer</a:t>
            </a:r>
            <a:r>
              <a:rPr lang="en-GB" dirty="0" smtClean="0"/>
              <a:t> Time</a:t>
            </a:r>
            <a:endParaRPr lang="en-GB" dirty="0"/>
          </a:p>
        </p:txBody>
      </p:sp>
      <p:sp>
        <p:nvSpPr>
          <p:cNvPr id="3" name="Content Placeholder 2"/>
          <p:cNvSpPr>
            <a:spLocks noGrp="1"/>
          </p:cNvSpPr>
          <p:nvPr>
            <p:ph idx="1"/>
          </p:nvPr>
        </p:nvSpPr>
        <p:spPr/>
        <p:txBody>
          <a:bodyPr>
            <a:normAutofit lnSpcReduction="10000"/>
          </a:bodyPr>
          <a:lstStyle/>
          <a:p>
            <a:r>
              <a:rPr lang="en-GB" dirty="0"/>
              <a:t>Designed by children and young people from the Children's Parliament and the Scottish Youth Parliament, Mind </a:t>
            </a:r>
            <a:r>
              <a:rPr lang="en-GB" dirty="0" err="1"/>
              <a:t>Yer</a:t>
            </a:r>
            <a:r>
              <a:rPr lang="en-GB" dirty="0"/>
              <a:t> Time has been created to support everyone who loves social media and screen time. </a:t>
            </a:r>
            <a:r>
              <a:rPr lang="en-GB" dirty="0" smtClean="0"/>
              <a:t>You can find </a:t>
            </a:r>
            <a:r>
              <a:rPr lang="en-GB" dirty="0"/>
              <a:t>positive tips, stories and information for children and young people, to help </a:t>
            </a:r>
            <a:r>
              <a:rPr lang="en-GB" dirty="0" smtClean="0"/>
              <a:t>them </a:t>
            </a:r>
            <a:r>
              <a:rPr lang="en-GB" dirty="0"/>
              <a:t>use </a:t>
            </a:r>
            <a:r>
              <a:rPr lang="en-GB" dirty="0" smtClean="0"/>
              <a:t>their </a:t>
            </a:r>
            <a:r>
              <a:rPr lang="en-GB" dirty="0"/>
              <a:t>screen time </a:t>
            </a:r>
            <a:r>
              <a:rPr lang="en-GB" dirty="0" smtClean="0"/>
              <a:t>positively</a:t>
            </a:r>
            <a:r>
              <a:rPr lang="en-GB" dirty="0"/>
              <a:t>!</a:t>
            </a:r>
            <a:endParaRPr lang="en-GB" dirty="0">
              <a:hlinkClick r:id="rId2"/>
            </a:endParaRPr>
          </a:p>
          <a:p>
            <a:r>
              <a:rPr lang="en-GB" dirty="0" smtClean="0">
                <a:hlinkClick r:id="rId2"/>
              </a:rPr>
              <a:t>https</a:t>
            </a:r>
            <a:r>
              <a:rPr lang="en-GB" dirty="0">
                <a:hlinkClick r:id="rId2"/>
              </a:rPr>
              <a:t>://mindyertime.scot/</a:t>
            </a:r>
            <a:endParaRPr lang="en-GB" dirty="0"/>
          </a:p>
        </p:txBody>
      </p:sp>
    </p:spTree>
    <p:extLst>
      <p:ext uri="{BB962C8B-B14F-4D97-AF65-F5344CB8AC3E}">
        <p14:creationId xmlns="" xmlns:p14="http://schemas.microsoft.com/office/powerpoint/2010/main" val="3399821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Online Safety</a:t>
            </a:r>
            <a:endParaRPr lang="en-GB" b="1" dirty="0"/>
          </a:p>
        </p:txBody>
      </p:sp>
      <p:sp>
        <p:nvSpPr>
          <p:cNvPr id="3" name="Content Placeholder 2"/>
          <p:cNvSpPr>
            <a:spLocks noGrp="1"/>
          </p:cNvSpPr>
          <p:nvPr>
            <p:ph idx="1"/>
          </p:nvPr>
        </p:nvSpPr>
        <p:spPr/>
        <p:txBody>
          <a:bodyPr>
            <a:normAutofit fontScale="92500" lnSpcReduction="10000"/>
          </a:bodyPr>
          <a:lstStyle/>
          <a:p>
            <a:pPr algn="ctr"/>
            <a:r>
              <a:rPr lang="en-GB" sz="3600" dirty="0" smtClean="0">
                <a:hlinkClick r:id="rId2"/>
              </a:rPr>
              <a:t>https://www.thinkuknow.co.uk/</a:t>
            </a:r>
            <a:endParaRPr lang="en-GB" sz="3600" dirty="0" smtClean="0"/>
          </a:p>
          <a:p>
            <a:pPr algn="ctr">
              <a:buNone/>
            </a:pPr>
            <a:endParaRPr lang="en-GB" sz="3600" dirty="0" smtClean="0"/>
          </a:p>
          <a:p>
            <a:r>
              <a:rPr lang="en-GB" sz="3600" dirty="0" smtClean="0">
                <a:hlinkClick r:id="rId3"/>
              </a:rPr>
              <a:t>https://www.commonsensemedia.org/</a:t>
            </a:r>
            <a:endParaRPr lang="en-GB" sz="3600" dirty="0" smtClean="0"/>
          </a:p>
          <a:p>
            <a:pPr>
              <a:buNone/>
            </a:pPr>
            <a:endParaRPr lang="en-GB" sz="3600" dirty="0" smtClean="0"/>
          </a:p>
          <a:p>
            <a:r>
              <a:rPr lang="en-GB" sz="3600" dirty="0" smtClean="0">
                <a:hlinkClick r:id="rId4"/>
              </a:rPr>
              <a:t>https://www.internetmatters.org/</a:t>
            </a:r>
            <a:endParaRPr lang="en-GB" sz="3600" dirty="0" smtClean="0"/>
          </a:p>
          <a:p>
            <a:endParaRPr lang="en-GB" sz="3600" dirty="0" smtClean="0"/>
          </a:p>
          <a:p>
            <a:r>
              <a:rPr lang="en-GB" sz="3600" dirty="0" smtClean="0">
                <a:hlinkClick r:id="rId5"/>
              </a:rPr>
              <a:t>https://www.saferinternet.org.uk/advice-centre/parents-and-carers</a:t>
            </a:r>
            <a:endParaRPr lang="en-GB" sz="3600" dirty="0" smtClean="0"/>
          </a:p>
          <a:p>
            <a:endParaRPr lang="en-GB" sz="3600" dirty="0" smtClean="0"/>
          </a:p>
          <a:p>
            <a:endParaRPr lang="en-GB"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txBox="1">
            <a:spLocks noChangeArrowheads="1"/>
          </p:cNvSpPr>
          <p:nvPr/>
        </p:nvSpPr>
        <p:spPr bwMode="auto">
          <a:xfrm>
            <a:off x="1204912" y="1"/>
            <a:ext cx="7939088" cy="976313"/>
          </a:xfrm>
          <a:prstGeom prst="rect">
            <a:avLst/>
          </a:prstGeom>
          <a:noFill/>
          <a:ln w="9525">
            <a:noFill/>
            <a:miter lim="800000"/>
            <a:headEnd/>
            <a:tailEnd/>
          </a:ln>
        </p:spPr>
        <p:txBody>
          <a:bodyPr anchor="ctr"/>
          <a:lstStyle/>
          <a:p>
            <a:pPr>
              <a:lnSpc>
                <a:spcPct val="90000"/>
              </a:lnSpc>
            </a:pPr>
            <a:endParaRPr lang="en-GB" altLang="en-US" sz="3600" b="1">
              <a:solidFill>
                <a:srgbClr val="70439B"/>
              </a:solidFill>
              <a:latin typeface="Calibri" pitchFamily="34" charset="0"/>
            </a:endParaRPr>
          </a:p>
        </p:txBody>
      </p:sp>
      <p:sp>
        <p:nvSpPr>
          <p:cNvPr id="35842" name="Rectangle 3"/>
          <p:cNvSpPr txBox="1">
            <a:spLocks noChangeArrowheads="1"/>
          </p:cNvSpPr>
          <p:nvPr/>
        </p:nvSpPr>
        <p:spPr bwMode="auto">
          <a:xfrm>
            <a:off x="0" y="1119188"/>
            <a:ext cx="9144000" cy="5653087"/>
          </a:xfrm>
          <a:prstGeom prst="rect">
            <a:avLst/>
          </a:prstGeom>
          <a:noFill/>
          <a:ln w="9525">
            <a:noFill/>
            <a:miter lim="800000"/>
            <a:headEnd/>
            <a:tailEnd/>
          </a:ln>
        </p:spPr>
        <p:txBody>
          <a:bodyPr/>
          <a:lstStyle/>
          <a:p>
            <a:pPr marL="228600" indent="-228600">
              <a:spcAft>
                <a:spcPts val="400"/>
              </a:spcAft>
              <a:buFont typeface="Arial" charset="0"/>
              <a:buChar char="•"/>
            </a:pPr>
            <a:endParaRPr lang="en-GB" sz="2000">
              <a:solidFill>
                <a:srgbClr val="000000"/>
              </a:solidFill>
              <a:latin typeface="Calibri" pitchFamily="34" charset="0"/>
              <a:ea typeface="ＭＳ Ｐゴシック" pitchFamily="34" charset="-128"/>
            </a:endParaRPr>
          </a:p>
        </p:txBody>
      </p:sp>
      <p:sp>
        <p:nvSpPr>
          <p:cNvPr id="35843" name="Rectangle 3"/>
          <p:cNvSpPr>
            <a:spLocks noChangeArrowheads="1"/>
          </p:cNvSpPr>
          <p:nvPr/>
        </p:nvSpPr>
        <p:spPr bwMode="auto">
          <a:xfrm>
            <a:off x="1054894" y="620689"/>
            <a:ext cx="6521054" cy="1938992"/>
          </a:xfrm>
          <a:prstGeom prst="rect">
            <a:avLst/>
          </a:prstGeom>
          <a:noFill/>
          <a:ln w="9525">
            <a:noFill/>
            <a:miter lim="800000"/>
            <a:headEnd/>
            <a:tailEnd/>
          </a:ln>
        </p:spPr>
        <p:txBody>
          <a:bodyPr wrap="square">
            <a:spAutoFit/>
          </a:bodyPr>
          <a:lstStyle/>
          <a:p>
            <a:pPr algn="ctr"/>
            <a:r>
              <a:rPr lang="en-GB" sz="4000" b="1" dirty="0">
                <a:latin typeface="Calibri" pitchFamily="34" charset="0"/>
              </a:rPr>
              <a:t>Aims of </a:t>
            </a:r>
            <a:r>
              <a:rPr lang="en-GB" sz="4000" b="1" dirty="0" smtClean="0">
                <a:latin typeface="Calibri" pitchFamily="34" charset="0"/>
              </a:rPr>
              <a:t>Project</a:t>
            </a:r>
            <a:endParaRPr lang="en-GB" sz="4000" b="1" dirty="0">
              <a:latin typeface="Calibri" pitchFamily="34" charset="0"/>
            </a:endParaRPr>
          </a:p>
          <a:p>
            <a:pPr algn="ctr"/>
            <a:endParaRPr lang="en-GB" sz="4000" b="1" dirty="0">
              <a:latin typeface="Calibri" pitchFamily="34" charset="0"/>
            </a:endParaRPr>
          </a:p>
          <a:p>
            <a:pPr algn="ctr"/>
            <a:endParaRPr lang="en-GB" sz="4000" b="1" dirty="0">
              <a:latin typeface="Calibri" pitchFamily="34" charset="0"/>
            </a:endParaRPr>
          </a:p>
        </p:txBody>
      </p:sp>
      <p:sp>
        <p:nvSpPr>
          <p:cNvPr id="35844" name="Rectangle 4"/>
          <p:cNvSpPr>
            <a:spLocks noChangeArrowheads="1"/>
          </p:cNvSpPr>
          <p:nvPr/>
        </p:nvSpPr>
        <p:spPr bwMode="auto">
          <a:xfrm>
            <a:off x="685800" y="1484784"/>
            <a:ext cx="7486599" cy="5016758"/>
          </a:xfrm>
          <a:prstGeom prst="rect">
            <a:avLst/>
          </a:prstGeom>
          <a:noFill/>
          <a:ln w="9525">
            <a:noFill/>
            <a:miter lim="800000"/>
            <a:headEnd/>
            <a:tailEnd/>
          </a:ln>
        </p:spPr>
        <p:txBody>
          <a:bodyPr wrap="square">
            <a:spAutoFit/>
          </a:bodyPr>
          <a:lstStyle/>
          <a:p>
            <a:r>
              <a:rPr lang="en-GB" sz="3200" dirty="0">
                <a:latin typeface="Calibri" pitchFamily="34" charset="0"/>
              </a:rPr>
              <a:t>To provide </a:t>
            </a:r>
            <a:r>
              <a:rPr lang="en-GB" sz="3200" dirty="0" smtClean="0">
                <a:latin typeface="Calibri" pitchFamily="34" charset="0"/>
              </a:rPr>
              <a:t>information to pupils &amp; parent/guardian </a:t>
            </a:r>
            <a:r>
              <a:rPr lang="en-GB" sz="3200" dirty="0">
                <a:latin typeface="Calibri" pitchFamily="34" charset="0"/>
              </a:rPr>
              <a:t>on</a:t>
            </a:r>
            <a:r>
              <a:rPr lang="en-GB" sz="3200" dirty="0" smtClean="0">
                <a:latin typeface="Calibri" pitchFamily="34" charset="0"/>
              </a:rPr>
              <a:t>:</a:t>
            </a:r>
            <a:endParaRPr lang="en-GB" sz="3200" dirty="0">
              <a:latin typeface="Calibri" pitchFamily="34" charset="0"/>
            </a:endParaRPr>
          </a:p>
          <a:p>
            <a:pPr>
              <a:buFont typeface="Arial" charset="0"/>
              <a:buChar char="•"/>
            </a:pPr>
            <a:r>
              <a:rPr lang="en-GB" sz="3200" dirty="0">
                <a:latin typeface="Calibri" pitchFamily="34" charset="0"/>
              </a:rPr>
              <a:t>  What is screen time</a:t>
            </a:r>
          </a:p>
          <a:p>
            <a:pPr>
              <a:buFont typeface="Arial" charset="0"/>
              <a:buChar char="•"/>
            </a:pPr>
            <a:r>
              <a:rPr lang="en-GB" sz="3200" dirty="0">
                <a:latin typeface="Calibri" pitchFamily="34" charset="0"/>
              </a:rPr>
              <a:t>  Screen time guidelines</a:t>
            </a:r>
          </a:p>
          <a:p>
            <a:pPr>
              <a:buFont typeface="Arial" charset="0"/>
              <a:buChar char="•"/>
            </a:pPr>
            <a:r>
              <a:rPr lang="en-GB" sz="3200" dirty="0">
                <a:latin typeface="Calibri" pitchFamily="34" charset="0"/>
              </a:rPr>
              <a:t>  Reason to cut </a:t>
            </a:r>
            <a:r>
              <a:rPr lang="en-GB" sz="3200" dirty="0" smtClean="0">
                <a:latin typeface="Calibri" pitchFamily="34" charset="0"/>
              </a:rPr>
              <a:t>down on entertainment  </a:t>
            </a:r>
          </a:p>
          <a:p>
            <a:r>
              <a:rPr lang="en-GB" sz="3200" dirty="0" smtClean="0">
                <a:latin typeface="Calibri" pitchFamily="34" charset="0"/>
              </a:rPr>
              <a:t>    screen time</a:t>
            </a:r>
          </a:p>
          <a:p>
            <a:pPr>
              <a:buFont typeface="Arial" pitchFamily="34" charset="0"/>
              <a:buChar char="•"/>
            </a:pPr>
            <a:r>
              <a:rPr lang="en-GB" sz="3200" dirty="0" smtClean="0">
                <a:latin typeface="Calibri" pitchFamily="34" charset="0"/>
              </a:rPr>
              <a:t>  Benefits of cutting down entertainment   </a:t>
            </a:r>
          </a:p>
          <a:p>
            <a:r>
              <a:rPr lang="en-GB" sz="3200" dirty="0" smtClean="0">
                <a:latin typeface="Calibri" pitchFamily="34" charset="0"/>
              </a:rPr>
              <a:t>    screen time</a:t>
            </a:r>
            <a:endParaRPr lang="en-GB" sz="3200" dirty="0">
              <a:latin typeface="Calibri" pitchFamily="34" charset="0"/>
            </a:endParaRPr>
          </a:p>
          <a:p>
            <a:pPr>
              <a:buFont typeface="Arial" charset="0"/>
              <a:buChar char="•"/>
            </a:pPr>
            <a:r>
              <a:rPr lang="en-GB" sz="3200" dirty="0">
                <a:latin typeface="Calibri" pitchFamily="34" charset="0"/>
              </a:rPr>
              <a:t>  </a:t>
            </a:r>
            <a:r>
              <a:rPr lang="en-GB" sz="3200" dirty="0" smtClean="0">
                <a:latin typeface="Calibri" pitchFamily="34" charset="0"/>
              </a:rPr>
              <a:t>Tips for parents &amp; pupils on screen-free   </a:t>
            </a:r>
          </a:p>
          <a:p>
            <a:r>
              <a:rPr lang="en-GB" sz="3200" dirty="0" smtClean="0">
                <a:latin typeface="Calibri" pitchFamily="34" charset="0"/>
              </a:rPr>
              <a:t>    activities at home &amp; neighbourhood</a:t>
            </a:r>
            <a:endParaRPr lang="en-GB" sz="32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55576" y="1358900"/>
            <a:ext cx="7992888" cy="5016758"/>
          </a:xfrm>
          <a:prstGeom prst="rect">
            <a:avLst/>
          </a:prstGeom>
          <a:noFill/>
          <a:ln w="9525">
            <a:noFill/>
            <a:miter lim="800000"/>
            <a:headEnd/>
            <a:tailEnd/>
          </a:ln>
        </p:spPr>
        <p:txBody>
          <a:bodyPr wrap="square">
            <a:spAutoFit/>
          </a:bodyPr>
          <a:lstStyle/>
          <a:p>
            <a:pPr algn="ctr"/>
            <a:r>
              <a:rPr lang="en-GB" sz="4000" b="1" dirty="0">
                <a:latin typeface="Calibri" pitchFamily="34" charset="0"/>
              </a:rPr>
              <a:t>What is screen time?</a:t>
            </a:r>
          </a:p>
          <a:p>
            <a:pPr algn="ctr"/>
            <a:endParaRPr lang="en-GB" sz="4000" b="1" dirty="0">
              <a:latin typeface="Calibri" pitchFamily="34" charset="0"/>
            </a:endParaRPr>
          </a:p>
          <a:p>
            <a:r>
              <a:rPr lang="en-US" sz="3200" dirty="0">
                <a:latin typeface="Calibri" pitchFamily="34" charset="0"/>
              </a:rPr>
              <a:t>Screen time is a term used for activities done in front of a screen, such as watching TV, working on a computer, tablet, laptop, mobile phone or playing video games. Screen time is sedentary activity, meaning you are being physically inactive while sitting down</a:t>
            </a:r>
            <a:r>
              <a:rPr lang="en-US" sz="4000" dirty="0">
                <a:latin typeface="Calibri" pitchFamily="34" charset="0"/>
              </a:rPr>
              <a:t>. </a:t>
            </a:r>
            <a:endParaRPr lang="en-GB" sz="4000" dirty="0">
              <a:latin typeface="Calibri" pitchFamily="34" charset="0"/>
            </a:endParaRPr>
          </a:p>
          <a:p>
            <a:pPr algn="ctr"/>
            <a:endParaRPr lang="en-GB" sz="4000" b="1"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83568" y="1758462"/>
            <a:ext cx="8208912" cy="3970318"/>
          </a:xfrm>
          <a:prstGeom prst="rect">
            <a:avLst/>
          </a:prstGeom>
          <a:noFill/>
          <a:ln w="9525">
            <a:noFill/>
            <a:miter lim="800000"/>
            <a:headEnd/>
            <a:tailEnd/>
          </a:ln>
        </p:spPr>
        <p:txBody>
          <a:bodyPr wrap="square">
            <a:spAutoFit/>
          </a:bodyPr>
          <a:lstStyle/>
          <a:p>
            <a:pPr>
              <a:buFont typeface="Arial" pitchFamily="34" charset="0"/>
              <a:buChar char="•"/>
            </a:pPr>
            <a:r>
              <a:rPr lang="en-GB" altLang="en-US" sz="2800" dirty="0" smtClean="0">
                <a:latin typeface="Calibri" pitchFamily="34" charset="0"/>
              </a:rPr>
              <a:t>  On </a:t>
            </a:r>
            <a:r>
              <a:rPr lang="en-GB" altLang="en-US" sz="2800" dirty="0">
                <a:latin typeface="Calibri" pitchFamily="34" charset="0"/>
              </a:rPr>
              <a:t>average young people spend about 6 hours a day </a:t>
            </a:r>
            <a:r>
              <a:rPr lang="en-GB" altLang="en-US" sz="2800" dirty="0" smtClean="0">
                <a:latin typeface="Calibri" pitchFamily="34" charset="0"/>
              </a:rPr>
              <a:t>   </a:t>
            </a:r>
          </a:p>
          <a:p>
            <a:r>
              <a:rPr lang="en-GB" altLang="en-US" sz="2800" dirty="0" smtClean="0">
                <a:latin typeface="Calibri" pitchFamily="34" charset="0"/>
              </a:rPr>
              <a:t>    in front </a:t>
            </a:r>
            <a:r>
              <a:rPr lang="en-GB" altLang="en-US" sz="2800" dirty="0">
                <a:latin typeface="Calibri" pitchFamily="34" charset="0"/>
              </a:rPr>
              <a:t>of screens for entertainment</a:t>
            </a:r>
          </a:p>
          <a:p>
            <a:endParaRPr lang="en-GB" altLang="en-US" sz="2800" dirty="0">
              <a:latin typeface="Calibri" pitchFamily="34" charset="0"/>
            </a:endParaRPr>
          </a:p>
          <a:p>
            <a:pPr>
              <a:buFontTx/>
              <a:buChar char="•"/>
            </a:pPr>
            <a:r>
              <a:rPr lang="en-GB" altLang="en-US" sz="2800" dirty="0">
                <a:latin typeface="Calibri" pitchFamily="34" charset="0"/>
              </a:rPr>
              <a:t>  76% of Scottish 11-15yr olds report more than 2 </a:t>
            </a:r>
            <a:endParaRPr lang="en-GB" altLang="en-US" sz="2800" dirty="0" smtClean="0">
              <a:latin typeface="Calibri" pitchFamily="34" charset="0"/>
            </a:endParaRPr>
          </a:p>
          <a:p>
            <a:r>
              <a:rPr lang="en-GB" altLang="en-US" sz="2800" dirty="0" smtClean="0">
                <a:latin typeface="Calibri" pitchFamily="34" charset="0"/>
              </a:rPr>
              <a:t>    hours per </a:t>
            </a:r>
            <a:r>
              <a:rPr lang="en-GB" altLang="en-US" sz="2800" dirty="0">
                <a:latin typeface="Calibri" pitchFamily="34" charset="0"/>
              </a:rPr>
              <a:t>day of TV alone</a:t>
            </a:r>
          </a:p>
          <a:p>
            <a:endParaRPr lang="en-GB" altLang="en-US" sz="2800" dirty="0">
              <a:latin typeface="Calibri" pitchFamily="34" charset="0"/>
            </a:endParaRPr>
          </a:p>
          <a:p>
            <a:pPr>
              <a:buFontTx/>
              <a:buChar char="•"/>
            </a:pPr>
            <a:r>
              <a:rPr lang="en-GB" altLang="en-US" sz="2800" dirty="0">
                <a:latin typeface="Calibri" pitchFamily="34" charset="0"/>
              </a:rPr>
              <a:t>  77% of boys and 37% of girls report 2 hours per day </a:t>
            </a:r>
            <a:r>
              <a:rPr lang="en-GB" altLang="en-US" sz="2800" dirty="0" smtClean="0">
                <a:latin typeface="Calibri" pitchFamily="34" charset="0"/>
              </a:rPr>
              <a:t> </a:t>
            </a:r>
          </a:p>
          <a:p>
            <a:r>
              <a:rPr lang="en-GB" altLang="en-US" sz="2800" dirty="0" smtClean="0">
                <a:latin typeface="Calibri" pitchFamily="34" charset="0"/>
              </a:rPr>
              <a:t>    of gaming</a:t>
            </a:r>
          </a:p>
          <a:p>
            <a:endParaRPr lang="en-GB" sz="2800" dirty="0">
              <a:latin typeface="Calibri" pitchFamily="34" charset="0"/>
            </a:endParaRPr>
          </a:p>
        </p:txBody>
      </p:sp>
      <p:sp>
        <p:nvSpPr>
          <p:cNvPr id="38914" name="Rectangle 2"/>
          <p:cNvSpPr>
            <a:spLocks noChangeArrowheads="1"/>
          </p:cNvSpPr>
          <p:nvPr/>
        </p:nvSpPr>
        <p:spPr bwMode="auto">
          <a:xfrm>
            <a:off x="2099072" y="900333"/>
            <a:ext cx="3967163" cy="707886"/>
          </a:xfrm>
          <a:prstGeom prst="rect">
            <a:avLst/>
          </a:prstGeom>
          <a:noFill/>
          <a:ln w="9525">
            <a:noFill/>
            <a:miter lim="800000"/>
            <a:headEnd/>
            <a:tailEnd/>
          </a:ln>
        </p:spPr>
        <p:txBody>
          <a:bodyPr wrap="square">
            <a:spAutoFit/>
          </a:bodyPr>
          <a:lstStyle/>
          <a:p>
            <a:pPr algn="ctr"/>
            <a:r>
              <a:rPr lang="en-US" altLang="en-US" dirty="0">
                <a:latin typeface="Calibri" pitchFamily="34" charset="0"/>
              </a:rPr>
              <a:t> </a:t>
            </a:r>
            <a:r>
              <a:rPr lang="en-US" altLang="en-US" sz="4000" b="1" dirty="0">
                <a:latin typeface="Calibri" pitchFamily="34" charset="0"/>
              </a:rPr>
              <a:t>In </a:t>
            </a:r>
            <a:r>
              <a:rPr lang="en-US" altLang="en-US" sz="4000" b="1" dirty="0" smtClean="0">
                <a:latin typeface="Calibri" pitchFamily="34" charset="0"/>
              </a:rPr>
              <a:t>Scotland</a:t>
            </a:r>
            <a:endParaRPr lang="en-US" altLang="en-US" sz="4000" b="1"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714" y="764704"/>
            <a:ext cx="6731391" cy="3293209"/>
          </a:xfrm>
          <a:prstGeom prst="rect">
            <a:avLst/>
          </a:prstGeom>
        </p:spPr>
        <p:txBody>
          <a:bodyPr wrap="square">
            <a:spAutoFit/>
          </a:bodyPr>
          <a:lstStyle/>
          <a:p>
            <a:pPr algn="ctr"/>
            <a:r>
              <a:rPr lang="en-GB" sz="4000" b="1" dirty="0" smtClean="0"/>
              <a:t>In Glasgow</a:t>
            </a:r>
          </a:p>
          <a:p>
            <a:pPr algn="ctr"/>
            <a:endParaRPr lang="en-GB" sz="2800" b="1" dirty="0" smtClean="0"/>
          </a:p>
          <a:p>
            <a:pPr>
              <a:buFont typeface="Arial" pitchFamily="34" charset="0"/>
              <a:buChar char="•"/>
            </a:pPr>
            <a:r>
              <a:rPr lang="en-GB" sz="2800" dirty="0" smtClean="0"/>
              <a:t> In Glasgow 96% of young people in S1 to S6 interviewed for the Health &amp; Wellbeing Survey 2014, have stated they spend more than an hour to 16 hours a day in front of screens on a weekday.</a:t>
            </a:r>
            <a:endParaRPr lang="en-GB"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150144" y="620688"/>
            <a:ext cx="6393656" cy="707886"/>
          </a:xfrm>
          <a:prstGeom prst="rect">
            <a:avLst/>
          </a:prstGeom>
          <a:noFill/>
          <a:ln w="9525">
            <a:noFill/>
            <a:miter lim="800000"/>
            <a:headEnd/>
            <a:tailEnd/>
          </a:ln>
        </p:spPr>
        <p:txBody>
          <a:bodyPr wrap="square">
            <a:spAutoFit/>
          </a:bodyPr>
          <a:lstStyle/>
          <a:p>
            <a:pPr algn="ctr"/>
            <a:r>
              <a:rPr lang="en-GB" sz="4000" b="1" dirty="0">
                <a:latin typeface="+mj-lt"/>
              </a:rPr>
              <a:t>Screen Time Guidelines</a:t>
            </a:r>
          </a:p>
        </p:txBody>
      </p:sp>
      <p:sp>
        <p:nvSpPr>
          <p:cNvPr id="39938" name="Rectangle 2"/>
          <p:cNvSpPr>
            <a:spLocks noChangeArrowheads="1"/>
          </p:cNvSpPr>
          <p:nvPr/>
        </p:nvSpPr>
        <p:spPr bwMode="auto">
          <a:xfrm>
            <a:off x="939404" y="1700808"/>
            <a:ext cx="7809060" cy="3046988"/>
          </a:xfrm>
          <a:prstGeom prst="rect">
            <a:avLst/>
          </a:prstGeom>
          <a:noFill/>
          <a:ln w="9525">
            <a:noFill/>
            <a:miter lim="800000"/>
            <a:headEnd/>
            <a:tailEnd/>
          </a:ln>
        </p:spPr>
        <p:txBody>
          <a:bodyPr wrap="square">
            <a:spAutoFit/>
          </a:bodyPr>
          <a:lstStyle/>
          <a:p>
            <a:pPr>
              <a:lnSpc>
                <a:spcPct val="80000"/>
              </a:lnSpc>
            </a:pPr>
            <a:r>
              <a:rPr lang="en-GB" altLang="en-US" sz="2400" b="1" dirty="0" smtClean="0">
                <a:latin typeface="Calibri" pitchFamily="34" charset="0"/>
              </a:rPr>
              <a:t>World Health Organisation bear similarity to the </a:t>
            </a:r>
            <a:r>
              <a:rPr lang="en-US" altLang="en-US" sz="2400" b="1" dirty="0" smtClean="0">
                <a:latin typeface="Calibri" pitchFamily="34" charset="0"/>
              </a:rPr>
              <a:t>American </a:t>
            </a:r>
            <a:r>
              <a:rPr lang="en-US" altLang="en-US" sz="2400" b="1" dirty="0">
                <a:latin typeface="Calibri" pitchFamily="34" charset="0"/>
              </a:rPr>
              <a:t>Academy of Pediatrics</a:t>
            </a:r>
            <a:r>
              <a:rPr lang="en-US" altLang="en-US" sz="2400" dirty="0">
                <a:latin typeface="Calibri" pitchFamily="34" charset="0"/>
              </a:rPr>
              <a:t> Screen </a:t>
            </a:r>
            <a:r>
              <a:rPr lang="en-US" altLang="en-US" sz="2400" dirty="0" smtClean="0">
                <a:latin typeface="Calibri" pitchFamily="34" charset="0"/>
              </a:rPr>
              <a:t>Time 2016 Guidelines, which </a:t>
            </a:r>
            <a:r>
              <a:rPr lang="en-US" altLang="en-US" sz="2400" dirty="0">
                <a:latin typeface="Calibri" pitchFamily="34" charset="0"/>
              </a:rPr>
              <a:t>recommend:</a:t>
            </a:r>
          </a:p>
          <a:p>
            <a:pPr>
              <a:lnSpc>
                <a:spcPct val="80000"/>
              </a:lnSpc>
            </a:pPr>
            <a:endParaRPr lang="en-US" altLang="en-US" sz="2400" dirty="0">
              <a:latin typeface="Calibri" pitchFamily="34" charset="0"/>
            </a:endParaRPr>
          </a:p>
          <a:p>
            <a:pPr lvl="0">
              <a:lnSpc>
                <a:spcPct val="80000"/>
              </a:lnSpc>
              <a:buFont typeface="Arial" pitchFamily="34" charset="0"/>
              <a:buChar char="•"/>
            </a:pPr>
            <a:r>
              <a:rPr lang="en-US" sz="2400" dirty="0" smtClean="0">
                <a:latin typeface="+mj-lt"/>
              </a:rPr>
              <a:t> For children younger than 18 months, avoid use of screen media other than video-chatting. Parents of children 18 to 24 months of age who want to introduce digital media should choose high-quality programming, and watch it with their children to help them understand what they're seeing. </a:t>
            </a:r>
            <a:endParaRPr lang="en-GB" sz="2400" dirty="0" smtClean="0">
              <a:latin typeface="+mj-lt"/>
            </a:endParaRPr>
          </a:p>
          <a:p>
            <a:pPr>
              <a:lnSpc>
                <a:spcPct val="80000"/>
              </a:lnSpc>
            </a:pPr>
            <a:endParaRPr lang="en-US" altLang="en-US" sz="24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644" y="1124744"/>
            <a:ext cx="7111780" cy="4154984"/>
          </a:xfrm>
          <a:prstGeom prst="rect">
            <a:avLst/>
          </a:prstGeom>
        </p:spPr>
        <p:txBody>
          <a:bodyPr wrap="square">
            <a:spAutoFit/>
          </a:bodyPr>
          <a:lstStyle/>
          <a:p>
            <a:pPr lvl="0">
              <a:buFont typeface="Arial" pitchFamily="34" charset="0"/>
              <a:buChar char="•"/>
            </a:pPr>
            <a:r>
              <a:rPr lang="en-US" sz="2400" dirty="0" smtClean="0">
                <a:latin typeface="+mn-lt"/>
              </a:rPr>
              <a:t> </a:t>
            </a:r>
            <a:r>
              <a:rPr lang="en-US" sz="2400" dirty="0" smtClean="0"/>
              <a:t>For children ages 2 to 5 years, limit screen use to 1 hour per day of high-quality programs. Parents should co-view media with children to help them understand what they are seeing and apply it to the world around them.</a:t>
            </a:r>
          </a:p>
          <a:p>
            <a:pPr lvl="0"/>
            <a:endParaRPr lang="en-GB" sz="2400" dirty="0" smtClean="0"/>
          </a:p>
          <a:p>
            <a:pPr lvl="0">
              <a:buFont typeface="Arial" pitchFamily="34" charset="0"/>
              <a:buChar char="•"/>
            </a:pPr>
            <a:r>
              <a:rPr lang="en-US" sz="2400" dirty="0" smtClean="0"/>
              <a:t> Children ages 6 and older, place consistent limits on the time spent using media, and the types of media, and make sure media does not take the place of adequate sleep, physical activity and other behaviors essential to health.</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843" y="1340768"/>
            <a:ext cx="7581557" cy="2677656"/>
          </a:xfrm>
          <a:prstGeom prst="rect">
            <a:avLst/>
          </a:prstGeom>
        </p:spPr>
        <p:txBody>
          <a:bodyPr wrap="square">
            <a:spAutoFit/>
          </a:bodyPr>
          <a:lstStyle/>
          <a:p>
            <a:pPr lvl="0">
              <a:buFont typeface="Arial" pitchFamily="34" charset="0"/>
              <a:buChar char="•"/>
            </a:pPr>
            <a:r>
              <a:rPr lang="en-US" sz="2400" dirty="0" smtClean="0"/>
              <a:t> Designated media-free times together, such as dinner or driving, as well as media-free locations at home, such as bedrooms. </a:t>
            </a:r>
          </a:p>
          <a:p>
            <a:pPr lvl="0"/>
            <a:endParaRPr lang="en-GB" sz="2400" dirty="0" smtClean="0"/>
          </a:p>
          <a:p>
            <a:pPr lvl="0">
              <a:buFont typeface="Arial" pitchFamily="34" charset="0"/>
              <a:buChar char="•"/>
            </a:pPr>
            <a:r>
              <a:rPr lang="en-US" sz="2400" dirty="0" smtClean="0"/>
              <a:t> Ongoing communication about online citizenship and safety, including treating others with respect online and offline. </a:t>
            </a:r>
            <a:endParaRPr lang="en-GB"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729978" y="476672"/>
            <a:ext cx="5650334" cy="1323439"/>
          </a:xfrm>
          <a:prstGeom prst="rect">
            <a:avLst/>
          </a:prstGeom>
          <a:noFill/>
          <a:ln w="9525">
            <a:noFill/>
            <a:miter lim="800000"/>
            <a:headEnd/>
            <a:tailEnd/>
          </a:ln>
        </p:spPr>
        <p:txBody>
          <a:bodyPr wrap="square">
            <a:spAutoFit/>
          </a:bodyPr>
          <a:lstStyle/>
          <a:p>
            <a:pPr algn="ctr"/>
            <a:r>
              <a:rPr lang="en-GB" sz="4000" b="1" dirty="0">
                <a:latin typeface="Calibri" pitchFamily="34" charset="0"/>
              </a:rPr>
              <a:t>Reasons to cut down on screen time</a:t>
            </a:r>
          </a:p>
        </p:txBody>
      </p:sp>
      <p:sp>
        <p:nvSpPr>
          <p:cNvPr id="40962" name="Rectangle 2"/>
          <p:cNvSpPr>
            <a:spLocks noChangeArrowheads="1"/>
          </p:cNvSpPr>
          <p:nvPr/>
        </p:nvSpPr>
        <p:spPr bwMode="auto">
          <a:xfrm>
            <a:off x="1382316" y="1988840"/>
            <a:ext cx="7150124" cy="3046988"/>
          </a:xfrm>
          <a:prstGeom prst="rect">
            <a:avLst/>
          </a:prstGeom>
          <a:noFill/>
          <a:ln w="9525">
            <a:noFill/>
            <a:miter lim="800000"/>
            <a:headEnd/>
            <a:tailEnd/>
          </a:ln>
        </p:spPr>
        <p:txBody>
          <a:bodyPr wrap="square">
            <a:spAutoFit/>
          </a:bodyPr>
          <a:lstStyle/>
          <a:p>
            <a:r>
              <a:rPr lang="en-GB" sz="3200" dirty="0">
                <a:latin typeface="Calibri" pitchFamily="34" charset="0"/>
              </a:rPr>
              <a:t>Time spent with screens is associated with:</a:t>
            </a:r>
          </a:p>
          <a:p>
            <a:r>
              <a:rPr lang="en-GB" sz="3200" dirty="0">
                <a:latin typeface="Calibri" pitchFamily="34" charset="0"/>
              </a:rPr>
              <a:t>   -  childhood obesity</a:t>
            </a:r>
          </a:p>
          <a:p>
            <a:r>
              <a:rPr lang="en-GB" sz="3200" dirty="0">
                <a:latin typeface="Calibri" pitchFamily="34" charset="0"/>
              </a:rPr>
              <a:t>   -  sleep disturbance</a:t>
            </a:r>
          </a:p>
          <a:p>
            <a:r>
              <a:rPr lang="en-GB" sz="3200" dirty="0">
                <a:latin typeface="Calibri" pitchFamily="34" charset="0"/>
              </a:rPr>
              <a:t>   -  attention span </a:t>
            </a:r>
            <a:r>
              <a:rPr lang="en-GB" sz="3200" dirty="0" smtClean="0">
                <a:latin typeface="Calibri" pitchFamily="34" charset="0"/>
              </a:rPr>
              <a:t>issues</a:t>
            </a:r>
          </a:p>
          <a:p>
            <a:r>
              <a:rPr lang="en-GB" sz="3200" dirty="0" smtClean="0">
                <a:latin typeface="Calibri" pitchFamily="34" charset="0"/>
              </a:rPr>
              <a:t>   -  negative effect on mental health</a:t>
            </a:r>
            <a:endParaRPr lang="en-GB" sz="32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731</Words>
  <Application>Microsoft Office PowerPoint</Application>
  <PresentationFormat>On-screen Show (4:3)</PresentationFormat>
  <Paragraphs>74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Tips for Parents</vt:lpstr>
      <vt:lpstr>Tips for Parents</vt:lpstr>
      <vt:lpstr>How can parents help?</vt:lpstr>
      <vt:lpstr>Services</vt:lpstr>
      <vt:lpstr>Mind Yer Time</vt:lpstr>
      <vt:lpstr>Online Safety</vt:lpstr>
    </vt:vector>
  </TitlesOfParts>
  <Company>NHS Greater Glasgow &amp; Clyde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aazam1</dc:creator>
  <cp:lastModifiedBy>azamay8016</cp:lastModifiedBy>
  <cp:revision>9</cp:revision>
  <dcterms:created xsi:type="dcterms:W3CDTF">2018-03-23T09:53:49Z</dcterms:created>
  <dcterms:modified xsi:type="dcterms:W3CDTF">2020-11-20T13:30:22Z</dcterms:modified>
</cp:coreProperties>
</file>