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905" autoAdjust="0"/>
  </p:normalViewPr>
  <p:slideViewPr>
    <p:cSldViewPr snapToGrid="0">
      <p:cViewPr>
        <p:scale>
          <a:sx n="120" d="100"/>
          <a:sy n="120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016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464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428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183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566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735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14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961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348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141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CB8B8-7C5C-4D41-A90C-EC7C11AE7A91}" type="datetimeFigureOut">
              <a:rPr lang="en-GB" smtClean="0"/>
              <a:pPr/>
              <a:t>07/09/2020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716E-4D93-4041-963C-E287768CE88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570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6739" y="1375568"/>
            <a:ext cx="8199916" cy="4451299"/>
            <a:chOff x="506739" y="1375568"/>
            <a:chExt cx="8199916" cy="4451299"/>
          </a:xfrm>
        </p:grpSpPr>
        <p:grpSp>
          <p:nvGrpSpPr>
            <p:cNvPr id="5" name="Group 4"/>
            <p:cNvGrpSpPr/>
            <p:nvPr/>
          </p:nvGrpSpPr>
          <p:grpSpPr>
            <a:xfrm>
              <a:off x="577038" y="1506587"/>
              <a:ext cx="8129617" cy="4320280"/>
              <a:chOff x="776053" y="1222518"/>
              <a:chExt cx="6498279" cy="3033076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3223209" y="1222518"/>
                <a:ext cx="1132767" cy="310361"/>
              </a:xfrm>
              <a:custGeom>
                <a:avLst/>
                <a:gdLst>
                  <a:gd name="connsiteX0" fmla="*/ 0 w 967157"/>
                  <a:gd name="connsiteY0" fmla="*/ 0 h 245333"/>
                  <a:gd name="connsiteX1" fmla="*/ 967157 w 967157"/>
                  <a:gd name="connsiteY1" fmla="*/ 0 h 245333"/>
                  <a:gd name="connsiteX2" fmla="*/ 967157 w 967157"/>
                  <a:gd name="connsiteY2" fmla="*/ 245333 h 245333"/>
                  <a:gd name="connsiteX3" fmla="*/ 0 w 967157"/>
                  <a:gd name="connsiteY3" fmla="*/ 245333 h 245333"/>
                  <a:gd name="connsiteX4" fmla="*/ 0 w 967157"/>
                  <a:gd name="connsiteY4" fmla="*/ 0 h 24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245333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245333"/>
                    </a:lnTo>
                    <a:lnTo>
                      <a:pt x="0" y="24533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for additional </a:t>
                </a:r>
                <a:r>
                  <a:rPr lang="en-GB" sz="800" b="1" dirty="0"/>
                  <a:t/>
                </a:r>
                <a:br>
                  <a:rPr lang="en-GB" sz="800" b="1" dirty="0"/>
                </a:br>
                <a:r>
                  <a:rPr lang="en-GB" sz="800" b="1" kern="1200" dirty="0" smtClean="0"/>
                  <a:t>neurological symptoms</a:t>
                </a:r>
                <a:endParaRPr lang="en-GB" sz="800" b="1" kern="1200" dirty="0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1124167" y="2257772"/>
                <a:ext cx="1719641" cy="241789"/>
              </a:xfrm>
              <a:custGeom>
                <a:avLst/>
                <a:gdLst>
                  <a:gd name="connsiteX0" fmla="*/ 0 w 967157"/>
                  <a:gd name="connsiteY0" fmla="*/ 0 h 98417"/>
                  <a:gd name="connsiteX1" fmla="*/ 967157 w 967157"/>
                  <a:gd name="connsiteY1" fmla="*/ 0 h 98417"/>
                  <a:gd name="connsiteX2" fmla="*/ 967157 w 967157"/>
                  <a:gd name="connsiteY2" fmla="*/ 98417 h 98417"/>
                  <a:gd name="connsiteX3" fmla="*/ 0 w 967157"/>
                  <a:gd name="connsiteY3" fmla="*/ 98417 h 98417"/>
                  <a:gd name="connsiteX4" fmla="*/ 0 w 967157"/>
                  <a:gd name="connsiteY4" fmla="*/ 0 h 984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98417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98417"/>
                    </a:lnTo>
                    <a:lnTo>
                      <a:pt x="0" y="98417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for symptoms of </a:t>
                </a:r>
                <a:r>
                  <a:rPr lang="en-GB" sz="800" b="1" kern="1200" dirty="0" err="1" smtClean="0"/>
                  <a:t>covid</a:t>
                </a:r>
                <a:r>
                  <a:rPr lang="en-GB" sz="800" b="1" kern="1200" dirty="0" smtClean="0"/>
                  <a:t> -19</a:t>
                </a:r>
                <a:endParaRPr lang="en-GB" sz="800" b="1" kern="1200" dirty="0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1124167" y="2636913"/>
                <a:ext cx="1719641" cy="430459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OCS is OPTIONAL if no symptoms of covid-19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or after full resolution of symptoms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Omega-3 supplements are OPTIONAL if no </a:t>
                </a:r>
                <a:br>
                  <a:rPr lang="en-GB" sz="800" b="1" kern="1200" dirty="0" smtClean="0"/>
                </a:br>
                <a:r>
                  <a:rPr lang="en-GB" sz="800" b="1" kern="1200" dirty="0" err="1" smtClean="0"/>
                  <a:t>covid</a:t>
                </a:r>
                <a:r>
                  <a:rPr lang="en-GB" sz="800" b="1" kern="1200" dirty="0" smtClean="0"/>
                  <a:t> – 19  or after full resolution of symptoms</a:t>
                </a:r>
                <a:endParaRPr lang="en-GB" sz="800" b="1" kern="1200" dirty="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76053" y="3319635"/>
                <a:ext cx="967157" cy="287509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covid-19 status</a:t>
                </a:r>
                <a:endParaRPr lang="en-GB" sz="800" b="1" kern="1200" dirty="0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78255" y="3823650"/>
                <a:ext cx="2065553" cy="431944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If duration less than 3 months a patient may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be managed by their GP.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Patients may be referred for a telephone consultation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if symptoms persist for more than 3 months</a:t>
                </a:r>
                <a:endParaRPr lang="en-GB" sz="800" b="1" kern="1200" dirty="0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2164683" y="3319635"/>
                <a:ext cx="967157" cy="287509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for duration of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anosmia &gt;4-6 weeks</a:t>
                </a:r>
                <a:endParaRPr lang="en-GB" sz="800" b="1" kern="1200" dirty="0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3205471" y="1657260"/>
                <a:ext cx="1132767" cy="312979"/>
              </a:xfrm>
              <a:custGeom>
                <a:avLst/>
                <a:gdLst>
                  <a:gd name="connsiteX0" fmla="*/ 0 w 967157"/>
                  <a:gd name="connsiteY0" fmla="*/ 0 h 259289"/>
                  <a:gd name="connsiteX1" fmla="*/ 967157 w 967157"/>
                  <a:gd name="connsiteY1" fmla="*/ 0 h 259289"/>
                  <a:gd name="connsiteX2" fmla="*/ 967157 w 967157"/>
                  <a:gd name="connsiteY2" fmla="*/ 259289 h 259289"/>
                  <a:gd name="connsiteX3" fmla="*/ 0 w 967157"/>
                  <a:gd name="connsiteY3" fmla="*/ 259289 h 259289"/>
                  <a:gd name="connsiteX4" fmla="*/ 0 w 967157"/>
                  <a:gd name="connsiteY4" fmla="*/ 0 h 2592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259289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259289"/>
                    </a:lnTo>
                    <a:lnTo>
                      <a:pt x="0" y="25928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for associated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nasal symptoms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 (blockage / congestion)</a:t>
                </a:r>
                <a:endParaRPr lang="en-GB" sz="800" b="1" kern="1200" dirty="0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549445" y="2257772"/>
                <a:ext cx="1128795" cy="312979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Check for duration of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symptoms &gt; 4-6 weeks</a:t>
                </a:r>
                <a:endParaRPr lang="en-GB" sz="800" b="1" kern="1200" dirty="0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901517" y="2447758"/>
                <a:ext cx="1372815" cy="464709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ENT referral is RECOMMENDED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Endoscopy findings should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direct decisions regarding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further imaging if possible</a:t>
                </a:r>
                <a:endParaRPr lang="en-GB" sz="800" b="1" kern="1200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881975" y="3219325"/>
                <a:ext cx="1381403" cy="858912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If endoscopy is normal, further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imaging may be CONSIDERED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(either MRI or CT) if patients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have additional persistent symptoms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Imaging is not required for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persistent isolated anosmia in a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confirmed covid-19 case</a:t>
                </a:r>
                <a:endParaRPr lang="en-GB" sz="800" b="1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901517" y="2031840"/>
                <a:ext cx="1361861" cy="364285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INCS sprays is RECOMMENDED </a:t>
                </a:r>
              </a:p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Topical steroid drops or rinses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are OPTIONAL</a:t>
                </a:r>
                <a:endParaRPr lang="en-GB" sz="800" b="1" kern="1200" dirty="0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843876" y="1253384"/>
                <a:ext cx="1891928" cy="778456"/>
              </a:xfrm>
              <a:custGeom>
                <a:avLst/>
                <a:gdLst>
                  <a:gd name="connsiteX0" fmla="*/ 0 w 967157"/>
                  <a:gd name="connsiteY0" fmla="*/ 0 h 154488"/>
                  <a:gd name="connsiteX1" fmla="*/ 967157 w 967157"/>
                  <a:gd name="connsiteY1" fmla="*/ 0 h 154488"/>
                  <a:gd name="connsiteX2" fmla="*/ 967157 w 967157"/>
                  <a:gd name="connsiteY2" fmla="*/ 154488 h 154488"/>
                  <a:gd name="connsiteX3" fmla="*/ 0 w 967157"/>
                  <a:gd name="connsiteY3" fmla="*/ 154488 h 154488"/>
                  <a:gd name="connsiteX4" fmla="*/ 0 w 967157"/>
                  <a:gd name="connsiteY4" fmla="*/ 0 h 1544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15448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154488"/>
                    </a:lnTo>
                    <a:lnTo>
                      <a:pt x="0" y="15448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9050">
                <a:prstDash val="solid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>
                    <a:solidFill>
                      <a:schemeClr val="tx1"/>
                    </a:solidFill>
                  </a:rPr>
                  <a:t>FOR ALL PATIENTS</a:t>
                </a:r>
              </a:p>
              <a:p>
                <a:pPr lvl="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dirty="0" smtClean="0">
                    <a:solidFill>
                      <a:schemeClr val="tx1"/>
                    </a:solidFill>
                  </a:rPr>
                  <a:t>Establish covid-19 status through history/ PCR / serology in all patients if possible</a:t>
                </a:r>
              </a:p>
              <a:p>
                <a:pPr lvl="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>
                    <a:solidFill>
                      <a:schemeClr val="tx1"/>
                    </a:solidFill>
                  </a:rPr>
                  <a:t>Offer advice sheet to patients if possible , and direct them to </a:t>
                </a:r>
                <a:r>
                  <a:rPr lang="en-GB" sz="800" b="1" kern="1200" dirty="0" err="1" smtClean="0">
                    <a:solidFill>
                      <a:schemeClr val="tx1"/>
                    </a:solidFill>
                  </a:rPr>
                  <a:t>AbScent</a:t>
                </a:r>
                <a:r>
                  <a:rPr lang="en-GB" sz="800" b="1" kern="1200" dirty="0" smtClean="0">
                    <a:solidFill>
                      <a:schemeClr val="tx1"/>
                    </a:solidFill>
                  </a:rPr>
                  <a:t> and Fifth Sense for further support</a:t>
                </a:r>
              </a:p>
              <a:p>
                <a:pPr lvl="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dirty="0" smtClean="0">
                    <a:solidFill>
                      <a:schemeClr val="tx1"/>
                    </a:solidFill>
                  </a:rPr>
                  <a:t>Olfactory training is RECOMMENDED for patients with loss of sense of smell &gt; 2 weeks</a:t>
                </a:r>
                <a:endParaRPr lang="en-GB" sz="800" b="1" kern="1200" dirty="0" smtClean="0">
                  <a:solidFill>
                    <a:schemeClr val="tx1"/>
                  </a:solidFill>
                </a:endParaRPr>
              </a:p>
              <a:p>
                <a:pPr lvl="0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GB" sz="500" b="1" kern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789592" y="3219325"/>
                <a:ext cx="1554077" cy="774515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Refer for ENT assessment.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If symptoms have persisted for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more than 3 months a face to face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consultation should be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CONSIDERED and MRI (brain) is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RECOMMENDED if endoscopy is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normal in a patient with a covid-19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negative test on PCR and /or serology </a:t>
                </a:r>
                <a:endParaRPr lang="en-GB" sz="800" b="1" kern="1200" dirty="0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316296" y="1226176"/>
                <a:ext cx="1743325" cy="406283"/>
              </a:xfrm>
              <a:custGeom>
                <a:avLst/>
                <a:gdLst>
                  <a:gd name="connsiteX0" fmla="*/ 0 w 967157"/>
                  <a:gd name="connsiteY0" fmla="*/ 0 h 483578"/>
                  <a:gd name="connsiteX1" fmla="*/ 967157 w 967157"/>
                  <a:gd name="connsiteY1" fmla="*/ 0 h 483578"/>
                  <a:gd name="connsiteX2" fmla="*/ 967157 w 967157"/>
                  <a:gd name="connsiteY2" fmla="*/ 483578 h 483578"/>
                  <a:gd name="connsiteX3" fmla="*/ 0 w 967157"/>
                  <a:gd name="connsiteY3" fmla="*/ 483578 h 483578"/>
                  <a:gd name="connsiteX4" fmla="*/ 0 w 967157"/>
                  <a:gd name="connsiteY4" fmla="*/ 0 h 4835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157" h="483578">
                    <a:moveTo>
                      <a:pt x="0" y="0"/>
                    </a:moveTo>
                    <a:lnTo>
                      <a:pt x="967157" y="0"/>
                    </a:lnTo>
                    <a:lnTo>
                      <a:pt x="967157" y="483578"/>
                    </a:lnTo>
                    <a:lnTo>
                      <a:pt x="0" y="4835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75" tIns="3175" rIns="3175" bIns="3175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800" b="1" kern="1200" dirty="0" smtClean="0"/>
                  <a:t>MRI (brain) is recommended for all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patients with anosmia &gt;6 weeks with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additional neurological symptoms </a:t>
                </a:r>
                <a:br>
                  <a:rPr lang="en-GB" sz="800" b="1" kern="1200" dirty="0" smtClean="0"/>
                </a:br>
                <a:r>
                  <a:rPr lang="en-GB" sz="800" b="1" kern="1200" dirty="0" smtClean="0"/>
                  <a:t>regardless of </a:t>
                </a:r>
                <a:r>
                  <a:rPr lang="en-GB" sz="800" b="1" kern="1200" dirty="0" err="1" smtClean="0"/>
                  <a:t>covid</a:t>
                </a:r>
                <a:r>
                  <a:rPr lang="en-GB" sz="800" b="1" kern="1200" dirty="0" smtClean="0"/>
                  <a:t> -19 status</a:t>
                </a:r>
                <a:endParaRPr lang="en-GB" sz="800" b="1" kern="1200" dirty="0"/>
              </a:p>
            </p:txBody>
          </p:sp>
        </p:grpSp>
        <p:cxnSp>
          <p:nvCxnSpPr>
            <p:cNvPr id="34" name="Straight Arrow Connector 33"/>
            <p:cNvCxnSpPr/>
            <p:nvPr/>
          </p:nvCxnSpPr>
          <p:spPr>
            <a:xfrm>
              <a:off x="4108887" y="1591476"/>
              <a:ext cx="4320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/>
            <p:cNvCxnSpPr/>
            <p:nvPr/>
          </p:nvCxnSpPr>
          <p:spPr>
            <a:xfrm>
              <a:off x="5055671" y="1665362"/>
              <a:ext cx="12014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4324911" y="1930485"/>
              <a:ext cx="0" cy="1709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7847930" y="3738833"/>
              <a:ext cx="0" cy="4279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182015" y="4811455"/>
              <a:ext cx="0" cy="4001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782662" y="4708685"/>
              <a:ext cx="52728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1445494" y="4099012"/>
              <a:ext cx="0" cy="35385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524226" y="4708685"/>
              <a:ext cx="8228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038518" y="3306649"/>
              <a:ext cx="0" cy="1915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/>
            <p:nvPr/>
          </p:nvCxnSpPr>
          <p:spPr>
            <a:xfrm rot="5400000">
              <a:off x="256667" y="3701507"/>
              <a:ext cx="1312253" cy="216024"/>
            </a:xfrm>
            <a:prstGeom prst="bentConnector3">
              <a:avLst>
                <a:gd name="adj1" fmla="val -212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/>
            <p:nvPr/>
          </p:nvCxnSpPr>
          <p:spPr>
            <a:xfrm rot="10800000">
              <a:off x="3163885" y="3864085"/>
              <a:ext cx="1045916" cy="844600"/>
            </a:xfrm>
            <a:prstGeom prst="bentConnector3">
              <a:avLst>
                <a:gd name="adj1" fmla="val 28786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9" name="Group 48"/>
            <p:cNvGrpSpPr/>
            <p:nvPr/>
          </p:nvGrpSpPr>
          <p:grpSpPr>
            <a:xfrm>
              <a:off x="6670596" y="2918817"/>
              <a:ext cx="274567" cy="605728"/>
              <a:chOff x="6956966" y="2708920"/>
              <a:chExt cx="274567" cy="605728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>
                <a:off x="6956966" y="2996952"/>
                <a:ext cx="13531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7087518" y="2711301"/>
                <a:ext cx="14401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7087518" y="3314648"/>
                <a:ext cx="144015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7092280" y="2708920"/>
                <a:ext cx="0" cy="60572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 rot="5400000">
              <a:off x="4181985" y="2542315"/>
              <a:ext cx="25997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6050008" y="2813766"/>
              <a:ext cx="2766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2107798" y="2810698"/>
              <a:ext cx="27668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15179" y="695861"/>
              <a:ext cx="0" cy="39528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95"/>
            <p:cNvGrpSpPr/>
            <p:nvPr/>
          </p:nvGrpSpPr>
          <p:grpSpPr>
            <a:xfrm>
              <a:off x="4354170" y="1830711"/>
              <a:ext cx="221775" cy="340152"/>
              <a:chOff x="5557254" y="1668581"/>
              <a:chExt cx="221775" cy="340152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487920" y="1375568"/>
              <a:ext cx="240800" cy="307777"/>
              <a:chOff x="6061646" y="1026711"/>
              <a:chExt cx="240800" cy="307777"/>
            </a:xfrm>
          </p:grpSpPr>
          <p:sp>
            <p:nvSpPr>
              <p:cNvPr id="94" name="Rectangle 93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733010" y="2571633"/>
              <a:ext cx="221775" cy="340152"/>
              <a:chOff x="5557254" y="1668581"/>
              <a:chExt cx="221775" cy="340152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5896006" y="2626586"/>
              <a:ext cx="240800" cy="307777"/>
              <a:chOff x="6061646" y="1026711"/>
              <a:chExt cx="240800" cy="307777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6723959" y="3491232"/>
              <a:ext cx="240800" cy="307777"/>
              <a:chOff x="6061646" y="1026711"/>
              <a:chExt cx="240800" cy="307777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3935663" y="3736213"/>
              <a:ext cx="221775" cy="340152"/>
              <a:chOff x="5557254" y="1668581"/>
              <a:chExt cx="221775" cy="340152"/>
            </a:xfrm>
          </p:grpSpPr>
          <p:sp>
            <p:nvSpPr>
              <p:cNvPr id="113" name="Oval 112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3769255" y="4710388"/>
              <a:ext cx="240800" cy="307777"/>
              <a:chOff x="6061646" y="1026711"/>
              <a:chExt cx="240800" cy="307777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27630" y="4358307"/>
              <a:ext cx="221775" cy="340152"/>
              <a:chOff x="5557254" y="1668581"/>
              <a:chExt cx="221775" cy="340152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  <p:grpSp>
          <p:nvGrpSpPr>
            <p:cNvPr id="121" name="Group 120"/>
            <p:cNvGrpSpPr/>
            <p:nvPr/>
          </p:nvGrpSpPr>
          <p:grpSpPr>
            <a:xfrm>
              <a:off x="506739" y="3654444"/>
              <a:ext cx="240800" cy="307777"/>
              <a:chOff x="6061646" y="1026711"/>
              <a:chExt cx="240800" cy="307777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4" name="Group 123"/>
            <p:cNvGrpSpPr/>
            <p:nvPr/>
          </p:nvGrpSpPr>
          <p:grpSpPr>
            <a:xfrm>
              <a:off x="892143" y="4855292"/>
              <a:ext cx="240800" cy="307777"/>
              <a:chOff x="6061646" y="1026711"/>
              <a:chExt cx="240800" cy="307777"/>
            </a:xfrm>
          </p:grpSpPr>
          <p:sp>
            <p:nvSpPr>
              <p:cNvPr id="125" name="Rectangle 124"/>
              <p:cNvSpPr/>
              <p:nvPr/>
            </p:nvSpPr>
            <p:spPr>
              <a:xfrm>
                <a:off x="6061646" y="1026711"/>
                <a:ext cx="2408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400" dirty="0"/>
                  <a:t>+</a:t>
                </a:r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139127" y="1129751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2092497" y="3217133"/>
              <a:ext cx="221775" cy="340152"/>
              <a:chOff x="5557254" y="1668581"/>
              <a:chExt cx="221775" cy="340152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2290076" y="2597487"/>
              <a:ext cx="221775" cy="340152"/>
              <a:chOff x="5557254" y="1668581"/>
              <a:chExt cx="221775" cy="340152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5617969" y="1804339"/>
                <a:ext cx="120345" cy="12034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5557254" y="1668581"/>
                <a:ext cx="221775" cy="3401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/>
                  <a:t>-</a:t>
                </a:r>
              </a:p>
            </p:txBody>
          </p:sp>
        </p:grpSp>
      </p:grpSp>
      <p:sp>
        <p:nvSpPr>
          <p:cNvPr id="133" name="Rectangle 132"/>
          <p:cNvSpPr/>
          <p:nvPr/>
        </p:nvSpPr>
        <p:spPr>
          <a:xfrm>
            <a:off x="577038" y="3252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ENT - Anosmia (post Covid-19)</a:t>
            </a:r>
            <a:br>
              <a:rPr lang="en-GB" dirty="0"/>
            </a:br>
            <a:r>
              <a:rPr lang="en-GB" dirty="0" smtClean="0"/>
              <a:t>Patient Pathway </a:t>
            </a:r>
            <a:r>
              <a:rPr lang="en-GB" dirty="0"/>
              <a:t>(Adults)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577038" y="6053851"/>
            <a:ext cx="7856774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/>
              <a:t>INCS=intranasal corticosteroids &amp; OCS=oral </a:t>
            </a:r>
            <a:r>
              <a:rPr lang="en-GB" sz="1100" dirty="0" smtClean="0"/>
              <a:t>corticosteroids</a:t>
            </a:r>
          </a:p>
          <a:p>
            <a:pPr>
              <a:lnSpc>
                <a:spcPct val="150000"/>
              </a:lnSpc>
            </a:pPr>
            <a:r>
              <a:rPr lang="en-GB" sz="1200" dirty="0" smtClean="0"/>
              <a:t>Sept 2020. Adapted from : BMJ “Assessing and managing patients with loss of smell due to </a:t>
            </a:r>
            <a:r>
              <a:rPr lang="en-GB" sz="1200" dirty="0" err="1" smtClean="0"/>
              <a:t>covid</a:t>
            </a:r>
            <a:r>
              <a:rPr lang="en-GB" sz="1200" dirty="0" smtClean="0"/>
              <a:t> – 19” 25 July - 1Aug 20</a:t>
            </a:r>
            <a:endParaRPr lang="en-GB" sz="1200" dirty="0"/>
          </a:p>
        </p:txBody>
      </p:sp>
      <p:pic>
        <p:nvPicPr>
          <p:cNvPr id="1026" name="Picture 2" descr="\\172.31.12.14\Shared_Resources\GRAPHICS\NHS Corporate ID\NHS Greater Glasgow &amp; Clyde\logo_NHSGG&amp;C_Proces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8668" y="301415"/>
            <a:ext cx="964283" cy="69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11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 smtClean="0"/>
              <a:t>ENT - Anosmia (post Covid-19)</a:t>
            </a:r>
            <a:br>
              <a:rPr lang="en-GB" sz="1800" dirty="0" smtClean="0"/>
            </a:br>
            <a:r>
              <a:rPr lang="en-GB" sz="1800" dirty="0" smtClean="0"/>
              <a:t>patient pathway (Adults)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521125" cy="1056736"/>
          </a:xfrm>
        </p:spPr>
        <p:txBody>
          <a:bodyPr/>
          <a:lstStyle/>
          <a:p>
            <a:r>
              <a:rPr lang="en-GB" dirty="0" smtClean="0"/>
              <a:t>+-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646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ENT - Anosmia (post Covid-19) patient pathway (Adults)</vt:lpstr>
    </vt:vector>
  </TitlesOfParts>
  <Company>NHS GG&amp;C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Lattka, Kirsty</dc:creator>
  <cp:lastModifiedBy>CLARKKA583</cp:lastModifiedBy>
  <cp:revision>17</cp:revision>
  <dcterms:created xsi:type="dcterms:W3CDTF">2020-09-01T12:49:08Z</dcterms:created>
  <dcterms:modified xsi:type="dcterms:W3CDTF">2020-09-07T10:43:18Z</dcterms:modified>
</cp:coreProperties>
</file>