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484675"/>
  <p:notesSz cx="6858000" cy="9144000"/>
  <p:defaultTextStyle>
    <a:defPPr>
      <a:defRPr lang="en-US"/>
    </a:defPPr>
    <a:lvl1pPr marL="0" algn="l" defTabSz="415789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78946" algn="l" defTabSz="415789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57893" algn="l" defTabSz="415789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36839" algn="l" defTabSz="415789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15785" algn="l" defTabSz="415789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394731" algn="l" defTabSz="415789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473678" algn="l" defTabSz="415789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552624" algn="l" defTabSz="415789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31571" algn="l" defTabSz="415789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512" y="2640"/>
      </p:cViewPr>
      <p:guideLst>
        <p:guide orient="horz" pos="13381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3197794"/>
            <a:ext cx="25737979" cy="91066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7" y="24074649"/>
            <a:ext cx="21195982" cy="10857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78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7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6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94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73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52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31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C9B7-A4FC-48AE-BECC-98DBE770FE7B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5D0-BC2D-4C70-A42D-D8D76D5273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C9B7-A4FC-48AE-BECC-98DBE770FE7B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5D0-BC2D-4C70-A42D-D8D76D5273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5" y="2271754"/>
            <a:ext cx="5109748" cy="483263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1" y="2271754"/>
            <a:ext cx="14824574" cy="483263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C9B7-A4FC-48AE-BECC-98DBE770FE7B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5D0-BC2D-4C70-A42D-D8D76D5273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C9B7-A4FC-48AE-BECC-98DBE770FE7B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5D0-BC2D-4C70-A42D-D8D76D5273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300339"/>
            <a:ext cx="25737979" cy="8437928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006824"/>
            <a:ext cx="25737979" cy="9293518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7894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57893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3683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31578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39473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473678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55262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63157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C9B7-A4FC-48AE-BECC-98DBE770FE7B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5D0-BC2D-4C70-A42D-D8D76D5273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1" y="13217456"/>
            <a:ext cx="9967159" cy="3738061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26" y="13217456"/>
            <a:ext cx="9967159" cy="3738061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C9B7-A4FC-48AE-BECC-98DBE770FE7B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5D0-BC2D-4C70-A42D-D8D76D5273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01357"/>
            <a:ext cx="27251978" cy="708077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509882"/>
            <a:ext cx="13378914" cy="396326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8946" indent="0">
              <a:buNone/>
              <a:defRPr sz="9100" b="1"/>
            </a:lvl2pPr>
            <a:lvl3pPr marL="4157893" indent="0">
              <a:buNone/>
              <a:defRPr sz="8200" b="1"/>
            </a:lvl3pPr>
            <a:lvl4pPr marL="6236839" indent="0">
              <a:buNone/>
              <a:defRPr sz="7300" b="1"/>
            </a:lvl4pPr>
            <a:lvl5pPr marL="8315785" indent="0">
              <a:buNone/>
              <a:defRPr sz="7300" b="1"/>
            </a:lvl5pPr>
            <a:lvl6pPr marL="10394731" indent="0">
              <a:buNone/>
              <a:defRPr sz="7300" b="1"/>
            </a:lvl6pPr>
            <a:lvl7pPr marL="12473678" indent="0">
              <a:buNone/>
              <a:defRPr sz="7300" b="1"/>
            </a:lvl7pPr>
            <a:lvl8pPr marL="14552624" indent="0">
              <a:buNone/>
              <a:defRPr sz="7300" b="1"/>
            </a:lvl8pPr>
            <a:lvl9pPr marL="16631571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13473149"/>
            <a:ext cx="13378914" cy="24477863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9" y="9509882"/>
            <a:ext cx="13384169" cy="396326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8946" indent="0">
              <a:buNone/>
              <a:defRPr sz="9100" b="1"/>
            </a:lvl2pPr>
            <a:lvl3pPr marL="4157893" indent="0">
              <a:buNone/>
              <a:defRPr sz="8200" b="1"/>
            </a:lvl3pPr>
            <a:lvl4pPr marL="6236839" indent="0">
              <a:buNone/>
              <a:defRPr sz="7300" b="1"/>
            </a:lvl4pPr>
            <a:lvl5pPr marL="8315785" indent="0">
              <a:buNone/>
              <a:defRPr sz="7300" b="1"/>
            </a:lvl5pPr>
            <a:lvl6pPr marL="10394731" indent="0">
              <a:buNone/>
              <a:defRPr sz="7300" b="1"/>
            </a:lvl6pPr>
            <a:lvl7pPr marL="12473678" indent="0">
              <a:buNone/>
              <a:defRPr sz="7300" b="1"/>
            </a:lvl7pPr>
            <a:lvl8pPr marL="14552624" indent="0">
              <a:buNone/>
              <a:defRPr sz="7300" b="1"/>
            </a:lvl8pPr>
            <a:lvl9pPr marL="16631571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9" y="13473149"/>
            <a:ext cx="13384169" cy="24477863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C9B7-A4FC-48AE-BECC-98DBE770FE7B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5D0-BC2D-4C70-A42D-D8D76D5273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C9B7-A4FC-48AE-BECC-98DBE770FE7B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5D0-BC2D-4C70-A42D-D8D76D5273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C9B7-A4FC-48AE-BECC-98DBE770FE7B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5D0-BC2D-4C70-A42D-D8D76D5273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691522"/>
            <a:ext cx="9961904" cy="719879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691524"/>
            <a:ext cx="16927349" cy="36259494"/>
          </a:xfrm>
        </p:spPr>
        <p:txBody>
          <a:bodyPr/>
          <a:lstStyle>
            <a:lvl1pPr>
              <a:defRPr sz="145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890316"/>
            <a:ext cx="9961904" cy="29060702"/>
          </a:xfrm>
        </p:spPr>
        <p:txBody>
          <a:bodyPr/>
          <a:lstStyle>
            <a:lvl1pPr marL="0" indent="0">
              <a:buNone/>
              <a:defRPr sz="6300"/>
            </a:lvl1pPr>
            <a:lvl2pPr marL="2078946" indent="0">
              <a:buNone/>
              <a:defRPr sz="5500"/>
            </a:lvl2pPr>
            <a:lvl3pPr marL="4157893" indent="0">
              <a:buNone/>
              <a:defRPr sz="4500"/>
            </a:lvl3pPr>
            <a:lvl4pPr marL="6236839" indent="0">
              <a:buNone/>
              <a:defRPr sz="4100"/>
            </a:lvl4pPr>
            <a:lvl5pPr marL="8315785" indent="0">
              <a:buNone/>
              <a:defRPr sz="4100"/>
            </a:lvl5pPr>
            <a:lvl6pPr marL="10394731" indent="0">
              <a:buNone/>
              <a:defRPr sz="4100"/>
            </a:lvl6pPr>
            <a:lvl7pPr marL="12473678" indent="0">
              <a:buNone/>
              <a:defRPr sz="4100"/>
            </a:lvl7pPr>
            <a:lvl8pPr marL="14552624" indent="0">
              <a:buNone/>
              <a:defRPr sz="4100"/>
            </a:lvl8pPr>
            <a:lvl9pPr marL="16631571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C9B7-A4FC-48AE-BECC-98DBE770FE7B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5D0-BC2D-4C70-A42D-D8D76D5273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739276"/>
            <a:ext cx="18167985" cy="351089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796083"/>
            <a:ext cx="18167985" cy="25490805"/>
          </a:xfrm>
        </p:spPr>
        <p:txBody>
          <a:bodyPr/>
          <a:lstStyle>
            <a:lvl1pPr marL="0" indent="0">
              <a:buNone/>
              <a:defRPr sz="14500"/>
            </a:lvl1pPr>
            <a:lvl2pPr marL="2078946" indent="0">
              <a:buNone/>
              <a:defRPr sz="12700"/>
            </a:lvl2pPr>
            <a:lvl3pPr marL="4157893" indent="0">
              <a:buNone/>
              <a:defRPr sz="10900"/>
            </a:lvl3pPr>
            <a:lvl4pPr marL="6236839" indent="0">
              <a:buNone/>
              <a:defRPr sz="9100"/>
            </a:lvl4pPr>
            <a:lvl5pPr marL="8315785" indent="0">
              <a:buNone/>
              <a:defRPr sz="9100"/>
            </a:lvl5pPr>
            <a:lvl6pPr marL="10394731" indent="0">
              <a:buNone/>
              <a:defRPr sz="9100"/>
            </a:lvl6pPr>
            <a:lvl7pPr marL="12473678" indent="0">
              <a:buNone/>
              <a:defRPr sz="9100"/>
            </a:lvl7pPr>
            <a:lvl8pPr marL="14552624" indent="0">
              <a:buNone/>
              <a:defRPr sz="9100"/>
            </a:lvl8pPr>
            <a:lvl9pPr marL="16631571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250166"/>
            <a:ext cx="18167985" cy="4986044"/>
          </a:xfrm>
        </p:spPr>
        <p:txBody>
          <a:bodyPr/>
          <a:lstStyle>
            <a:lvl1pPr marL="0" indent="0">
              <a:buNone/>
              <a:defRPr sz="6300"/>
            </a:lvl1pPr>
            <a:lvl2pPr marL="2078946" indent="0">
              <a:buNone/>
              <a:defRPr sz="5500"/>
            </a:lvl2pPr>
            <a:lvl3pPr marL="4157893" indent="0">
              <a:buNone/>
              <a:defRPr sz="4500"/>
            </a:lvl3pPr>
            <a:lvl4pPr marL="6236839" indent="0">
              <a:buNone/>
              <a:defRPr sz="4100"/>
            </a:lvl4pPr>
            <a:lvl5pPr marL="8315785" indent="0">
              <a:buNone/>
              <a:defRPr sz="4100"/>
            </a:lvl5pPr>
            <a:lvl6pPr marL="10394731" indent="0">
              <a:buNone/>
              <a:defRPr sz="4100"/>
            </a:lvl6pPr>
            <a:lvl7pPr marL="12473678" indent="0">
              <a:buNone/>
              <a:defRPr sz="4100"/>
            </a:lvl7pPr>
            <a:lvl8pPr marL="14552624" indent="0">
              <a:buNone/>
              <a:defRPr sz="4100"/>
            </a:lvl8pPr>
            <a:lvl9pPr marL="16631571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C9B7-A4FC-48AE-BECC-98DBE770FE7B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5D0-BC2D-4C70-A42D-D8D76D5273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01357"/>
            <a:ext cx="27251978" cy="7080779"/>
          </a:xfrm>
          <a:prstGeom prst="rect">
            <a:avLst/>
          </a:prstGeom>
        </p:spPr>
        <p:txBody>
          <a:bodyPr vert="horz" lIns="415790" tIns="207895" rIns="415790" bIns="20789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13098"/>
            <a:ext cx="27251978" cy="28037920"/>
          </a:xfrm>
          <a:prstGeom prst="rect">
            <a:avLst/>
          </a:prstGeom>
        </p:spPr>
        <p:txBody>
          <a:bodyPr vert="horz" lIns="415790" tIns="207895" rIns="415790" bIns="2078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377005"/>
            <a:ext cx="7065327" cy="2261915"/>
          </a:xfrm>
          <a:prstGeom prst="rect">
            <a:avLst/>
          </a:prstGeom>
        </p:spPr>
        <p:txBody>
          <a:bodyPr vert="horz" lIns="415790" tIns="207895" rIns="415790" bIns="207895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5C9B7-A4FC-48AE-BECC-98DBE770FE7B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9" y="39377005"/>
            <a:ext cx="9588659" cy="2261915"/>
          </a:xfrm>
          <a:prstGeom prst="rect">
            <a:avLst/>
          </a:prstGeom>
        </p:spPr>
        <p:txBody>
          <a:bodyPr vert="horz" lIns="415790" tIns="207895" rIns="415790" bIns="207895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377005"/>
            <a:ext cx="7065327" cy="2261915"/>
          </a:xfrm>
          <a:prstGeom prst="rect">
            <a:avLst/>
          </a:prstGeom>
        </p:spPr>
        <p:txBody>
          <a:bodyPr vert="horz" lIns="415790" tIns="207895" rIns="415790" bIns="207895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5D0-BC2D-4C70-A42D-D8D76D5273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57893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9210" indent="-1559210" algn="l" defTabSz="4157893" rtl="0" eaLnBrk="1" latinLnBrk="0" hangingPunct="1">
        <a:spcBef>
          <a:spcPct val="20000"/>
        </a:spcBef>
        <a:buFont typeface="Arial" pitchFamily="34" charset="0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78288" indent="-1299341" algn="l" defTabSz="4157893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97366" indent="-1039473" algn="l" defTabSz="415789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76312" indent="-1039473" algn="l" defTabSz="4157893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55258" indent="-1039473" algn="l" defTabSz="4157893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4205" indent="-1039473" algn="l" defTabSz="4157893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13151" indent="-1039473" algn="l" defTabSz="4157893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92097" indent="-1039473" algn="l" defTabSz="4157893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71044" indent="-1039473" algn="l" defTabSz="4157893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5789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78946" algn="l" defTabSz="415789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57893" algn="l" defTabSz="415789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36839" algn="l" defTabSz="415789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15785" algn="l" defTabSz="415789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94731" algn="l" defTabSz="415789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73678" algn="l" defTabSz="415789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52624" algn="l" defTabSz="415789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31571" algn="l" defTabSz="4157893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NHS Greater Glasgow and Clyde (@NHSGGC) | Twitter"/>
          <p:cNvPicPr>
            <a:picLocks noChangeAspect="1" noChangeArrowheads="1"/>
          </p:cNvPicPr>
          <p:nvPr/>
        </p:nvPicPr>
        <p:blipFill>
          <a:blip r:embed="rId2" cstate="print"/>
          <a:srcRect t="15036"/>
          <a:stretch>
            <a:fillRect/>
          </a:stretch>
        </p:blipFill>
        <p:spPr bwMode="auto">
          <a:xfrm>
            <a:off x="23761496" y="1106390"/>
            <a:ext cx="5866957" cy="543980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62695" y="637612"/>
            <a:ext cx="21340100" cy="3975175"/>
          </a:xfrm>
          <a:prstGeom prst="rect">
            <a:avLst/>
          </a:prstGeom>
          <a:noFill/>
        </p:spPr>
        <p:txBody>
          <a:bodyPr wrap="square" lIns="96250" tIns="48125" rIns="96250" bIns="48125" rtlCol="0">
            <a:spAutoFit/>
          </a:bodyPr>
          <a:lstStyle/>
          <a:p>
            <a:r>
              <a:rPr lang="en-GB" sz="12600" b="1" dirty="0"/>
              <a:t>Greater Glasgow Dermatology</a:t>
            </a:r>
            <a:br>
              <a:rPr lang="en-GB" sz="12600" b="1" dirty="0"/>
            </a:br>
            <a:r>
              <a:rPr lang="en-GB" sz="12600" b="1" dirty="0"/>
              <a:t>New Virtual Clinic Options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11918" y="6670761"/>
            <a:ext cx="20619151" cy="2723826"/>
          </a:xfrm>
          <a:prstGeom prst="rect">
            <a:avLst/>
          </a:prstGeom>
          <a:noFill/>
        </p:spPr>
        <p:txBody>
          <a:bodyPr wrap="square" lIns="96250" tIns="48125" rIns="96250" bIns="48125" rtlCol="0">
            <a:spAutoFit/>
          </a:bodyPr>
          <a:lstStyle/>
          <a:p>
            <a:r>
              <a:rPr lang="en-GB" dirty="0" smtClean="0"/>
              <a:t>Would you prefer a Virtual </a:t>
            </a:r>
            <a:r>
              <a:rPr lang="en-GB" dirty="0" smtClean="0"/>
              <a:t>Appointment </a:t>
            </a:r>
            <a:r>
              <a:rPr lang="en-GB" dirty="0" smtClean="0"/>
              <a:t>and consultation</a:t>
            </a:r>
            <a:r>
              <a:rPr lang="en-GB" dirty="0"/>
              <a:t> </a:t>
            </a:r>
            <a:r>
              <a:rPr lang="en-GB" dirty="0" smtClean="0"/>
              <a:t>rather than coming to Hospital ?</a:t>
            </a:r>
            <a:endParaRPr lang="en-GB" dirty="0"/>
          </a:p>
        </p:txBody>
      </p:sp>
      <p:pic>
        <p:nvPicPr>
          <p:cNvPr id="11268" name="Picture 4" descr="Hospital clipart hospital clinic, Hospital hospital clinic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1449" y="5875935"/>
            <a:ext cx="5797713" cy="60580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983342" y="14820820"/>
            <a:ext cx="20889710" cy="2620958"/>
          </a:xfrm>
          <a:prstGeom prst="rect">
            <a:avLst/>
          </a:prstGeom>
          <a:noFill/>
        </p:spPr>
        <p:txBody>
          <a:bodyPr wrap="square" lIns="96250" tIns="48125" rIns="96250" bIns="48125" rtlCol="0">
            <a:spAutoFit/>
          </a:bodyPr>
          <a:lstStyle/>
          <a:p>
            <a:r>
              <a:rPr lang="en-GB" dirty="0" smtClean="0"/>
              <a:t>We now have a number of options that may be suitable for you to discuss with your clinician</a:t>
            </a:r>
            <a:endParaRPr lang="en-GB" dirty="0"/>
          </a:p>
        </p:txBody>
      </p:sp>
      <p:pic>
        <p:nvPicPr>
          <p:cNvPr id="11270" name="Picture 6" descr="1 clipart option, 1 option Transparent FREE for download on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9658" y="12743405"/>
            <a:ext cx="3532652" cy="619717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48905" y="20062204"/>
            <a:ext cx="6560639" cy="1715001"/>
          </a:xfrm>
          <a:prstGeom prst="rect">
            <a:avLst/>
          </a:prstGeom>
          <a:noFill/>
        </p:spPr>
        <p:txBody>
          <a:bodyPr wrap="square" lIns="96250" tIns="48125" rIns="96250" bIns="48125" rtlCol="0">
            <a:spAutoFit/>
          </a:bodyPr>
          <a:lstStyle/>
          <a:p>
            <a:pPr algn="ctr"/>
            <a:r>
              <a:rPr lang="en-GB" sz="10100" b="1" dirty="0"/>
              <a:t>Option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9380" y="22004897"/>
            <a:ext cx="5983879" cy="3732651"/>
          </a:xfrm>
          <a:prstGeom prst="rect">
            <a:avLst/>
          </a:prstGeom>
          <a:noFill/>
        </p:spPr>
        <p:txBody>
          <a:bodyPr wrap="square" lIns="96250" tIns="48125" rIns="96250" bIns="48125" rtlCol="0">
            <a:spAutoFit/>
          </a:bodyPr>
          <a:lstStyle/>
          <a:p>
            <a:pPr algn="ctr"/>
            <a:r>
              <a:rPr lang="en-GB" dirty="0" smtClean="0"/>
              <a:t>Online App  Consultation</a:t>
            </a:r>
          </a:p>
          <a:p>
            <a:pPr algn="ctr"/>
            <a:r>
              <a:rPr lang="en-GB" sz="6300" dirty="0"/>
              <a:t>Email / photos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87954" y="20062204"/>
            <a:ext cx="6560639" cy="1715001"/>
          </a:xfrm>
          <a:prstGeom prst="rect">
            <a:avLst/>
          </a:prstGeom>
          <a:noFill/>
        </p:spPr>
        <p:txBody>
          <a:bodyPr wrap="square" lIns="96250" tIns="48125" rIns="96250" bIns="48125" rtlCol="0">
            <a:spAutoFit/>
          </a:bodyPr>
          <a:lstStyle/>
          <a:p>
            <a:pPr algn="ctr"/>
            <a:r>
              <a:rPr lang="en-GB" sz="10100" b="1" dirty="0"/>
              <a:t>Option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94157" y="22004897"/>
            <a:ext cx="6344354" cy="3636620"/>
          </a:xfrm>
          <a:prstGeom prst="rect">
            <a:avLst/>
          </a:prstGeom>
          <a:noFill/>
        </p:spPr>
        <p:txBody>
          <a:bodyPr wrap="square" lIns="96250" tIns="48125" rIns="96250" bIns="48125" rtlCol="0">
            <a:spAutoFit/>
          </a:bodyPr>
          <a:lstStyle/>
          <a:p>
            <a:pPr algn="ctr"/>
            <a:r>
              <a:rPr lang="en-GB" dirty="0" smtClean="0"/>
              <a:t>Live Video</a:t>
            </a:r>
            <a:br>
              <a:rPr lang="en-GB" dirty="0" smtClean="0"/>
            </a:br>
            <a:r>
              <a:rPr lang="en-GB" dirty="0" smtClean="0"/>
              <a:t>Consultation</a:t>
            </a:r>
          </a:p>
          <a:p>
            <a:pPr algn="ctr"/>
            <a:r>
              <a:rPr lang="en-GB" sz="6300" dirty="0" smtClean="0"/>
              <a:t>Attend Anywhere</a:t>
            </a:r>
            <a:endParaRPr lang="en-GB" sz="6300" dirty="0"/>
          </a:p>
        </p:txBody>
      </p:sp>
      <p:sp>
        <p:nvSpPr>
          <p:cNvPr id="16" name="TextBox 15"/>
          <p:cNvSpPr txBox="1"/>
          <p:nvPr/>
        </p:nvSpPr>
        <p:spPr>
          <a:xfrm>
            <a:off x="15547986" y="20062204"/>
            <a:ext cx="6560639" cy="1715001"/>
          </a:xfrm>
          <a:prstGeom prst="rect">
            <a:avLst/>
          </a:prstGeom>
          <a:noFill/>
        </p:spPr>
        <p:txBody>
          <a:bodyPr wrap="square" lIns="96250" tIns="48125" rIns="96250" bIns="48125" rtlCol="0">
            <a:spAutoFit/>
          </a:bodyPr>
          <a:lstStyle/>
          <a:p>
            <a:pPr algn="ctr"/>
            <a:r>
              <a:rPr lang="en-GB" sz="10100" b="1" dirty="0"/>
              <a:t>Option 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698441" y="22004897"/>
            <a:ext cx="6344354" cy="2723826"/>
          </a:xfrm>
          <a:prstGeom prst="rect">
            <a:avLst/>
          </a:prstGeom>
          <a:noFill/>
        </p:spPr>
        <p:txBody>
          <a:bodyPr wrap="square" lIns="96250" tIns="48125" rIns="96250" bIns="48125" rtlCol="0">
            <a:spAutoFit/>
          </a:bodyPr>
          <a:lstStyle/>
          <a:p>
            <a:pPr algn="ctr"/>
            <a:r>
              <a:rPr lang="en-GB" dirty="0" smtClean="0"/>
              <a:t>Telephone</a:t>
            </a:r>
            <a:br>
              <a:rPr lang="en-GB" dirty="0" smtClean="0"/>
            </a:br>
            <a:r>
              <a:rPr lang="en-GB" dirty="0" smtClean="0"/>
              <a:t>Consultation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2950174" y="20062204"/>
            <a:ext cx="6560639" cy="1715001"/>
          </a:xfrm>
          <a:prstGeom prst="rect">
            <a:avLst/>
          </a:prstGeom>
          <a:noFill/>
        </p:spPr>
        <p:txBody>
          <a:bodyPr wrap="square" lIns="96250" tIns="48125" rIns="96250" bIns="48125" rtlCol="0">
            <a:spAutoFit/>
          </a:bodyPr>
          <a:lstStyle/>
          <a:p>
            <a:pPr algn="ctr"/>
            <a:r>
              <a:rPr lang="en-GB" sz="10100" b="1" dirty="0"/>
              <a:t>Option 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013312" y="22004897"/>
            <a:ext cx="6344354" cy="3590454"/>
          </a:xfrm>
          <a:prstGeom prst="rect">
            <a:avLst/>
          </a:prstGeom>
          <a:noFill/>
        </p:spPr>
        <p:txBody>
          <a:bodyPr wrap="square" lIns="96250" tIns="48125" rIns="96250" bIns="48125" rtlCol="0">
            <a:spAutoFit/>
          </a:bodyPr>
          <a:lstStyle/>
          <a:p>
            <a:pPr algn="ctr"/>
            <a:r>
              <a:rPr lang="en-GB" dirty="0" smtClean="0"/>
              <a:t>Traditional Hospital Visit</a:t>
            </a:r>
            <a:br>
              <a:rPr lang="en-GB" dirty="0" smtClean="0"/>
            </a:br>
            <a:r>
              <a:rPr lang="en-GB" sz="6300" dirty="0" smtClean="0"/>
              <a:t>Face to Face</a:t>
            </a:r>
            <a:endParaRPr lang="en-GB" sz="6300" dirty="0"/>
          </a:p>
        </p:txBody>
      </p:sp>
      <p:pic>
        <p:nvPicPr>
          <p:cNvPr id="11276" name="Picture 12" descr="Phone Call Smartphone, Chat, App, Interface PNG and Vector with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61765" y="27028701"/>
            <a:ext cx="5767595" cy="6294041"/>
          </a:xfrm>
          <a:prstGeom prst="rect">
            <a:avLst/>
          </a:prstGeom>
          <a:noFill/>
        </p:spPr>
      </p:pic>
      <p:sp>
        <p:nvSpPr>
          <p:cNvPr id="11278" name="AutoShape 14" descr="Phone Call Angry Stock Vector Illustration And Royalty Free Phone ..."/>
          <p:cNvSpPr>
            <a:spLocks noChangeAspect="1" noChangeArrowheads="1"/>
          </p:cNvSpPr>
          <p:nvPr/>
        </p:nvSpPr>
        <p:spPr bwMode="auto">
          <a:xfrm>
            <a:off x="155763" y="-157839"/>
            <a:ext cx="305168" cy="333024"/>
          </a:xfrm>
          <a:prstGeom prst="rect">
            <a:avLst/>
          </a:prstGeom>
          <a:noFill/>
        </p:spPr>
        <p:txBody>
          <a:bodyPr vert="horz" wrap="square" lIns="96250" tIns="48125" rIns="96250" bIns="48125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80" name="Picture 16" descr="Phone Call Angry Stock Vector Illustration And Royalty Free Phone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640834" y="27221676"/>
            <a:ext cx="5623405" cy="6136690"/>
          </a:xfrm>
          <a:prstGeom prst="rect">
            <a:avLst/>
          </a:prstGeom>
          <a:noFill/>
        </p:spPr>
      </p:pic>
      <p:pic>
        <p:nvPicPr>
          <p:cNvPr id="11282" name="Picture 18" descr="Phone Call Cliparts, Stock Vector And Royalty Free Phone Call ..."/>
          <p:cNvPicPr>
            <a:picLocks noChangeAspect="1" noChangeArrowheads="1"/>
          </p:cNvPicPr>
          <p:nvPr/>
        </p:nvPicPr>
        <p:blipFill>
          <a:blip r:embed="rId7" cstate="print"/>
          <a:srcRect r="49668"/>
          <a:stretch>
            <a:fillRect/>
          </a:stretch>
        </p:blipFill>
        <p:spPr bwMode="auto">
          <a:xfrm>
            <a:off x="19430297" y="26804103"/>
            <a:ext cx="1578482" cy="2281590"/>
          </a:xfrm>
          <a:prstGeom prst="rect">
            <a:avLst/>
          </a:prstGeom>
          <a:noFill/>
        </p:spPr>
      </p:pic>
      <p:pic>
        <p:nvPicPr>
          <p:cNvPr id="11284" name="Picture 20" descr="Clinic Cliparts, Stock Vector And Royalty Free Clinic Illustration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791379" y="27268517"/>
            <a:ext cx="5695330" cy="6215180"/>
          </a:xfrm>
          <a:prstGeom prst="rect">
            <a:avLst/>
          </a:prstGeom>
          <a:noFill/>
        </p:spPr>
      </p:pic>
      <p:pic>
        <p:nvPicPr>
          <p:cNvPr id="11288" name="Picture 24" descr="Men On Phone Clipart Images, Stock Photos &amp; Vectors | Shutterstock"/>
          <p:cNvPicPr>
            <a:picLocks noChangeAspect="1" noChangeArrowheads="1"/>
          </p:cNvPicPr>
          <p:nvPr/>
        </p:nvPicPr>
        <p:blipFill>
          <a:blip r:embed="rId9" cstate="print"/>
          <a:srcRect l="21273" r="10410" b="5501"/>
          <a:stretch>
            <a:fillRect/>
          </a:stretch>
        </p:blipFill>
        <p:spPr bwMode="auto">
          <a:xfrm>
            <a:off x="1186434" y="26828104"/>
            <a:ext cx="6604381" cy="6041970"/>
          </a:xfrm>
          <a:prstGeom prst="rect">
            <a:avLst/>
          </a:prstGeom>
          <a:noFill/>
        </p:spPr>
      </p:pic>
      <p:sp>
        <p:nvSpPr>
          <p:cNvPr id="29" name="Moon 28"/>
          <p:cNvSpPr/>
          <p:nvPr/>
        </p:nvSpPr>
        <p:spPr>
          <a:xfrm rot="15289865">
            <a:off x="8229340" y="25693363"/>
            <a:ext cx="19395729" cy="36168453"/>
          </a:xfrm>
          <a:prstGeom prst="moon">
            <a:avLst>
              <a:gd name="adj" fmla="val 67976"/>
            </a:avLst>
          </a:prstGeom>
          <a:ln w="43180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50" tIns="48125" rIns="96250" bIns="48125"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18758" y="34208704"/>
            <a:ext cx="24689798" cy="5144726"/>
          </a:xfrm>
          <a:prstGeom prst="rect">
            <a:avLst/>
          </a:prstGeom>
          <a:noFill/>
        </p:spPr>
        <p:txBody>
          <a:bodyPr wrap="square" lIns="96250" tIns="48125" rIns="96250" bIns="48125" rtlCol="0">
            <a:spAutoFit/>
          </a:bodyPr>
          <a:lstStyle/>
          <a:p>
            <a:r>
              <a:rPr lang="en-GB" dirty="0"/>
              <a:t>I</a:t>
            </a:r>
            <a:r>
              <a:rPr lang="en-GB" dirty="0" smtClean="0"/>
              <a:t>f you previously </a:t>
            </a:r>
            <a:r>
              <a:rPr lang="en-GB" dirty="0" smtClean="0"/>
              <a:t>attended </a:t>
            </a:r>
            <a:r>
              <a:rPr lang="en-GB" dirty="0" smtClean="0"/>
              <a:t>regularly, future appointments could vary </a:t>
            </a:r>
            <a:r>
              <a:rPr lang="en-GB" dirty="0" smtClean="0"/>
              <a:t>between these options.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Your clinician will now be offering these where appropriate </a:t>
            </a:r>
            <a:r>
              <a:rPr lang="en-GB" dirty="0" smtClean="0"/>
              <a:t>or </a:t>
            </a:r>
            <a:r>
              <a:rPr lang="en-GB" dirty="0" smtClean="0"/>
              <a:t>alternatively please ask</a:t>
            </a:r>
            <a:r>
              <a:rPr lang="en-GB" dirty="0" smtClean="0"/>
              <a:t>....</a:t>
            </a:r>
            <a:endParaRPr lang="en-GB" dirty="0"/>
          </a:p>
        </p:txBody>
      </p:sp>
      <p:pic>
        <p:nvPicPr>
          <p:cNvPr id="1026" name="Picture 2" descr="Blue Cloud Clipart - Clip Art Bay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75291" y="10153105"/>
            <a:ext cx="5715000" cy="3228975"/>
          </a:xfrm>
          <a:prstGeom prst="rect">
            <a:avLst/>
          </a:prstGeom>
          <a:noFill/>
        </p:spPr>
      </p:pic>
      <p:pic>
        <p:nvPicPr>
          <p:cNvPr id="28" name="Picture 2" descr="Blue Cloud Clipart - Clip Art Bay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680047" y="10297121"/>
            <a:ext cx="5715000" cy="3228975"/>
          </a:xfrm>
          <a:prstGeom prst="rect">
            <a:avLst/>
          </a:prstGeom>
          <a:noFill/>
        </p:spPr>
      </p:pic>
      <p:pic>
        <p:nvPicPr>
          <p:cNvPr id="31" name="Picture 2" descr="Blue Cloud Clipart - Clip Art Bay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484803" y="10225113"/>
            <a:ext cx="5715000" cy="3228975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9914260" y="10387410"/>
            <a:ext cx="388843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Less travel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768624" y="10770320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solidFill>
                  <a:schemeClr val="bg1"/>
                </a:solidFill>
              </a:rPr>
              <a:t>No waiting rooms</a:t>
            </a:r>
            <a:endParaRPr lang="en-GB" sz="72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536222" y="10541720"/>
            <a:ext cx="58315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solidFill>
                  <a:schemeClr val="bg1"/>
                </a:solidFill>
              </a:rPr>
              <a:t>More convenient</a:t>
            </a:r>
            <a:endParaRPr lang="en-GB" sz="72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955821" y="37223549"/>
            <a:ext cx="6638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0" dirty="0" smtClean="0">
                <a:solidFill>
                  <a:srgbClr val="00B0F0"/>
                </a:solidFill>
                <a:latin typeface="Arial Black" pitchFamily="34" charset="0"/>
              </a:rPr>
              <a:t>72</a:t>
            </a:r>
          </a:p>
          <a:p>
            <a:pPr algn="ctr"/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YEARS</a:t>
            </a:r>
          </a:p>
          <a:p>
            <a:pPr algn="ctr"/>
            <a:r>
              <a:rPr lang="en-GB" sz="6000" b="1" dirty="0" smtClean="0">
                <a:solidFill>
                  <a:srgbClr val="00B0F0"/>
                </a:solidFill>
                <a:latin typeface="Arial Black" pitchFamily="34" charset="0"/>
              </a:rPr>
              <a:t>#nhsscot72</a:t>
            </a:r>
          </a:p>
        </p:txBody>
      </p:sp>
      <p:pic>
        <p:nvPicPr>
          <p:cNvPr id="1039" name="Picture 15" descr="C:\Users\wyliegr567\Desktop\trans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197221" y="211437"/>
            <a:ext cx="1094978" cy="1094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 Greater Glasgow and Clyde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wyliegr567</dc:creator>
  <cp:lastModifiedBy>wyliegr567</cp:lastModifiedBy>
  <cp:revision>18</cp:revision>
  <dcterms:created xsi:type="dcterms:W3CDTF">2020-07-04T11:14:04Z</dcterms:created>
  <dcterms:modified xsi:type="dcterms:W3CDTF">2020-07-05T11:40:55Z</dcterms:modified>
</cp:coreProperties>
</file>