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10" r:id="rId1"/>
  </p:sldMasterIdLst>
  <p:notesMasterIdLst>
    <p:notesMasterId r:id="rId90"/>
  </p:notesMasterIdLst>
  <p:handoutMasterIdLst>
    <p:handoutMasterId r:id="rId91"/>
  </p:handoutMasterIdLst>
  <p:sldIdLst>
    <p:sldId id="282" r:id="rId2"/>
    <p:sldId id="286" r:id="rId3"/>
    <p:sldId id="287" r:id="rId4"/>
    <p:sldId id="285" r:id="rId5"/>
    <p:sldId id="357" r:id="rId6"/>
    <p:sldId id="353" r:id="rId7"/>
    <p:sldId id="289" r:id="rId8"/>
    <p:sldId id="296" r:id="rId9"/>
    <p:sldId id="300" r:id="rId10"/>
    <p:sldId id="304" r:id="rId11"/>
    <p:sldId id="306" r:id="rId12"/>
    <p:sldId id="307" r:id="rId13"/>
    <p:sldId id="310" r:id="rId14"/>
    <p:sldId id="309" r:id="rId15"/>
    <p:sldId id="303" r:id="rId16"/>
    <p:sldId id="308" r:id="rId17"/>
    <p:sldId id="315" r:id="rId18"/>
    <p:sldId id="518" r:id="rId19"/>
    <p:sldId id="361" r:id="rId20"/>
    <p:sldId id="548" r:id="rId21"/>
    <p:sldId id="294" r:id="rId22"/>
    <p:sldId id="547" r:id="rId23"/>
    <p:sldId id="546" r:id="rId24"/>
    <p:sldId id="549" r:id="rId25"/>
    <p:sldId id="354" r:id="rId26"/>
    <p:sldId id="290" r:id="rId27"/>
    <p:sldId id="367" r:id="rId28"/>
    <p:sldId id="370" r:id="rId29"/>
    <p:sldId id="491" r:id="rId30"/>
    <p:sldId id="378" r:id="rId31"/>
    <p:sldId id="558" r:id="rId32"/>
    <p:sldId id="559" r:id="rId33"/>
    <p:sldId id="319" r:id="rId34"/>
    <p:sldId id="376" r:id="rId35"/>
    <p:sldId id="374" r:id="rId36"/>
    <p:sldId id="375" r:id="rId37"/>
    <p:sldId id="325" r:id="rId38"/>
    <p:sldId id="555" r:id="rId39"/>
    <p:sldId id="557" r:id="rId40"/>
    <p:sldId id="328" r:id="rId41"/>
    <p:sldId id="331" r:id="rId42"/>
    <p:sldId id="332" r:id="rId43"/>
    <p:sldId id="335" r:id="rId44"/>
    <p:sldId id="373" r:id="rId45"/>
    <p:sldId id="337" r:id="rId46"/>
    <p:sldId id="339" r:id="rId47"/>
    <p:sldId id="382" r:id="rId48"/>
    <p:sldId id="341" r:id="rId49"/>
    <p:sldId id="381" r:id="rId50"/>
    <p:sldId id="345" r:id="rId51"/>
    <p:sldId id="380" r:id="rId52"/>
    <p:sldId id="293" r:id="rId53"/>
    <p:sldId id="355" r:id="rId54"/>
    <p:sldId id="291" r:id="rId55"/>
    <p:sldId id="384" r:id="rId56"/>
    <p:sldId id="497" r:id="rId57"/>
    <p:sldId id="562" r:id="rId58"/>
    <p:sldId id="517" r:id="rId59"/>
    <p:sldId id="561" r:id="rId60"/>
    <p:sldId id="390" r:id="rId61"/>
    <p:sldId id="412" r:id="rId62"/>
    <p:sldId id="413" r:id="rId63"/>
    <p:sldId id="530" r:id="rId64"/>
    <p:sldId id="531" r:id="rId65"/>
    <p:sldId id="532" r:id="rId66"/>
    <p:sldId id="533" r:id="rId67"/>
    <p:sldId id="416" r:id="rId68"/>
    <p:sldId id="418" r:id="rId69"/>
    <p:sldId id="535" r:id="rId70"/>
    <p:sldId id="356" r:id="rId71"/>
    <p:sldId id="537" r:id="rId72"/>
    <p:sldId id="544" r:id="rId73"/>
    <p:sldId id="288" r:id="rId74"/>
    <p:sldId id="427" r:id="rId75"/>
    <p:sldId id="563" r:id="rId76"/>
    <p:sldId id="564" r:id="rId77"/>
    <p:sldId id="439" r:id="rId78"/>
    <p:sldId id="441" r:id="rId79"/>
    <p:sldId id="452" r:id="rId80"/>
    <p:sldId id="454" r:id="rId81"/>
    <p:sldId id="456" r:id="rId82"/>
    <p:sldId id="463" r:id="rId83"/>
    <p:sldId id="484" r:id="rId84"/>
    <p:sldId id="485" r:id="rId85"/>
    <p:sldId id="487" r:id="rId86"/>
    <p:sldId id="489" r:id="rId87"/>
    <p:sldId id="536" r:id="rId88"/>
    <p:sldId id="284" r:id="rId89"/>
  </p:sldIdLst>
  <p:sldSz cx="9144000" cy="6858000" type="screen4x3"/>
  <p:notesSz cx="6669088" cy="9926638"/>
  <p:defaultTextStyle>
    <a:defPPr>
      <a:defRPr lang="en-US"/>
    </a:defPPr>
    <a:lvl1pPr algn="l" rtl="0" eaLnBrk="0" fontAlgn="base" hangingPunct="0">
      <a:spcBef>
        <a:spcPct val="0"/>
      </a:spcBef>
      <a:spcAft>
        <a:spcPct val="0"/>
      </a:spcAft>
      <a:defRPr sz="2300" kern="1200">
        <a:solidFill>
          <a:schemeClr val="tx1"/>
        </a:solidFill>
        <a:latin typeface="Arial" charset="0"/>
        <a:ea typeface="ＭＳ Ｐゴシック" pitchFamily="34" charset="-128"/>
        <a:cs typeface="+mn-cs"/>
      </a:defRPr>
    </a:lvl1pPr>
    <a:lvl2pPr marL="457125" algn="l" rtl="0" eaLnBrk="0" fontAlgn="base" hangingPunct="0">
      <a:spcBef>
        <a:spcPct val="0"/>
      </a:spcBef>
      <a:spcAft>
        <a:spcPct val="0"/>
      </a:spcAft>
      <a:defRPr sz="2300" kern="1200">
        <a:solidFill>
          <a:schemeClr val="tx1"/>
        </a:solidFill>
        <a:latin typeface="Arial" charset="0"/>
        <a:ea typeface="ＭＳ Ｐゴシック" pitchFamily="34" charset="-128"/>
        <a:cs typeface="+mn-cs"/>
      </a:defRPr>
    </a:lvl2pPr>
    <a:lvl3pPr marL="914250" algn="l" rtl="0" eaLnBrk="0" fontAlgn="base" hangingPunct="0">
      <a:spcBef>
        <a:spcPct val="0"/>
      </a:spcBef>
      <a:spcAft>
        <a:spcPct val="0"/>
      </a:spcAft>
      <a:defRPr sz="2300" kern="1200">
        <a:solidFill>
          <a:schemeClr val="tx1"/>
        </a:solidFill>
        <a:latin typeface="Arial" charset="0"/>
        <a:ea typeface="ＭＳ Ｐゴシック" pitchFamily="34" charset="-128"/>
        <a:cs typeface="+mn-cs"/>
      </a:defRPr>
    </a:lvl3pPr>
    <a:lvl4pPr marL="1371375" algn="l" rtl="0" eaLnBrk="0" fontAlgn="base" hangingPunct="0">
      <a:spcBef>
        <a:spcPct val="0"/>
      </a:spcBef>
      <a:spcAft>
        <a:spcPct val="0"/>
      </a:spcAft>
      <a:defRPr sz="2300" kern="1200">
        <a:solidFill>
          <a:schemeClr val="tx1"/>
        </a:solidFill>
        <a:latin typeface="Arial" charset="0"/>
        <a:ea typeface="ＭＳ Ｐゴシック" pitchFamily="34" charset="-128"/>
        <a:cs typeface="+mn-cs"/>
      </a:defRPr>
    </a:lvl4pPr>
    <a:lvl5pPr marL="1828500" algn="l" rtl="0" eaLnBrk="0" fontAlgn="base" hangingPunct="0">
      <a:spcBef>
        <a:spcPct val="0"/>
      </a:spcBef>
      <a:spcAft>
        <a:spcPct val="0"/>
      </a:spcAft>
      <a:defRPr sz="2300" kern="1200">
        <a:solidFill>
          <a:schemeClr val="tx1"/>
        </a:solidFill>
        <a:latin typeface="Arial" charset="0"/>
        <a:ea typeface="ＭＳ Ｐゴシック" pitchFamily="34" charset="-128"/>
        <a:cs typeface="+mn-cs"/>
      </a:defRPr>
    </a:lvl5pPr>
    <a:lvl6pPr marL="2285625" algn="l" defTabSz="914250" rtl="0" eaLnBrk="1" latinLnBrk="0" hangingPunct="1">
      <a:defRPr sz="2300" kern="1200">
        <a:solidFill>
          <a:schemeClr val="tx1"/>
        </a:solidFill>
        <a:latin typeface="Arial" charset="0"/>
        <a:ea typeface="ＭＳ Ｐゴシック" pitchFamily="34" charset="-128"/>
        <a:cs typeface="+mn-cs"/>
      </a:defRPr>
    </a:lvl6pPr>
    <a:lvl7pPr marL="2742750" algn="l" defTabSz="914250" rtl="0" eaLnBrk="1" latinLnBrk="0" hangingPunct="1">
      <a:defRPr sz="2300" kern="1200">
        <a:solidFill>
          <a:schemeClr val="tx1"/>
        </a:solidFill>
        <a:latin typeface="Arial" charset="0"/>
        <a:ea typeface="ＭＳ Ｐゴシック" pitchFamily="34" charset="-128"/>
        <a:cs typeface="+mn-cs"/>
      </a:defRPr>
    </a:lvl7pPr>
    <a:lvl8pPr marL="3199873" algn="l" defTabSz="914250" rtl="0" eaLnBrk="1" latinLnBrk="0" hangingPunct="1">
      <a:defRPr sz="2300" kern="1200">
        <a:solidFill>
          <a:schemeClr val="tx1"/>
        </a:solidFill>
        <a:latin typeface="Arial" charset="0"/>
        <a:ea typeface="ＭＳ Ｐゴシック" pitchFamily="34" charset="-128"/>
        <a:cs typeface="+mn-cs"/>
      </a:defRPr>
    </a:lvl8pPr>
    <a:lvl9pPr marL="3656998" algn="l" defTabSz="914250" rtl="0" eaLnBrk="1" latinLnBrk="0" hangingPunct="1">
      <a:defRPr sz="23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99"/>
    <a:srgbClr val="33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4" autoAdjust="0"/>
    <p:restoredTop sz="84409" autoAdjust="0"/>
  </p:normalViewPr>
  <p:slideViewPr>
    <p:cSldViewPr>
      <p:cViewPr>
        <p:scale>
          <a:sx n="80" d="100"/>
          <a:sy n="80" d="100"/>
        </p:scale>
        <p:origin x="-510" y="-180"/>
      </p:cViewPr>
      <p:guideLst>
        <p:guide orient="horz" pos="2160"/>
        <p:guide pos="2881"/>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10188"/>
    </p:cViewPr>
  </p:sorterViewPr>
  <p:notesViewPr>
    <p:cSldViewPr>
      <p:cViewPr varScale="1">
        <p:scale>
          <a:sx n="48" d="100"/>
          <a:sy n="48" d="100"/>
        </p:scale>
        <p:origin x="-3012" y="-114"/>
      </p:cViewPr>
      <p:guideLst>
        <p:guide orient="horz" pos="3126"/>
        <p:guide pos="21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8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250" cy="49847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GB"/>
          </a:p>
        </p:txBody>
      </p:sp>
      <p:sp>
        <p:nvSpPr>
          <p:cNvPr id="3" name="Date Placeholder 2"/>
          <p:cNvSpPr>
            <a:spLocks noGrp="1"/>
          </p:cNvSpPr>
          <p:nvPr>
            <p:ph type="dt" sz="quarter" idx="1"/>
          </p:nvPr>
        </p:nvSpPr>
        <p:spPr>
          <a:xfrm>
            <a:off x="3778251" y="2"/>
            <a:ext cx="2889250" cy="49847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7098B247-D5F9-4343-A9D6-8DC82B8CDCE3}" type="datetimeFigureOut">
              <a:rPr lang="en-GB"/>
              <a:pPr>
                <a:defRPr/>
              </a:pPr>
              <a:t>28/08/2019</a:t>
            </a:fld>
            <a:endParaRPr lang="en-GB"/>
          </a:p>
        </p:txBody>
      </p:sp>
      <p:sp>
        <p:nvSpPr>
          <p:cNvPr id="4" name="Footer Placeholder 3"/>
          <p:cNvSpPr>
            <a:spLocks noGrp="1"/>
          </p:cNvSpPr>
          <p:nvPr>
            <p:ph type="ftr" sz="quarter" idx="2"/>
          </p:nvPr>
        </p:nvSpPr>
        <p:spPr>
          <a:xfrm>
            <a:off x="1" y="9428166"/>
            <a:ext cx="2889250" cy="49847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GB"/>
          </a:p>
        </p:txBody>
      </p:sp>
      <p:sp>
        <p:nvSpPr>
          <p:cNvPr id="5" name="Slide Number Placeholder 4"/>
          <p:cNvSpPr>
            <a:spLocks noGrp="1"/>
          </p:cNvSpPr>
          <p:nvPr>
            <p:ph type="sldNum" sz="quarter" idx="3"/>
          </p:nvPr>
        </p:nvSpPr>
        <p:spPr>
          <a:xfrm>
            <a:off x="3778251" y="9428166"/>
            <a:ext cx="288925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3EB6DB1-CC49-48E3-A037-9E092BC8AEA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889250" cy="496888"/>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pPr>
              <a:defRPr/>
            </a:pPr>
            <a:endParaRPr lang="en-US" altLang="en-US"/>
          </a:p>
        </p:txBody>
      </p:sp>
      <p:sp>
        <p:nvSpPr>
          <p:cNvPr id="3075" name="Rectangle 3"/>
          <p:cNvSpPr>
            <a:spLocks noGrp="1" noChangeArrowheads="1"/>
          </p:cNvSpPr>
          <p:nvPr>
            <p:ph type="dt" idx="1"/>
          </p:nvPr>
        </p:nvSpPr>
        <p:spPr bwMode="auto">
          <a:xfrm>
            <a:off x="3779838" y="0"/>
            <a:ext cx="2889250" cy="496888"/>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endParaRPr lang="en-US" altLang="en-US"/>
          </a:p>
        </p:txBody>
      </p:sp>
      <p:sp>
        <p:nvSpPr>
          <p:cNvPr id="2970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9002" y="4714878"/>
            <a:ext cx="4891088" cy="4467225"/>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1" y="9429750"/>
            <a:ext cx="2889250" cy="496888"/>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779838" y="9429750"/>
            <a:ext cx="2889250" cy="496888"/>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769EA54B-C7E6-4A75-AE8C-722A4FCC74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ＭＳ Ｐゴシック" panose="020B0600070205080204" pitchFamily="34" charset="-128"/>
        <a:cs typeface="+mn-cs"/>
      </a:defRPr>
    </a:lvl1pPr>
    <a:lvl2pPr marL="457125" algn="l" rtl="0" eaLnBrk="0" fontAlgn="base" hangingPunct="0">
      <a:spcBef>
        <a:spcPct val="30000"/>
      </a:spcBef>
      <a:spcAft>
        <a:spcPct val="0"/>
      </a:spcAft>
      <a:defRPr sz="1100" kern="1200">
        <a:solidFill>
          <a:schemeClr val="tx1"/>
        </a:solidFill>
        <a:latin typeface="+mn-lt"/>
        <a:ea typeface="ＭＳ Ｐゴシック" panose="020B0600070205080204" pitchFamily="34" charset="-128"/>
        <a:cs typeface="+mn-cs"/>
      </a:defRPr>
    </a:lvl2pPr>
    <a:lvl3pPr marL="914250" algn="l" rtl="0" eaLnBrk="0" fontAlgn="base" hangingPunct="0">
      <a:spcBef>
        <a:spcPct val="30000"/>
      </a:spcBef>
      <a:spcAft>
        <a:spcPct val="0"/>
      </a:spcAft>
      <a:defRPr sz="1100" kern="1200">
        <a:solidFill>
          <a:schemeClr val="tx1"/>
        </a:solidFill>
        <a:latin typeface="+mn-lt"/>
        <a:ea typeface="ＭＳ Ｐゴシック" panose="020B0600070205080204" pitchFamily="34" charset="-128"/>
        <a:cs typeface="+mn-cs"/>
      </a:defRPr>
    </a:lvl3pPr>
    <a:lvl4pPr marL="1371375" algn="l" rtl="0" eaLnBrk="0" fontAlgn="base" hangingPunct="0">
      <a:spcBef>
        <a:spcPct val="30000"/>
      </a:spcBef>
      <a:spcAft>
        <a:spcPct val="0"/>
      </a:spcAft>
      <a:defRPr sz="1100" kern="1200">
        <a:solidFill>
          <a:schemeClr val="tx1"/>
        </a:solidFill>
        <a:latin typeface="+mn-lt"/>
        <a:ea typeface="ＭＳ Ｐゴシック" panose="020B0600070205080204" pitchFamily="34" charset="-128"/>
        <a:cs typeface="+mn-cs"/>
      </a:defRPr>
    </a:lvl4pPr>
    <a:lvl5pPr marL="1828500" algn="l" rtl="0" eaLnBrk="0" fontAlgn="base" hangingPunct="0">
      <a:spcBef>
        <a:spcPct val="30000"/>
      </a:spcBef>
      <a:spcAft>
        <a:spcPct val="0"/>
      </a:spcAft>
      <a:defRPr sz="1100" kern="1200">
        <a:solidFill>
          <a:schemeClr val="tx1"/>
        </a:solidFill>
        <a:latin typeface="+mn-lt"/>
        <a:ea typeface="ＭＳ Ｐゴシック" panose="020B0600070205080204" pitchFamily="34" charset="-128"/>
        <a:cs typeface="+mn-cs"/>
      </a:defRPr>
    </a:lvl5pPr>
    <a:lvl6pPr marL="2285625" algn="l" defTabSz="914250" rtl="0" eaLnBrk="1" latinLnBrk="0" hangingPunct="1">
      <a:defRPr sz="1200" kern="1200">
        <a:solidFill>
          <a:schemeClr val="tx1"/>
        </a:solidFill>
        <a:latin typeface="+mn-lt"/>
        <a:ea typeface="+mn-ea"/>
        <a:cs typeface="+mn-cs"/>
      </a:defRPr>
    </a:lvl6pPr>
    <a:lvl7pPr marL="2742750" algn="l" defTabSz="914250" rtl="0" eaLnBrk="1" latinLnBrk="0" hangingPunct="1">
      <a:defRPr sz="1200" kern="1200">
        <a:solidFill>
          <a:schemeClr val="tx1"/>
        </a:solidFill>
        <a:latin typeface="+mn-lt"/>
        <a:ea typeface="+mn-ea"/>
        <a:cs typeface="+mn-cs"/>
      </a:defRPr>
    </a:lvl7pPr>
    <a:lvl8pPr marL="3199873" algn="l" defTabSz="914250" rtl="0" eaLnBrk="1" latinLnBrk="0" hangingPunct="1">
      <a:defRPr sz="1200" kern="1200">
        <a:solidFill>
          <a:schemeClr val="tx1"/>
        </a:solidFill>
        <a:latin typeface="+mn-lt"/>
        <a:ea typeface="+mn-ea"/>
        <a:cs typeface="+mn-cs"/>
      </a:defRPr>
    </a:lvl8pPr>
    <a:lvl9pPr marL="3656998" algn="l" defTabSz="9142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854075" y="744538"/>
            <a:ext cx="4960938" cy="3722687"/>
          </a:xfrm>
          <a:ln/>
        </p:spPr>
      </p:sp>
      <p:sp>
        <p:nvSpPr>
          <p:cNvPr id="48130" name="Rectangle 3"/>
          <p:cNvSpPr>
            <a:spLocks noGrp="1" noChangeArrowheads="1"/>
          </p:cNvSpPr>
          <p:nvPr>
            <p:ph type="body" idx="1"/>
          </p:nvPr>
        </p:nvSpPr>
        <p:spPr>
          <a:noFill/>
          <a:ln w="9525"/>
        </p:spPr>
        <p:txBody>
          <a:bodyPr/>
          <a:lstStyle/>
          <a:p>
            <a:pPr marL="228600" indent="-228600"/>
            <a:endParaRPr lang="en-GB" sz="100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854075" y="744538"/>
            <a:ext cx="4960938" cy="3722687"/>
          </a:xfrm>
          <a:ln/>
        </p:spPr>
      </p:sp>
      <p:sp>
        <p:nvSpPr>
          <p:cNvPr id="50178" name="Rectangle 3"/>
          <p:cNvSpPr>
            <a:spLocks noGrp="1" noChangeArrowheads="1"/>
          </p:cNvSpPr>
          <p:nvPr>
            <p:ph type="body" idx="1"/>
          </p:nvPr>
        </p:nvSpPr>
        <p:spPr>
          <a:noFill/>
          <a:ln w="9525"/>
        </p:spPr>
        <p:txBody>
          <a:bodyPr/>
          <a:lstStyle/>
          <a:p>
            <a:endParaRPr lang="en-GB" sz="1000"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854075" y="744538"/>
            <a:ext cx="4960938" cy="3722687"/>
          </a:xfrm>
          <a:ln/>
        </p:spPr>
      </p:sp>
      <p:sp>
        <p:nvSpPr>
          <p:cNvPr id="56322" name="Rectangle 3"/>
          <p:cNvSpPr>
            <a:spLocks noGrp="1" noChangeArrowheads="1"/>
          </p:cNvSpPr>
          <p:nvPr>
            <p:ph type="body" idx="1"/>
          </p:nvPr>
        </p:nvSpPr>
        <p:spPr>
          <a:noFill/>
          <a:ln w="9525"/>
        </p:spPr>
        <p:txBody>
          <a:bodyPr/>
          <a:lstStyle/>
          <a:p>
            <a:pPr eaLnBrk="1" hangingPunct="1"/>
            <a:endParaRPr lang="en-US" sz="1000"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854075" y="744538"/>
            <a:ext cx="4960938" cy="3722687"/>
          </a:xfrm>
          <a:ln/>
        </p:spPr>
      </p:sp>
      <p:sp>
        <p:nvSpPr>
          <p:cNvPr id="54274" name="Rectangle 3"/>
          <p:cNvSpPr>
            <a:spLocks noGrp="1" noChangeArrowheads="1"/>
          </p:cNvSpPr>
          <p:nvPr>
            <p:ph type="body" idx="1"/>
          </p:nvPr>
        </p:nvSpPr>
        <p:spPr>
          <a:xfrm>
            <a:off x="163671" y="4603754"/>
            <a:ext cx="6505419" cy="5184775"/>
          </a:xfrm>
          <a:noFill/>
          <a:ln w="9525"/>
        </p:spPr>
        <p:txBody>
          <a:bodyPr/>
          <a:lstStyle/>
          <a:p>
            <a:pPr eaLnBrk="1" hangingPunct="1"/>
            <a:endParaRPr lang="en-US" sz="1000"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854075" y="744538"/>
            <a:ext cx="4960938" cy="3722687"/>
          </a:xfrm>
          <a:ln/>
        </p:spPr>
      </p:sp>
      <p:sp>
        <p:nvSpPr>
          <p:cNvPr id="41986" name="Rectangle 3"/>
          <p:cNvSpPr>
            <a:spLocks noGrp="1" noChangeArrowheads="1"/>
          </p:cNvSpPr>
          <p:nvPr>
            <p:ph type="body" idx="1"/>
          </p:nvPr>
        </p:nvSpPr>
        <p:spPr>
          <a:noFill/>
          <a:ln w="9525"/>
        </p:spPr>
        <p:txBody>
          <a:bodyPr/>
          <a:lstStyle/>
          <a:p>
            <a:pPr eaLnBrk="1" hangingPunct="1"/>
            <a:endParaRPr lang="en-US" dirty="0" smtClean="0">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854075" y="744538"/>
            <a:ext cx="4960938" cy="3722687"/>
          </a:xfrm>
          <a:ln/>
        </p:spPr>
      </p:sp>
      <p:sp>
        <p:nvSpPr>
          <p:cNvPr id="52226" name="Rectangle 3"/>
          <p:cNvSpPr>
            <a:spLocks noGrp="1" noChangeArrowheads="1"/>
          </p:cNvSpPr>
          <p:nvPr>
            <p:ph type="body" idx="1"/>
          </p:nvPr>
        </p:nvSpPr>
        <p:spPr>
          <a:xfrm>
            <a:off x="889849" y="4714879"/>
            <a:ext cx="4889393" cy="4467225"/>
          </a:xfrm>
          <a:noFill/>
          <a:ln w="9525"/>
        </p:spPr>
        <p:txBody>
          <a:bodyPr/>
          <a:lstStyle/>
          <a:p>
            <a:pPr eaLnBrk="1" hangingPunct="1"/>
            <a:endParaRPr lang="en-US" sz="1000"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GB" sz="1800" dirty="0" smtClean="0">
              <a:solidFill>
                <a:schemeClr val="accent2"/>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854075" y="744538"/>
            <a:ext cx="4962525" cy="3722687"/>
          </a:xfrm>
          <a:ln/>
        </p:spPr>
      </p:sp>
      <p:sp>
        <p:nvSpPr>
          <p:cNvPr id="81922" name="Rectangle 3"/>
          <p:cNvSpPr>
            <a:spLocks noGrp="1" noChangeArrowheads="1"/>
          </p:cNvSpPr>
          <p:nvPr>
            <p:ph type="body" idx="1"/>
          </p:nvPr>
        </p:nvSpPr>
        <p:spPr>
          <a:noFill/>
          <a:ln/>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smtClean="0">
              <a:latin typeface="Arial" charset="0"/>
            </a:endParaRPr>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74E8A884-14C3-4864-807A-9914D924E581}"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r>
              <a:rPr lang="en-GB" dirty="0" smtClean="0"/>
              <a:t>Refer to workbook</a:t>
            </a:r>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24</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854075" y="744538"/>
            <a:ext cx="4962525" cy="3722687"/>
          </a:xfrm>
          <a:ln/>
        </p:spPr>
      </p:sp>
      <p:sp>
        <p:nvSpPr>
          <p:cNvPr id="83970" name="Rectangle 3"/>
          <p:cNvSpPr>
            <a:spLocks noGrp="1" noChangeArrowheads="1"/>
          </p:cNvSpPr>
          <p:nvPr>
            <p:ph type="body" idx="1"/>
          </p:nvPr>
        </p:nvSpPr>
        <p:spPr>
          <a:noFill/>
          <a:ln/>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27</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2F60476-84B5-4DBE-9048-DDDC4F2EBD3E}"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30</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54075" y="744538"/>
            <a:ext cx="4960938" cy="3722687"/>
          </a:xfrm>
          <a:ln/>
        </p:spPr>
      </p:sp>
      <p:sp>
        <p:nvSpPr>
          <p:cNvPr id="44035" name="Text Box 4"/>
          <p:cNvSpPr txBox="1">
            <a:spLocks noChangeArrowheads="1"/>
          </p:cNvSpPr>
          <p:nvPr/>
        </p:nvSpPr>
        <p:spPr bwMode="auto">
          <a:xfrm>
            <a:off x="225834" y="4604403"/>
            <a:ext cx="6290622" cy="465237"/>
          </a:xfrm>
          <a:prstGeom prst="rect">
            <a:avLst/>
          </a:prstGeom>
          <a:noFill/>
          <a:ln w="9525">
            <a:noFill/>
            <a:miter lim="800000"/>
            <a:headEnd/>
            <a:tailEnd/>
          </a:ln>
        </p:spPr>
        <p:txBody>
          <a:bodyPr>
            <a:spAutoFit/>
          </a:bodyPr>
          <a:lstStyle/>
          <a:p>
            <a:pPr eaLnBrk="0" hangingPunct="0"/>
            <a:endParaRPr lang="en-GB" sz="1200">
              <a:latin typeface="Tahoma" pitchFamily="34" charset="0"/>
            </a:endParaRPr>
          </a:p>
          <a:p>
            <a:pPr eaLnBrk="0" hangingPunct="0"/>
            <a:endParaRPr lang="en-GB" sz="1200">
              <a:latin typeface="Tahoma" pitchFamily="34" charset="0"/>
            </a:endParaRPr>
          </a:p>
        </p:txBody>
      </p:sp>
      <p:sp>
        <p:nvSpPr>
          <p:cNvPr id="5" name="Notes Placeholder 4"/>
          <p:cNvSpPr>
            <a:spLocks noGrp="1"/>
          </p:cNvSpPr>
          <p:nvPr>
            <p:ph type="body" idx="1"/>
          </p:nvPr>
        </p:nvSpPr>
        <p:spPr>
          <a:xfrm>
            <a:off x="918909" y="4735497"/>
            <a:ext cx="4896687" cy="4724306"/>
          </a:xfrm>
        </p:spPr>
        <p:txBody>
          <a:bodyPr>
            <a:normAutofit fontScale="92500" lnSpcReduction="10000"/>
          </a:bodyPr>
          <a:lstStyle/>
          <a:p>
            <a:pPr>
              <a:defRPr/>
            </a:pPr>
            <a:endParaRPr lang="en-GB"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34</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35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854075" y="744538"/>
            <a:ext cx="4962525" cy="3722687"/>
          </a:xfrm>
          <a:ln/>
        </p:spPr>
      </p:sp>
      <p:sp>
        <p:nvSpPr>
          <p:cNvPr id="83970" name="Rectangle 3"/>
          <p:cNvSpPr>
            <a:spLocks noGrp="1" noChangeArrowheads="1"/>
          </p:cNvSpPr>
          <p:nvPr>
            <p:ph type="body" idx="1"/>
          </p:nvPr>
        </p:nvSpPr>
        <p:spPr>
          <a:noFill/>
          <a:ln/>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36</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54075" y="744538"/>
            <a:ext cx="4960938" cy="3722687"/>
          </a:xfrm>
          <a:ln/>
        </p:spPr>
      </p:sp>
      <p:sp>
        <p:nvSpPr>
          <p:cNvPr id="49155" name="Rectangle 5"/>
          <p:cNvSpPr>
            <a:spLocks noGrp="1" noChangeArrowheads="1"/>
          </p:cNvSpPr>
          <p:nvPr>
            <p:ph type="body" idx="1"/>
          </p:nvPr>
        </p:nvSpPr>
        <p:spPr>
          <a:xfrm>
            <a:off x="918908" y="4735500"/>
            <a:ext cx="5170802" cy="4428537"/>
          </a:xfrm>
          <a:noFill/>
          <a:ln/>
        </p:spPr>
        <p:txBody>
          <a:bodyPr anchor="t"/>
          <a:lstStyle/>
          <a:p>
            <a:endParaRPr lang="en-GB" dirty="0" smtClean="0">
              <a:latin typeface="Times New Roman"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39</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750389" y="9392658"/>
            <a:ext cx="2907798" cy="535581"/>
          </a:xfrm>
          <a:prstGeom prst="rect">
            <a:avLst/>
          </a:prstGeom>
          <a:noFill/>
          <a:ln w="9525">
            <a:noFill/>
            <a:miter lim="800000"/>
            <a:headEnd/>
            <a:tailEnd/>
          </a:ln>
        </p:spPr>
        <p:txBody>
          <a:bodyPr wrap="none" anchor="b"/>
          <a:lstStyle/>
          <a:p>
            <a:pPr algn="r" eaLnBrk="0" hangingPunct="0"/>
            <a:fld id="{3834DB84-9A94-4F52-9B29-4924D61CB5AC}" type="slidenum">
              <a:rPr lang="en-GB" sz="1200" b="1">
                <a:latin typeface="Comic Sans MS" pitchFamily="66" charset="0"/>
              </a:rPr>
              <a:pPr algn="r" eaLnBrk="0" hangingPunct="0"/>
              <a:t>40</a:t>
            </a:fld>
            <a:endParaRPr lang="en-GB" sz="1200" b="1">
              <a:latin typeface="Comic Sans MS" pitchFamily="66" charset="0"/>
            </a:endParaRPr>
          </a:p>
        </p:txBody>
      </p:sp>
      <p:sp>
        <p:nvSpPr>
          <p:cNvPr id="52227" name="Rectangle 2"/>
          <p:cNvSpPr>
            <a:spLocks noGrp="1" noRot="1" noChangeAspect="1" noChangeArrowheads="1" noTextEdit="1"/>
          </p:cNvSpPr>
          <p:nvPr>
            <p:ph type="sldImg"/>
          </p:nvPr>
        </p:nvSpPr>
        <p:spPr>
          <a:xfrm>
            <a:off x="854075" y="744538"/>
            <a:ext cx="4960938" cy="3722687"/>
          </a:xfrm>
          <a:ln/>
        </p:spPr>
      </p:sp>
      <p:sp>
        <p:nvSpPr>
          <p:cNvPr id="52228" name="Text Box 5"/>
          <p:cNvSpPr txBox="1">
            <a:spLocks noChangeArrowheads="1"/>
          </p:cNvSpPr>
          <p:nvPr/>
        </p:nvSpPr>
        <p:spPr bwMode="auto">
          <a:xfrm>
            <a:off x="442322" y="4837817"/>
            <a:ext cx="5929290" cy="1379722"/>
          </a:xfrm>
          <a:prstGeom prst="rect">
            <a:avLst/>
          </a:prstGeom>
          <a:noFill/>
          <a:ln w="9525">
            <a:noFill/>
            <a:miter lim="800000"/>
            <a:headEnd/>
            <a:tailEnd/>
          </a:ln>
        </p:spPr>
        <p:txBody>
          <a:bodyPr>
            <a:spAutoFit/>
          </a:bodyPr>
          <a:lstStyle/>
          <a:p>
            <a:pPr eaLnBrk="0" hangingPunct="0"/>
            <a:r>
              <a:rPr lang="en-GB" sz="1200">
                <a:latin typeface="Tahoma" pitchFamily="34" charset="0"/>
              </a:rPr>
              <a:t>Throughout this session we will discuss delegation, what it means and how managers can decide what level of delegation is appropriate to use. </a:t>
            </a:r>
          </a:p>
          <a:p>
            <a:pPr eaLnBrk="0" hangingPunct="0"/>
            <a:endParaRPr lang="en-GB" sz="1000">
              <a:latin typeface="Verdana" pitchFamily="34" charset="0"/>
            </a:endParaRPr>
          </a:p>
          <a:p>
            <a:pPr eaLnBrk="0" hangingPunct="0"/>
            <a:r>
              <a:rPr lang="en-GB" sz="1400">
                <a:latin typeface="Verdana" pitchFamily="34" charset="0"/>
              </a:rPr>
              <a:t>Emphasise how this differs from Work Allocation i.e. on tasks routinely performed by a team member in that role.</a:t>
            </a:r>
          </a:p>
          <a:p>
            <a:pPr eaLnBrk="0" hangingPunct="0"/>
            <a:endParaRPr lang="en-GB" sz="1000">
              <a:latin typeface="Tahoma" pitchFamily="34" charset="0"/>
            </a:endParaRPr>
          </a:p>
          <a:p>
            <a:pPr eaLnBrk="0" hangingPunct="0"/>
            <a:endParaRPr lang="en-GB" sz="1200">
              <a:latin typeface="Tahoma" pitchFamily="34" charset="0"/>
            </a:endParaRPr>
          </a:p>
        </p:txBody>
      </p:sp>
      <p:sp>
        <p:nvSpPr>
          <p:cNvPr id="5" name="Notes Placeholder 4"/>
          <p:cNvSpPr>
            <a:spLocks noGrp="1"/>
          </p:cNvSpPr>
          <p:nvPr>
            <p:ph type="body" idx="1"/>
          </p:nvPr>
        </p:nvSpPr>
        <p:spPr/>
        <p:txBody>
          <a:bodyPr>
            <a:normAutofit/>
          </a:bodyPr>
          <a:lstStyle/>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54075" y="744538"/>
            <a:ext cx="4960938" cy="3722687"/>
          </a:xfrm>
          <a:ln/>
        </p:spPr>
      </p:sp>
      <p:sp>
        <p:nvSpPr>
          <p:cNvPr id="55299" name="Rectangle 9"/>
          <p:cNvSpPr>
            <a:spLocks noGrp="1" noChangeArrowheads="1"/>
          </p:cNvSpPr>
          <p:nvPr>
            <p:ph type="body" idx="1"/>
          </p:nvPr>
        </p:nvSpPr>
        <p:spPr>
          <a:noFill/>
          <a:ln/>
        </p:spPr>
        <p:txBody>
          <a:bodyPr anchor="t"/>
          <a:lstStyle/>
          <a:p>
            <a:endParaRPr lang="en-GB" dirty="0" smtClean="0">
              <a:latin typeface="Times New Roman" pitchFamily="18"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854075" y="744538"/>
            <a:ext cx="4960938" cy="3722687"/>
          </a:xfrm>
          <a:ln/>
        </p:spPr>
      </p:sp>
      <p:sp>
        <p:nvSpPr>
          <p:cNvPr id="56323" name="Rectangle 3"/>
          <p:cNvSpPr>
            <a:spLocks noGrp="1" noChangeArrowheads="1"/>
          </p:cNvSpPr>
          <p:nvPr>
            <p:ph type="body" idx="1"/>
          </p:nvPr>
        </p:nvSpPr>
        <p:spPr>
          <a:xfrm>
            <a:off x="861282" y="4818632"/>
            <a:ext cx="4898244" cy="1239032"/>
          </a:xfrm>
          <a:noFill/>
          <a:ln/>
        </p:spPr>
        <p:txBody>
          <a:bodyPr anchor="t"/>
          <a:lstStyle/>
          <a:p>
            <a:endParaRPr lang="en-GB" sz="1400" dirty="0" smtClean="0">
              <a:latin typeface="Arial"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854075" y="744538"/>
            <a:ext cx="4960938" cy="3722687"/>
          </a:xfrm>
          <a:ln/>
        </p:spPr>
      </p:sp>
      <p:sp>
        <p:nvSpPr>
          <p:cNvPr id="59395" name="Rectangle 3"/>
          <p:cNvSpPr>
            <a:spLocks noGrp="1" noChangeArrowheads="1"/>
          </p:cNvSpPr>
          <p:nvPr>
            <p:ph type="body" idx="1"/>
          </p:nvPr>
        </p:nvSpPr>
        <p:spPr>
          <a:xfrm>
            <a:off x="918908" y="4890576"/>
            <a:ext cx="5452704" cy="4273458"/>
          </a:xfrm>
          <a:noFill/>
          <a:ln/>
        </p:spPr>
        <p:txBody>
          <a:bodyPr/>
          <a:lstStyle/>
          <a:p>
            <a:pPr marL="0" marR="0" indent="0" algn="l" defTabSz="914400" rtl="0" eaLnBrk="0" fontAlgn="base" latinLnBrk="0" hangingPunct="0">
              <a:lnSpc>
                <a:spcPct val="90000"/>
              </a:lnSpc>
              <a:spcBef>
                <a:spcPct val="30000"/>
              </a:spcBef>
              <a:spcAft>
                <a:spcPct val="0"/>
              </a:spcAft>
              <a:buClrTx/>
              <a:buSzTx/>
              <a:buFontTx/>
              <a:buNone/>
              <a:tabLst/>
              <a:defRPr/>
            </a:pPr>
            <a:endParaRPr lang="en-GB" sz="900" b="0" dirty="0" smtClean="0">
              <a:latin typeface="Tahoma"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44</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854075" y="744538"/>
            <a:ext cx="4960938" cy="3722687"/>
          </a:xfrm>
          <a:ln/>
        </p:spPr>
      </p:sp>
      <p:sp>
        <p:nvSpPr>
          <p:cNvPr id="61443" name="Text Box 4"/>
          <p:cNvSpPr txBox="1">
            <a:spLocks noChangeArrowheads="1"/>
          </p:cNvSpPr>
          <p:nvPr/>
        </p:nvSpPr>
        <p:spPr bwMode="auto">
          <a:xfrm>
            <a:off x="732012" y="4964118"/>
            <a:ext cx="5205066" cy="465236"/>
          </a:xfrm>
          <a:prstGeom prst="rect">
            <a:avLst/>
          </a:prstGeom>
          <a:noFill/>
          <a:ln w="9525">
            <a:noFill/>
            <a:miter lim="800000"/>
            <a:headEnd/>
            <a:tailEnd/>
          </a:ln>
        </p:spPr>
        <p:txBody>
          <a:bodyPr>
            <a:spAutoFit/>
          </a:bodyPr>
          <a:lstStyle/>
          <a:p>
            <a:pPr eaLnBrk="0" hangingPunct="0"/>
            <a:endParaRPr lang="en-GB" sz="1200">
              <a:latin typeface="Tahoma" pitchFamily="34" charset="0"/>
            </a:endParaRPr>
          </a:p>
          <a:p>
            <a:pPr eaLnBrk="0" hangingPunct="0"/>
            <a:endParaRPr lang="en-GB" sz="1200">
              <a:latin typeface="Tahoma" pitchFamily="34" charset="0"/>
            </a:endParaRPr>
          </a:p>
        </p:txBody>
      </p:sp>
      <p:sp>
        <p:nvSpPr>
          <p:cNvPr id="61444" name="Notes Placeholder 3"/>
          <p:cNvSpPr>
            <a:spLocks noGrp="1"/>
          </p:cNvSpPr>
          <p:nvPr>
            <p:ph type="body" idx="1"/>
          </p:nvPr>
        </p:nvSpPr>
        <p:spPr>
          <a:xfrm>
            <a:off x="721109" y="4818632"/>
            <a:ext cx="5164572" cy="2967280"/>
          </a:xfrm>
          <a:noFill/>
          <a:ln/>
        </p:spPr>
        <p:txBody>
          <a:bodyPr anchor="t"/>
          <a:lstStyle/>
          <a:p>
            <a:endParaRPr lang="en-GB" dirty="0" smtClean="0">
              <a:latin typeface="Tahoma"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9B20017-FEE5-477E-8E52-F9AD52F1E74E}" type="slidenum">
              <a:rPr lang="en-GB" smtClean="0">
                <a:ea typeface="ＭＳ Ｐゴシック" pitchFamily="34" charset="-128"/>
              </a:rPr>
              <a:pPr/>
              <a:t>46</a:t>
            </a:fld>
            <a:endParaRPr lang="en-GB" smtClean="0">
              <a:ea typeface="ＭＳ Ｐゴシック" pitchFamily="34" charset="-128"/>
            </a:endParaRPr>
          </a:p>
        </p:txBody>
      </p:sp>
      <p:sp>
        <p:nvSpPr>
          <p:cNvPr id="63491" name="Rectangle 2"/>
          <p:cNvSpPr>
            <a:spLocks noGrp="1" noRot="1" noChangeAspect="1" noChangeArrowheads="1" noTextEdit="1"/>
          </p:cNvSpPr>
          <p:nvPr>
            <p:ph type="sldImg"/>
          </p:nvPr>
        </p:nvSpPr>
        <p:spPr>
          <a:xfrm>
            <a:off x="854075" y="744538"/>
            <a:ext cx="4960938" cy="3722687"/>
          </a:xfrm>
          <a:ln/>
        </p:spPr>
      </p:sp>
      <p:sp>
        <p:nvSpPr>
          <p:cNvPr id="63492" name="Text Box 7"/>
          <p:cNvSpPr txBox="1">
            <a:spLocks noChangeArrowheads="1"/>
          </p:cNvSpPr>
          <p:nvPr/>
        </p:nvSpPr>
        <p:spPr bwMode="auto">
          <a:xfrm>
            <a:off x="2" y="4529262"/>
            <a:ext cx="6443255" cy="5056845"/>
          </a:xfrm>
          <a:prstGeom prst="rect">
            <a:avLst/>
          </a:prstGeom>
          <a:noFill/>
          <a:ln w="9525">
            <a:noFill/>
            <a:miter lim="800000"/>
            <a:headEnd/>
            <a:tailEnd/>
          </a:ln>
        </p:spPr>
        <p:txBody>
          <a:bodyPr>
            <a:spAutoFit/>
          </a:bodyPr>
          <a:lstStyle/>
          <a:p>
            <a:pPr eaLnBrk="0" hangingPunct="0"/>
            <a:r>
              <a:rPr lang="en-GB" sz="1200" b="1"/>
              <a:t>Why is reviewing important?  </a:t>
            </a:r>
          </a:p>
          <a:p>
            <a:pPr eaLnBrk="0" hangingPunct="0">
              <a:buFontTx/>
              <a:buChar char="•"/>
            </a:pPr>
            <a:r>
              <a:rPr lang="en-GB" sz="1200"/>
              <a:t>Not interfering/surveillance  </a:t>
            </a:r>
          </a:p>
          <a:p>
            <a:pPr eaLnBrk="0" hangingPunct="0">
              <a:buFontTx/>
              <a:buChar char="•"/>
            </a:pPr>
            <a:r>
              <a:rPr lang="en-GB" sz="1200"/>
              <a:t>support in meeting objectives and addressing issues as they arise  </a:t>
            </a:r>
          </a:p>
          <a:p>
            <a:pPr eaLnBrk="0" hangingPunct="0">
              <a:buFontTx/>
              <a:buChar char="•"/>
            </a:pPr>
            <a:r>
              <a:rPr lang="en-GB" sz="1200"/>
              <a:t>promotes learning for you and your team</a:t>
            </a:r>
          </a:p>
          <a:p>
            <a:pPr eaLnBrk="0" hangingPunct="0"/>
            <a:endParaRPr lang="en-GB" sz="1200"/>
          </a:p>
          <a:p>
            <a:pPr eaLnBrk="0" hangingPunct="0"/>
            <a:r>
              <a:rPr lang="en-GB" sz="1200" b="1"/>
              <a:t>Process; </a:t>
            </a:r>
          </a:p>
          <a:p>
            <a:pPr eaLnBrk="0" hangingPunct="0">
              <a:buFontTx/>
              <a:buChar char="•"/>
            </a:pPr>
            <a:r>
              <a:rPr lang="en-GB" sz="1200"/>
              <a:t>Establish WHY and HOW – be clear on expectations, processes and communication</a:t>
            </a:r>
          </a:p>
          <a:p>
            <a:pPr eaLnBrk="0" hangingPunct="0">
              <a:buFontTx/>
              <a:buChar char="•"/>
            </a:pPr>
            <a:r>
              <a:rPr lang="en-GB" sz="1200"/>
              <a:t>Balance control and avoid conveying the impression that you think they are not handling the task with the perception that they are left high and dry and under supported.</a:t>
            </a:r>
          </a:p>
          <a:p>
            <a:pPr eaLnBrk="0" hangingPunct="0"/>
            <a:endParaRPr lang="en-GB" sz="1200"/>
          </a:p>
          <a:p>
            <a:pPr eaLnBrk="0" hangingPunct="0"/>
            <a:r>
              <a:rPr lang="en-GB" sz="1200" b="1"/>
              <a:t>Review = Evaluate progress + take action</a:t>
            </a:r>
          </a:p>
          <a:p>
            <a:pPr eaLnBrk="0" hangingPunct="0">
              <a:buFontTx/>
              <a:buChar char="•"/>
            </a:pPr>
            <a:r>
              <a:rPr lang="en-GB" sz="1200"/>
              <a:t>Corrective action may not always be needed</a:t>
            </a:r>
          </a:p>
          <a:p>
            <a:pPr eaLnBrk="0" hangingPunct="0">
              <a:buFontTx/>
              <a:buChar char="•"/>
            </a:pPr>
            <a:r>
              <a:rPr lang="en-GB" sz="1200"/>
              <a:t>Celebration of job well done and recognition of strengths is as important as </a:t>
            </a:r>
          </a:p>
          <a:p>
            <a:pPr eaLnBrk="0" hangingPunct="0"/>
            <a:r>
              <a:rPr lang="en-GB" sz="1200"/>
              <a:t>identifying how else it might have been done</a:t>
            </a:r>
          </a:p>
          <a:p>
            <a:pPr eaLnBrk="0" hangingPunct="0">
              <a:buFontTx/>
              <a:buChar char="•"/>
            </a:pPr>
            <a:r>
              <a:rPr lang="en-GB" sz="1200"/>
              <a:t>Use the objectives you agreed at the start of delegation to set review targets</a:t>
            </a:r>
          </a:p>
          <a:p>
            <a:pPr eaLnBrk="0" hangingPunct="0"/>
            <a:endParaRPr lang="en-GB" sz="1200"/>
          </a:p>
          <a:p>
            <a:pPr eaLnBrk="0" hangingPunct="0">
              <a:buFontTx/>
              <a:buChar char="•"/>
            </a:pPr>
            <a:r>
              <a:rPr lang="en-GB" sz="1200" b="1"/>
              <a:t>TIME -</a:t>
            </a:r>
            <a:r>
              <a:rPr lang="en-GB" sz="1200"/>
              <a:t> on time?  </a:t>
            </a:r>
            <a:r>
              <a:rPr lang="en-GB" sz="1200" b="1"/>
              <a:t>QUALITY </a:t>
            </a:r>
            <a:r>
              <a:rPr lang="en-GB" sz="1200"/>
              <a:t>– met necessary quality targets? </a:t>
            </a:r>
            <a:r>
              <a:rPr lang="en-GB" sz="1200" b="1"/>
              <a:t>RESOURCES</a:t>
            </a:r>
            <a:r>
              <a:rPr lang="en-GB" sz="1200"/>
              <a:t> -  job well done with only resources agreed</a:t>
            </a:r>
          </a:p>
          <a:p>
            <a:pPr eaLnBrk="0" hangingPunct="0">
              <a:buFontTx/>
              <a:buChar char="•"/>
            </a:pPr>
            <a:r>
              <a:rPr lang="en-GB" sz="1200" b="1"/>
              <a:t>Review a little and often</a:t>
            </a:r>
            <a:r>
              <a:rPr lang="en-GB" sz="1200"/>
              <a:t> – to improve the team member’s feeling of support and give you a chance to take any remedial action needed before the deadline becomes compromised</a:t>
            </a:r>
          </a:p>
          <a:p>
            <a:pPr eaLnBrk="0" hangingPunct="0">
              <a:buFontTx/>
              <a:buChar char="•"/>
            </a:pPr>
            <a:r>
              <a:rPr lang="en-GB" sz="1200" b="1"/>
              <a:t>Let staff come to you</a:t>
            </a:r>
            <a:r>
              <a:rPr lang="en-GB" sz="1200"/>
              <a:t> – this can avoid feeling ‘checked up on’</a:t>
            </a:r>
          </a:p>
          <a:p>
            <a:pPr eaLnBrk="0" hangingPunct="0">
              <a:buFontTx/>
              <a:buChar char="•"/>
            </a:pPr>
            <a:r>
              <a:rPr lang="en-GB" sz="1200" b="1"/>
              <a:t>‘No blame’</a:t>
            </a:r>
            <a:r>
              <a:rPr lang="en-GB" sz="1200"/>
              <a:t> – constructive feedback</a:t>
            </a:r>
          </a:p>
          <a:p>
            <a:pPr eaLnBrk="0" hangingPunct="0">
              <a:buFontTx/>
              <a:buChar char="•"/>
            </a:pPr>
            <a:r>
              <a:rPr lang="en-GB" sz="1200" b="1"/>
              <a:t>1:1 vs team meetings</a:t>
            </a:r>
            <a:r>
              <a:rPr lang="en-GB" sz="1200"/>
              <a:t> – when you give feedback reflects your knowledge of the individuals </a:t>
            </a:r>
          </a:p>
          <a:p>
            <a:pPr eaLnBrk="0" hangingPunct="0">
              <a:buFontTx/>
              <a:buChar char="•"/>
            </a:pPr>
            <a:r>
              <a:rPr lang="en-GB" sz="1200" b="1"/>
              <a:t>Keep it simple</a:t>
            </a:r>
            <a:r>
              <a:rPr lang="en-GB" sz="1200"/>
              <a:t> - Not lengthy meetings or complex paperwork rather informal meeting or regular emails </a:t>
            </a:r>
          </a:p>
          <a:p>
            <a:pPr eaLnBrk="0" hangingPunct="0"/>
            <a:endParaRPr lang="en-GB" sz="1200"/>
          </a:p>
          <a:p>
            <a:pPr eaLnBrk="0" hangingPunct="0"/>
            <a:r>
              <a:rPr lang="en-GB" sz="1200" b="1" i="1"/>
              <a:t>Signpost to assignment  ‘monitoring the outcomes of delegation in the work place</a:t>
            </a:r>
            <a:r>
              <a:rPr lang="en-GB" sz="1200" b="1" i="1">
                <a:latin typeface="Verdana" pitchFamily="34" charset="0"/>
              </a:rPr>
              <a:t>’</a:t>
            </a:r>
          </a:p>
        </p:txBody>
      </p:sp>
      <p:sp>
        <p:nvSpPr>
          <p:cNvPr id="63493" name="Notes Placeholder 4"/>
          <p:cNvSpPr>
            <a:spLocks noGrp="1"/>
          </p:cNvSpPr>
          <p:nvPr>
            <p:ph type="body" idx="1"/>
          </p:nvPr>
        </p:nvSpPr>
        <p:spPr>
          <a:noFill/>
          <a:ln/>
        </p:spPr>
        <p:txBody>
          <a:bodyPr/>
          <a:lstStyle/>
          <a:p>
            <a:endParaRPr lang="en-GB" dirty="0"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854075" y="744538"/>
            <a:ext cx="4960938" cy="3722687"/>
          </a:xfrm>
          <a:ln/>
        </p:spPr>
      </p:sp>
      <p:sp>
        <p:nvSpPr>
          <p:cNvPr id="65538" name="Notes Placeholder 2"/>
          <p:cNvSpPr>
            <a:spLocks noGrp="1"/>
          </p:cNvSpPr>
          <p:nvPr>
            <p:ph type="body" idx="1"/>
          </p:nvPr>
        </p:nvSpPr>
        <p:spPr>
          <a:noFill/>
          <a:ln/>
        </p:spPr>
        <p:txBody>
          <a:bodyPr/>
          <a:lstStyle/>
          <a:p>
            <a:pPr eaLnBrk="1" hangingPunct="1"/>
            <a:endParaRPr lang="en-GB" dirty="0" smtClean="0">
              <a:latin typeface="Times New Roman" pitchFamily="18" charset="0"/>
            </a:endParaRPr>
          </a:p>
        </p:txBody>
      </p:sp>
      <p:sp>
        <p:nvSpPr>
          <p:cNvPr id="65539" name="Slide Number Placeholder 3"/>
          <p:cNvSpPr>
            <a:spLocks noGrp="1"/>
          </p:cNvSpPr>
          <p:nvPr>
            <p:ph type="sldNum" sz="quarter" idx="5"/>
          </p:nvPr>
        </p:nvSpPr>
        <p:spPr>
          <a:noFill/>
        </p:spPr>
        <p:txBody>
          <a:bodyPr/>
          <a:lstStyle/>
          <a:p>
            <a:fld id="{556B41DA-9BC2-4856-9A36-7BAF7AC86803}" type="slidenum">
              <a:rPr lang="en-GB" smtClean="0">
                <a:latin typeface="Franklin Gothic Medium Cond"/>
                <a:cs typeface="Arial" charset="0"/>
              </a:rPr>
              <a:pPr/>
              <a:t>47</a:t>
            </a:fld>
            <a:endParaRPr lang="en-GB" smtClean="0">
              <a:latin typeface="Franklin Gothic Medium Cond"/>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854075" y="744538"/>
            <a:ext cx="4960938" cy="3722687"/>
          </a:xfrm>
          <a:ln/>
        </p:spPr>
      </p:sp>
      <p:sp>
        <p:nvSpPr>
          <p:cNvPr id="65539" name="Rectangle 3"/>
          <p:cNvSpPr>
            <a:spLocks noGrp="1" noChangeArrowheads="1"/>
          </p:cNvSpPr>
          <p:nvPr>
            <p:ph type="body" idx="1"/>
          </p:nvPr>
        </p:nvSpPr>
        <p:spPr>
          <a:xfrm>
            <a:off x="918908" y="4735500"/>
            <a:ext cx="5170802" cy="4428537"/>
          </a:xfrm>
          <a:noFill/>
          <a:ln/>
        </p:spPr>
        <p:txBody>
          <a:bodyPr wrap="square" anchor="t"/>
          <a:lstStyle/>
          <a:p>
            <a:endParaRPr lang="en-GB" sz="1400" dirty="0" smtClean="0">
              <a:latin typeface="Arial"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854075" y="744538"/>
            <a:ext cx="4960938" cy="3722687"/>
          </a:xfrm>
          <a:ln/>
        </p:spPr>
      </p:sp>
      <p:sp>
        <p:nvSpPr>
          <p:cNvPr id="63490" name="Notes Placeholder 3"/>
          <p:cNvSpPr>
            <a:spLocks noGrp="1"/>
          </p:cNvSpPr>
          <p:nvPr>
            <p:ph type="body" sz="quarter" idx="10"/>
          </p:nvPr>
        </p:nvSpPr>
        <p:spPr>
          <a:noFill/>
          <a:ln/>
        </p:spPr>
        <p:txBody>
          <a:bodyPr/>
          <a:lstStyle/>
          <a:p>
            <a:endParaRPr lang="en-GB" dirty="0"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750389" y="9392658"/>
            <a:ext cx="2907798" cy="535581"/>
          </a:xfrm>
          <a:prstGeom prst="rect">
            <a:avLst/>
          </a:prstGeom>
          <a:noFill/>
          <a:ln w="9525">
            <a:noFill/>
            <a:miter lim="800000"/>
            <a:headEnd/>
            <a:tailEnd/>
          </a:ln>
        </p:spPr>
        <p:txBody>
          <a:bodyPr wrap="none" anchor="b"/>
          <a:lstStyle/>
          <a:p>
            <a:pPr algn="r" eaLnBrk="0" hangingPunct="0"/>
            <a:fld id="{CF7E8AF1-4B47-4A61-AE07-0E2AF0440200}" type="slidenum">
              <a:rPr lang="en-GB" sz="1200" b="1">
                <a:latin typeface="Comic Sans MS" pitchFamily="66" charset="0"/>
              </a:rPr>
              <a:pPr algn="r" eaLnBrk="0" hangingPunct="0"/>
              <a:t>50</a:t>
            </a:fld>
            <a:endParaRPr lang="en-GB" sz="1200" b="1">
              <a:latin typeface="Comic Sans MS" pitchFamily="66" charset="0"/>
            </a:endParaRPr>
          </a:p>
        </p:txBody>
      </p:sp>
      <p:sp>
        <p:nvSpPr>
          <p:cNvPr id="69635" name="Rectangle 2"/>
          <p:cNvSpPr>
            <a:spLocks noGrp="1" noRot="1" noChangeAspect="1" noChangeArrowheads="1" noTextEdit="1"/>
          </p:cNvSpPr>
          <p:nvPr>
            <p:ph type="sldImg"/>
          </p:nvPr>
        </p:nvSpPr>
        <p:spPr>
          <a:xfrm>
            <a:off x="854075" y="744538"/>
            <a:ext cx="4960938" cy="3722687"/>
          </a:xfrm>
          <a:ln/>
        </p:spPr>
      </p:sp>
      <p:sp>
        <p:nvSpPr>
          <p:cNvPr id="69636" name="Rectangle 7"/>
          <p:cNvSpPr>
            <a:spLocks noGrp="1" noChangeArrowheads="1"/>
          </p:cNvSpPr>
          <p:nvPr>
            <p:ph type="body" idx="1"/>
          </p:nvPr>
        </p:nvSpPr>
        <p:spPr>
          <a:noFill/>
          <a:ln/>
        </p:spPr>
        <p:txBody>
          <a:bodyPr anchor="t"/>
          <a:lstStyle/>
          <a:p>
            <a:endParaRPr lang="en-GB" sz="1400" b="1" dirty="0" smtClean="0">
              <a:latin typeface="Arial"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r>
              <a:rPr lang="en-GB" dirty="0" smtClean="0"/>
              <a:t>Refer to workbook</a:t>
            </a:r>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51</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854075" y="744538"/>
            <a:ext cx="4962525" cy="3722687"/>
          </a:xfrm>
          <a:ln/>
        </p:spPr>
      </p:sp>
      <p:sp>
        <p:nvSpPr>
          <p:cNvPr id="83970" name="Rectangle 3"/>
          <p:cNvSpPr>
            <a:spLocks noGrp="1" noChangeArrowheads="1"/>
          </p:cNvSpPr>
          <p:nvPr>
            <p:ph type="body" idx="1"/>
          </p:nvPr>
        </p:nvSpPr>
        <p:spPr>
          <a:noFill/>
          <a:ln/>
        </p:spPr>
        <p:txBody>
          <a:bodyPr/>
          <a:lstStyle/>
          <a:p>
            <a:pPr eaLnBrk="1" hangingPunct="1"/>
            <a:endParaRPr lang="en-GB" dirty="0"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B5FCE18-139B-4A41-8640-8C26FA64A8DD}" type="slidenum">
              <a:rPr lang="en-GB" smtClean="0">
                <a:cs typeface="Arial" charset="0"/>
              </a:rPr>
              <a:pPr/>
              <a:t>55</a:t>
            </a:fld>
            <a:endParaRPr lang="en-GB" smtClean="0">
              <a:cs typeface="Arial" charset="0"/>
            </a:endParaRPr>
          </a:p>
        </p:txBody>
      </p:sp>
      <p:sp>
        <p:nvSpPr>
          <p:cNvPr id="57347" name="Rectangle 2"/>
          <p:cNvSpPr>
            <a:spLocks noGrp="1" noRot="1" noChangeAspect="1" noChangeArrowheads="1" noTextEdit="1"/>
          </p:cNvSpPr>
          <p:nvPr>
            <p:ph type="sldImg"/>
          </p:nvPr>
        </p:nvSpPr>
        <p:spPr>
          <a:xfrm>
            <a:off x="854075" y="744538"/>
            <a:ext cx="4960938" cy="3722687"/>
          </a:xfrm>
          <a:ln/>
        </p:spPr>
      </p:sp>
      <p:sp>
        <p:nvSpPr>
          <p:cNvPr id="57348" name="Rectangle 3"/>
          <p:cNvSpPr>
            <a:spLocks noGrp="1" noChangeArrowheads="1"/>
          </p:cNvSpPr>
          <p:nvPr>
            <p:ph type="body" idx="1"/>
          </p:nvPr>
        </p:nvSpPr>
        <p:spPr>
          <a:noFill/>
          <a:ln/>
        </p:spPr>
        <p:txBody>
          <a:bodyPr/>
          <a:lstStyle/>
          <a:p>
            <a:pPr eaLnBrk="1" hangingPunct="1"/>
            <a:r>
              <a:rPr lang="en-US" sz="1100" dirty="0" smtClean="0"/>
              <a:t>ASK – what reasons for change are you aware</a:t>
            </a:r>
            <a:r>
              <a:rPr lang="en-US" sz="1100" baseline="0" dirty="0" smtClean="0"/>
              <a:t> of.</a:t>
            </a:r>
          </a:p>
          <a:p>
            <a:pPr eaLnBrk="1" hangingPunct="1"/>
            <a:endParaRPr lang="en-US" sz="1100" baseline="0" dirty="0" smtClean="0"/>
          </a:p>
          <a:p>
            <a:pPr eaLnBrk="1" hangingPunct="1"/>
            <a:r>
              <a:rPr lang="en-US" sz="1100" baseline="0" dirty="0" smtClean="0"/>
              <a:t>Generally reflect one or more of PESTLE.</a:t>
            </a:r>
          </a:p>
          <a:p>
            <a:pPr eaLnBrk="1" hangingPunct="1"/>
            <a:endParaRPr lang="en-US" sz="1100" baseline="0" dirty="0" smtClean="0"/>
          </a:p>
          <a:p>
            <a:pPr eaLnBrk="1" hangingPunct="1"/>
            <a:r>
              <a:rPr lang="en-US" sz="1100" baseline="0" dirty="0" smtClean="0"/>
              <a:t>Important to know and be able to explain the reason (don’t have to agree with it!)</a:t>
            </a:r>
          </a:p>
          <a:p>
            <a:pPr eaLnBrk="1" hangingPunct="1"/>
            <a:endParaRPr lang="en-US" sz="1100" baseline="0" dirty="0" smtClean="0"/>
          </a:p>
          <a:p>
            <a:pPr eaLnBrk="1" hangingPunct="1"/>
            <a:r>
              <a:rPr lang="en-US" sz="1100" baseline="0" dirty="0" smtClean="0"/>
              <a:t>So how do we manage change?</a:t>
            </a:r>
            <a:endParaRPr lang="en-US" sz="110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E438CA8C-B5F4-42A0-A202-01850C01D44E}" type="slidenum">
              <a:rPr lang="en-GB" altLang="en-US"/>
              <a:pPr/>
              <a:t>56</a:t>
            </a:fld>
            <a:endParaRPr lang="en-GB" altLang="en-US"/>
          </a:p>
        </p:txBody>
      </p:sp>
      <p:sp>
        <p:nvSpPr>
          <p:cNvPr id="30723" name="Rectangle 2"/>
          <p:cNvSpPr>
            <a:spLocks noGrp="1" noRot="1" noChangeAspect="1" noChangeArrowheads="1" noTextEdit="1"/>
          </p:cNvSpPr>
          <p:nvPr>
            <p:ph type="sldImg"/>
          </p:nvPr>
        </p:nvSpPr>
        <p:spPr>
          <a:xfrm>
            <a:off x="854075" y="744538"/>
            <a:ext cx="4960938" cy="3722687"/>
          </a:xfrm>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4844D5ED-40FD-458E-B1AA-F83157D398BA}" type="slidenum">
              <a:rPr lang="en-GB" altLang="en-US"/>
              <a:pPr/>
              <a:t>57</a:t>
            </a:fld>
            <a:endParaRPr lang="en-GB" altLang="en-US"/>
          </a:p>
        </p:txBody>
      </p:sp>
      <p:sp>
        <p:nvSpPr>
          <p:cNvPr id="31747" name="Rectangle 2"/>
          <p:cNvSpPr>
            <a:spLocks noGrp="1" noRot="1" noChangeAspect="1" noChangeArrowheads="1" noTextEdit="1"/>
          </p:cNvSpPr>
          <p:nvPr>
            <p:ph type="sldImg"/>
          </p:nvPr>
        </p:nvSpPr>
        <p:spPr>
          <a:xfrm>
            <a:off x="854075" y="744538"/>
            <a:ext cx="4960938" cy="3722687"/>
          </a:xfrm>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58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6</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4844D5ED-40FD-458E-B1AA-F83157D398BA}" type="slidenum">
              <a:rPr lang="en-GB" altLang="en-US"/>
              <a:pPr/>
              <a:t>59</a:t>
            </a:fld>
            <a:endParaRPr lang="en-GB" altLang="en-US"/>
          </a:p>
        </p:txBody>
      </p:sp>
      <p:sp>
        <p:nvSpPr>
          <p:cNvPr id="31747" name="Rectangle 2"/>
          <p:cNvSpPr>
            <a:spLocks noGrp="1" noRot="1" noChangeAspect="1" noChangeArrowheads="1" noTextEdit="1"/>
          </p:cNvSpPr>
          <p:nvPr>
            <p:ph type="sldImg"/>
          </p:nvPr>
        </p:nvSpPr>
        <p:spPr>
          <a:xfrm>
            <a:off x="854075" y="744538"/>
            <a:ext cx="4960938" cy="3722687"/>
          </a:xfrm>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776868" y="9428167"/>
            <a:ext cx="2890665" cy="496887"/>
          </a:xfrm>
          <a:prstGeom prst="rect">
            <a:avLst/>
          </a:prstGeom>
          <a:noFill/>
          <a:ln w="9525">
            <a:noFill/>
            <a:miter lim="800000"/>
            <a:headEnd/>
            <a:tailEnd/>
          </a:ln>
        </p:spPr>
        <p:txBody>
          <a:bodyPr anchor="b"/>
          <a:lstStyle/>
          <a:p>
            <a:pPr algn="r"/>
            <a:fld id="{6F0A85BB-7EC5-405E-8790-F85D116D2CD1}" type="slidenum">
              <a:rPr lang="en-GB" sz="1200"/>
              <a:pPr algn="r"/>
              <a:t>60</a:t>
            </a:fld>
            <a:endParaRPr lang="en-GB" sz="1200"/>
          </a:p>
        </p:txBody>
      </p:sp>
      <p:sp>
        <p:nvSpPr>
          <p:cNvPr id="63491" name="Rectangle 2"/>
          <p:cNvSpPr>
            <a:spLocks noGrp="1" noRot="1" noChangeAspect="1" noChangeArrowheads="1" noTextEdit="1"/>
          </p:cNvSpPr>
          <p:nvPr>
            <p:ph type="sldImg"/>
          </p:nvPr>
        </p:nvSpPr>
        <p:spPr>
          <a:xfrm>
            <a:off x="854075" y="744538"/>
            <a:ext cx="4960938" cy="3722687"/>
          </a:xfrm>
          <a:ln/>
        </p:spPr>
      </p:sp>
      <p:sp>
        <p:nvSpPr>
          <p:cNvPr id="63492" name="Rectangle 6"/>
          <p:cNvSpPr>
            <a:spLocks noGrp="1" noChangeArrowheads="1"/>
          </p:cNvSpPr>
          <p:nvPr>
            <p:ph type="body" idx="1"/>
          </p:nvPr>
        </p:nvSpPr>
        <p:spPr>
          <a:noFill/>
          <a:ln/>
        </p:spPr>
        <p:txBody>
          <a:bodyPr/>
          <a:lstStyle/>
          <a:p>
            <a:pPr>
              <a:spcBef>
                <a:spcPts val="600"/>
              </a:spcBef>
              <a:spcAft>
                <a:spcPts val="600"/>
              </a:spcAft>
            </a:pPr>
            <a:endParaRPr lang="en-GB" altLang="en-US" dirty="0">
              <a:solidFill>
                <a:schemeClr val="bg2"/>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4B63733-1790-4CD9-914F-C015D146FF51}" type="slidenum">
              <a:rPr lang="en-GB" smtClean="0">
                <a:cs typeface="Arial" charset="0"/>
              </a:rPr>
              <a:pPr/>
              <a:t>62</a:t>
            </a:fld>
            <a:endParaRPr lang="en-GB" smtClean="0">
              <a:cs typeface="Arial" charset="0"/>
            </a:endParaRPr>
          </a:p>
        </p:txBody>
      </p:sp>
      <p:sp>
        <p:nvSpPr>
          <p:cNvPr id="82947" name="Rectangle 2"/>
          <p:cNvSpPr>
            <a:spLocks noGrp="1" noRot="1" noChangeAspect="1" noChangeArrowheads="1" noTextEdit="1"/>
          </p:cNvSpPr>
          <p:nvPr>
            <p:ph type="sldImg"/>
          </p:nvPr>
        </p:nvSpPr>
        <p:spPr>
          <a:xfrm>
            <a:off x="854075" y="744538"/>
            <a:ext cx="4960938" cy="3722687"/>
          </a:xfrm>
          <a:ln/>
        </p:spPr>
      </p:sp>
      <p:sp>
        <p:nvSpPr>
          <p:cNvPr id="82948" name="Rectangle 3"/>
          <p:cNvSpPr>
            <a:spLocks noGrp="1" noChangeArrowheads="1"/>
          </p:cNvSpPr>
          <p:nvPr>
            <p:ph type="body" idx="1"/>
          </p:nvPr>
        </p:nvSpPr>
        <p:spPr>
          <a:noFill/>
          <a:ln/>
        </p:spPr>
        <p:txBody>
          <a:bodyPr/>
          <a:lstStyle/>
          <a:p>
            <a:pPr eaLnBrk="1" hangingPunct="1">
              <a:tabLst>
                <a:tab pos="0" algn="l"/>
              </a:tabLst>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54075" y="744538"/>
            <a:ext cx="4960938" cy="3722687"/>
          </a:xfrm>
          <a:ln/>
        </p:spPr>
      </p:sp>
      <p:sp>
        <p:nvSpPr>
          <p:cNvPr id="583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8389228-6F39-4412-8783-18452B62A8D3}" type="slidenum">
              <a:rPr lang="en-GB" smtClean="0">
                <a:cs typeface="Arial" charset="0"/>
              </a:rPr>
              <a:pPr/>
              <a:t>64</a:t>
            </a:fld>
            <a:endParaRPr lang="en-GB" smtClean="0">
              <a:cs typeface="Arial" charset="0"/>
            </a:endParaRPr>
          </a:p>
        </p:txBody>
      </p:sp>
      <p:sp>
        <p:nvSpPr>
          <p:cNvPr id="72707" name="Rectangle 2"/>
          <p:cNvSpPr>
            <a:spLocks noGrp="1" noRot="1" noChangeAspect="1" noChangeArrowheads="1" noTextEdit="1"/>
          </p:cNvSpPr>
          <p:nvPr>
            <p:ph type="sldImg"/>
          </p:nvPr>
        </p:nvSpPr>
        <p:spPr>
          <a:xfrm>
            <a:off x="854075" y="744538"/>
            <a:ext cx="4960938" cy="3722687"/>
          </a:xfrm>
          <a:ln/>
        </p:spPr>
      </p:sp>
      <p:sp>
        <p:nvSpPr>
          <p:cNvPr id="72708" name="Rectangle 3"/>
          <p:cNvSpPr>
            <a:spLocks noGrp="1" noChangeArrowheads="1"/>
          </p:cNvSpPr>
          <p:nvPr>
            <p:ph type="body" idx="1"/>
          </p:nvPr>
        </p:nvSpPr>
        <p:spPr>
          <a:noFill/>
          <a:ln/>
        </p:spPr>
        <p:txBody>
          <a:bodyPr/>
          <a:lstStyle/>
          <a:p>
            <a:pPr eaLnBrk="1" hangingPunct="1"/>
            <a:endParaRPr lang="en-US" sz="1000" b="1"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16197BF-E477-4DBD-9ECF-5764DCACE073}" type="slidenum">
              <a:rPr lang="en-GB" smtClean="0">
                <a:cs typeface="Arial" charset="0"/>
              </a:rPr>
              <a:pPr/>
              <a:t>65</a:t>
            </a:fld>
            <a:endParaRPr lang="en-GB" smtClean="0">
              <a:cs typeface="Arial" charset="0"/>
            </a:endParaRPr>
          </a:p>
        </p:txBody>
      </p:sp>
      <p:sp>
        <p:nvSpPr>
          <p:cNvPr id="77827" name="Rectangle 2"/>
          <p:cNvSpPr>
            <a:spLocks noGrp="1" noRot="1" noChangeAspect="1" noChangeArrowheads="1" noTextEdit="1"/>
          </p:cNvSpPr>
          <p:nvPr>
            <p:ph type="sldImg"/>
          </p:nvPr>
        </p:nvSpPr>
        <p:spPr>
          <a:xfrm>
            <a:off x="854075" y="744538"/>
            <a:ext cx="4960938" cy="3722687"/>
          </a:xfrm>
          <a:ln/>
        </p:spPr>
      </p:sp>
      <p:sp>
        <p:nvSpPr>
          <p:cNvPr id="77828" name="Rectangle 3"/>
          <p:cNvSpPr>
            <a:spLocks noGrp="1" noChangeArrowheads="1"/>
          </p:cNvSpPr>
          <p:nvPr>
            <p:ph type="body" idx="1"/>
          </p:nvPr>
        </p:nvSpPr>
        <p:spPr>
          <a:noFill/>
          <a:ln/>
        </p:spPr>
        <p:txBody>
          <a:bodyPr/>
          <a:lstStyle/>
          <a:p>
            <a:pPr marL="96838" marR="0" indent="-96838" algn="l" defTabSz="914400" rtl="0" eaLnBrk="1" fontAlgn="base" latinLnBrk="0" hangingPunct="1">
              <a:lnSpc>
                <a:spcPct val="90000"/>
              </a:lnSpc>
              <a:spcBef>
                <a:spcPct val="30000"/>
              </a:spcBef>
              <a:spcAft>
                <a:spcPct val="0"/>
              </a:spcAft>
              <a:buClrTx/>
              <a:buSzTx/>
              <a:buFontTx/>
              <a:buNone/>
              <a:tabLst/>
              <a:defRPr/>
            </a:pPr>
            <a:endParaRPr lang="en-GB" dirty="0" smtClean="0"/>
          </a:p>
          <a:p>
            <a:pPr marL="96838" marR="0" indent="-96838" algn="l" defTabSz="914400" rtl="0" eaLnBrk="1" fontAlgn="base" latinLnBrk="0" hangingPunct="1">
              <a:lnSpc>
                <a:spcPct val="90000"/>
              </a:lnSpc>
              <a:spcBef>
                <a:spcPct val="30000"/>
              </a:spcBef>
              <a:spcAft>
                <a:spcPct val="0"/>
              </a:spcAft>
              <a:buClrTx/>
              <a:buSzTx/>
              <a:buFontTx/>
              <a:buNone/>
              <a:tabLst/>
              <a:defRPr/>
            </a:pPr>
            <a:endParaRPr lang="en-GB" dirty="0" smtClean="0"/>
          </a:p>
          <a:p>
            <a:pPr marL="96838" indent="-96838" eaLnBrk="1" hangingPunct="1">
              <a:lnSpc>
                <a:spcPct val="90000"/>
              </a:lnSpc>
            </a:pPr>
            <a:endParaRPr lang="en-US" sz="1100"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EFCF7771-2C9E-4529-A788-8AD1B487322E}" type="slidenum">
              <a:rPr lang="en-GB" altLang="en-US"/>
              <a:pPr/>
              <a:t>66</a:t>
            </a:fld>
            <a:endParaRPr lang="en-GB" altLang="en-US"/>
          </a:p>
        </p:txBody>
      </p:sp>
      <p:sp>
        <p:nvSpPr>
          <p:cNvPr id="47107" name="Rectangle 2"/>
          <p:cNvSpPr>
            <a:spLocks noGrp="1" noRot="1" noChangeAspect="1" noChangeArrowheads="1" noTextEdit="1"/>
          </p:cNvSpPr>
          <p:nvPr>
            <p:ph type="sldImg"/>
          </p:nvPr>
        </p:nvSpPr>
        <p:spPr>
          <a:xfrm>
            <a:off x="854075" y="744538"/>
            <a:ext cx="4960938" cy="3722687"/>
          </a:xfrm>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B807020-5441-43D8-80F5-611C5FB50CC2}" type="slidenum">
              <a:rPr lang="en-GB" smtClean="0">
                <a:cs typeface="Arial" charset="0"/>
              </a:rPr>
              <a:pPr/>
              <a:t>68</a:t>
            </a:fld>
            <a:endParaRPr lang="en-GB" smtClean="0">
              <a:cs typeface="Arial" charset="0"/>
            </a:endParaRPr>
          </a:p>
        </p:txBody>
      </p:sp>
      <p:sp>
        <p:nvSpPr>
          <p:cNvPr id="86019" name="Rectangle 2"/>
          <p:cNvSpPr>
            <a:spLocks noGrp="1" noRot="1" noChangeAspect="1" noChangeArrowheads="1" noTextEdit="1"/>
          </p:cNvSpPr>
          <p:nvPr>
            <p:ph type="sldImg"/>
          </p:nvPr>
        </p:nvSpPr>
        <p:spPr>
          <a:xfrm>
            <a:off x="854075" y="744538"/>
            <a:ext cx="4960938" cy="3722687"/>
          </a:xfrm>
          <a:ln/>
        </p:spPr>
      </p:sp>
      <p:sp>
        <p:nvSpPr>
          <p:cNvPr id="86020" name="Rectangle 3"/>
          <p:cNvSpPr>
            <a:spLocks noGrp="1" noChangeArrowheads="1"/>
          </p:cNvSpPr>
          <p:nvPr>
            <p:ph type="body" idx="1"/>
          </p:nvPr>
        </p:nvSpPr>
        <p:spPr>
          <a:noFill/>
          <a:ln/>
        </p:spPr>
        <p:txBody>
          <a:bodyPr/>
          <a:lstStyle/>
          <a:p>
            <a:pPr eaLnBrk="1" hangingPunct="1">
              <a:lnSpc>
                <a:spcPct val="80000"/>
              </a:lnSpc>
            </a:pPr>
            <a:endParaRPr lang="en-US" sz="10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r>
              <a:rPr lang="en-GB" dirty="0" smtClean="0"/>
              <a:t>Refer to workbook</a:t>
            </a:r>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69</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70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854075" y="744538"/>
            <a:ext cx="4962525" cy="3722687"/>
          </a:xfrm>
          <a:ln/>
        </p:spPr>
      </p:sp>
      <p:sp>
        <p:nvSpPr>
          <p:cNvPr id="83970" name="Rectangle 3"/>
          <p:cNvSpPr>
            <a:spLocks noGrp="1" noChangeArrowheads="1"/>
          </p:cNvSpPr>
          <p:nvPr>
            <p:ph type="body" idx="1"/>
          </p:nvPr>
        </p:nvSpPr>
        <p:spPr>
          <a:noFill/>
          <a:ln/>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854075" y="744538"/>
            <a:ext cx="4962525" cy="3722687"/>
          </a:xfrm>
          <a:ln/>
        </p:spPr>
      </p:sp>
      <p:sp>
        <p:nvSpPr>
          <p:cNvPr id="83970" name="Rectangle 3"/>
          <p:cNvSpPr>
            <a:spLocks noGrp="1" noChangeArrowheads="1"/>
          </p:cNvSpPr>
          <p:nvPr>
            <p:ph type="body" idx="1"/>
          </p:nvPr>
        </p:nvSpPr>
        <p:spPr>
          <a:noFill/>
          <a:ln/>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854075" y="744538"/>
            <a:ext cx="4962525" cy="3722687"/>
          </a:xfrm>
          <a:ln/>
        </p:spPr>
      </p:sp>
      <p:sp>
        <p:nvSpPr>
          <p:cNvPr id="83970" name="Rectangle 3"/>
          <p:cNvSpPr>
            <a:spLocks noGrp="1" noChangeArrowheads="1"/>
          </p:cNvSpPr>
          <p:nvPr>
            <p:ph type="body" idx="1"/>
          </p:nvPr>
        </p:nvSpPr>
        <p:spPr>
          <a:noFill/>
          <a:ln/>
        </p:spPr>
        <p:txBody>
          <a:bodyPr/>
          <a:lstStyle/>
          <a:p>
            <a:pPr eaLnBrk="1" hangingPunct="1"/>
            <a:endParaRPr lang="en-GB" dirty="0" smtClean="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854075" y="744538"/>
            <a:ext cx="4960938" cy="3722687"/>
          </a:xfrm>
          <a:ln/>
        </p:spPr>
      </p:sp>
      <p:sp>
        <p:nvSpPr>
          <p:cNvPr id="93187" name="Rectangle 3"/>
          <p:cNvSpPr>
            <a:spLocks noGrp="1" noChangeArrowheads="1"/>
          </p:cNvSpPr>
          <p:nvPr>
            <p:ph type="body" idx="1"/>
          </p:nvPr>
        </p:nvSpPr>
        <p:spPr>
          <a:noFill/>
          <a:ln/>
        </p:spPr>
        <p:txBody>
          <a:bodyPr/>
          <a:lstStyle/>
          <a:p>
            <a:pPr eaLnBrk="1" hangingPunct="1">
              <a:spcBef>
                <a:spcPts val="600"/>
              </a:spcBef>
              <a:spcAft>
                <a:spcPct val="60000"/>
              </a:spcAft>
            </a:pPr>
            <a:endParaRPr lang="en-GB" sz="1800" dirty="0" smtClean="0">
              <a:latin typeface="Calibri" pitchFamily="34" charset="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591264A-5A0C-466E-B8F9-663D0238A596}" type="slidenum">
              <a:rPr lang="en-GB" smtClean="0">
                <a:cs typeface="Arial" charset="0"/>
              </a:rPr>
              <a:pPr/>
              <a:t>75</a:t>
            </a:fld>
            <a:endParaRPr lang="en-GB" smtClean="0">
              <a:cs typeface="Arial" charset="0"/>
            </a:endParaRPr>
          </a:p>
        </p:txBody>
      </p:sp>
      <p:sp>
        <p:nvSpPr>
          <p:cNvPr id="83971" name="Rectangle 2"/>
          <p:cNvSpPr>
            <a:spLocks noGrp="1" noRot="1" noChangeAspect="1" noChangeArrowheads="1" noTextEdit="1"/>
          </p:cNvSpPr>
          <p:nvPr>
            <p:ph type="sldImg"/>
          </p:nvPr>
        </p:nvSpPr>
        <p:spPr>
          <a:xfrm>
            <a:off x="854075" y="744538"/>
            <a:ext cx="4960938" cy="3722687"/>
          </a:xfrm>
          <a:ln/>
        </p:spPr>
      </p:sp>
      <p:sp>
        <p:nvSpPr>
          <p:cNvPr id="83972"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854075" y="744538"/>
            <a:ext cx="4960938" cy="3722687"/>
          </a:xfrm>
          <a:ln/>
        </p:spPr>
      </p:sp>
      <p:sp>
        <p:nvSpPr>
          <p:cNvPr id="103427" name="Rectangle 3"/>
          <p:cNvSpPr>
            <a:spLocks noGrp="1" noChangeArrowheads="1"/>
          </p:cNvSpPr>
          <p:nvPr>
            <p:ph type="body" idx="1"/>
          </p:nvPr>
        </p:nvSpPr>
        <p:spPr>
          <a:noFill/>
          <a:ln/>
        </p:spPr>
        <p:txBody>
          <a:bodyPr/>
          <a:lstStyle/>
          <a:p>
            <a:pPr marL="228600" indent="-228600">
              <a:buFontTx/>
              <a:buNone/>
            </a:pPr>
            <a:endParaRPr lang="en-GB" b="0" i="0" baseline="0" dirty="0" smtClean="0">
              <a:latin typeface="Calibri" pitchFamily="34" charset="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854075" y="744538"/>
            <a:ext cx="4960938" cy="3722687"/>
          </a:xfrm>
          <a:ln/>
        </p:spPr>
      </p:sp>
      <p:sp>
        <p:nvSpPr>
          <p:cNvPr id="105475" name="Rectangle 3"/>
          <p:cNvSpPr>
            <a:spLocks noGrp="1" noChangeArrowheads="1"/>
          </p:cNvSpPr>
          <p:nvPr>
            <p:ph type="body" idx="1"/>
          </p:nvPr>
        </p:nvSpPr>
        <p:spPr>
          <a:noFill/>
          <a:ln/>
        </p:spPr>
        <p:txBody>
          <a:bodyPr/>
          <a:lstStyle/>
          <a:p>
            <a:pPr>
              <a:buFont typeface="Wingdings 2" pitchFamily="18" charset="2"/>
              <a:buNone/>
            </a:pPr>
            <a:endParaRPr lang="en-GB" dirty="0" smtClean="0">
              <a:latin typeface="Calibri" pitchFamily="34" charset="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854075" y="744538"/>
            <a:ext cx="4960938" cy="3722687"/>
          </a:xfrm>
          <a:ln/>
        </p:spPr>
      </p:sp>
      <p:sp>
        <p:nvSpPr>
          <p:cNvPr id="114691" name="Rectangle 3"/>
          <p:cNvSpPr>
            <a:spLocks noGrp="1" noChangeArrowheads="1"/>
          </p:cNvSpPr>
          <p:nvPr>
            <p:ph type="body" idx="1"/>
          </p:nvPr>
        </p:nvSpPr>
        <p:spPr>
          <a:noFill/>
          <a:ln/>
        </p:spPr>
        <p:txBody>
          <a:bodyPr/>
          <a:lstStyle/>
          <a:p>
            <a:endParaRPr lang="en-GB" u="sng" dirty="0" smtClean="0">
              <a:latin typeface="Calibri" pitchFamily="34" charset="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854075" y="744538"/>
            <a:ext cx="4960938" cy="3722687"/>
          </a:xfrm>
          <a:ln/>
        </p:spPr>
      </p:sp>
      <p:sp>
        <p:nvSpPr>
          <p:cNvPr id="116739" name="Rectangle 3"/>
          <p:cNvSpPr>
            <a:spLocks noGrp="1" noChangeArrowheads="1"/>
          </p:cNvSpPr>
          <p:nvPr>
            <p:ph type="body" idx="1"/>
          </p:nvPr>
        </p:nvSpPr>
        <p:spPr>
          <a:noFill/>
          <a:ln/>
        </p:spPr>
        <p:txBody>
          <a:bodyPr/>
          <a:lstStyle/>
          <a:p>
            <a:pPr>
              <a:spcAft>
                <a:spcPct val="30000"/>
              </a:spcAft>
            </a:pPr>
            <a:endParaRPr lang="en-GB" dirty="0" smtClean="0">
              <a:latin typeface="Calibri" pitchFamily="34" charset="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854075" y="744538"/>
            <a:ext cx="4960938" cy="3722687"/>
          </a:xfrm>
          <a:ln/>
        </p:spPr>
      </p:sp>
      <p:sp>
        <p:nvSpPr>
          <p:cNvPr id="118787" name="Rectangle 3"/>
          <p:cNvSpPr>
            <a:spLocks noGrp="1" noChangeArrowheads="1"/>
          </p:cNvSpPr>
          <p:nvPr>
            <p:ph type="body" idx="1"/>
          </p:nvPr>
        </p:nvSpPr>
        <p:spPr>
          <a:noFill/>
          <a:ln/>
        </p:spPr>
        <p:txBody>
          <a:bodyPr/>
          <a:lstStyle/>
          <a:p>
            <a:pPr marL="228600" indent="-228600">
              <a:buFont typeface="+mj-lt"/>
              <a:buAutoNum type="arabicPeriod"/>
            </a:pPr>
            <a:endParaRPr lang="en-GB" dirty="0" smtClean="0">
              <a:latin typeface="Calibri" pitchFamily="34" charset="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854075" y="744538"/>
            <a:ext cx="4960938" cy="3722687"/>
          </a:xfrm>
          <a:ln/>
        </p:spPr>
      </p:sp>
      <p:sp>
        <p:nvSpPr>
          <p:cNvPr id="124931" name="Rectangle 3"/>
          <p:cNvSpPr>
            <a:spLocks noGrp="1" noChangeArrowheads="1"/>
          </p:cNvSpPr>
          <p:nvPr>
            <p:ph type="body" idx="1"/>
          </p:nvPr>
        </p:nvSpPr>
        <p:spPr>
          <a:noFill/>
          <a:ln/>
        </p:spPr>
        <p:txBody>
          <a:bodyPr/>
          <a:lstStyle/>
          <a:p>
            <a:endParaRPr lang="en-GB" i="0" dirty="0"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854075" y="744538"/>
            <a:ext cx="4960938" cy="3722687"/>
          </a:xfrm>
          <a:ln/>
        </p:spPr>
      </p:sp>
      <p:sp>
        <p:nvSpPr>
          <p:cNvPr id="22530" name="Rectangle 3"/>
          <p:cNvSpPr>
            <a:spLocks noGrp="1" noChangeArrowheads="1"/>
          </p:cNvSpPr>
          <p:nvPr>
            <p:ph type="body" idx="1"/>
          </p:nvPr>
        </p:nvSpPr>
        <p:spPr>
          <a:xfrm>
            <a:off x="889849" y="4719638"/>
            <a:ext cx="4889393" cy="4203700"/>
          </a:xfrm>
          <a:noFill/>
          <a:ln w="9525"/>
        </p:spPr>
        <p:txBody>
          <a:bodyPr/>
          <a:lstStyle/>
          <a:p>
            <a:endParaRPr lang="en-GB" sz="1000" dirty="0"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854075" y="744538"/>
            <a:ext cx="4960938" cy="3722687"/>
          </a:xfrm>
          <a:ln/>
        </p:spPr>
      </p:sp>
      <p:sp>
        <p:nvSpPr>
          <p:cNvPr id="145411" name="Rectangle 3"/>
          <p:cNvSpPr>
            <a:spLocks noGrp="1" noChangeArrowheads="1"/>
          </p:cNvSpPr>
          <p:nvPr>
            <p:ph type="body" idx="1"/>
          </p:nvPr>
        </p:nvSpPr>
        <p:spPr>
          <a:noFill/>
          <a:ln/>
        </p:spPr>
        <p:txBody>
          <a:bodyPr/>
          <a:lstStyle/>
          <a:p>
            <a:pPr eaLnBrk="1" hangingPunct="1">
              <a:lnSpc>
                <a:spcPct val="110000"/>
              </a:lnSpc>
              <a:spcBef>
                <a:spcPct val="60000"/>
              </a:spcBef>
            </a:pPr>
            <a:endParaRPr lang="en-GB" sz="1600" dirty="0" smtClean="0">
              <a:latin typeface="Calibri" pitchFamily="34" charset="0"/>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854075" y="744538"/>
            <a:ext cx="4960938" cy="3722687"/>
          </a:xfrm>
          <a:ln/>
        </p:spPr>
      </p:sp>
      <p:sp>
        <p:nvSpPr>
          <p:cNvPr id="146435" name="Rectangle 3"/>
          <p:cNvSpPr>
            <a:spLocks noGrp="1" noChangeArrowheads="1"/>
          </p:cNvSpPr>
          <p:nvPr>
            <p:ph type="body" idx="1"/>
          </p:nvPr>
        </p:nvSpPr>
        <p:spPr>
          <a:noFill/>
          <a:ln/>
        </p:spPr>
        <p:txBody>
          <a:bodyPr/>
          <a:lstStyle/>
          <a:p>
            <a:r>
              <a:rPr lang="en-GB" dirty="0" smtClean="0">
                <a:latin typeface="Calibri" pitchFamily="34" charset="0"/>
                <a:ea typeface="ＭＳ Ｐゴシック" pitchFamily="34" charset="-128"/>
              </a:rPr>
              <a:t>.</a:t>
            </a:r>
            <a:endParaRPr lang="en-GB" dirty="0" smtClean="0">
              <a:latin typeface="Calibri" pitchFamily="34" charset="0"/>
              <a:ea typeface="ＭＳ Ｐゴシック" pitchFamily="34" charset="-128"/>
            </a:endParaRPr>
          </a:p>
          <a:p>
            <a:endParaRPr lang="en-GB" dirty="0" smtClean="0">
              <a:latin typeface="Calibri" pitchFamily="34" charset="0"/>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854075" y="744538"/>
            <a:ext cx="4960938" cy="3722687"/>
          </a:xfrm>
          <a:ln/>
        </p:spPr>
      </p:sp>
      <p:sp>
        <p:nvSpPr>
          <p:cNvPr id="148483" name="Rectangle 3"/>
          <p:cNvSpPr>
            <a:spLocks noGrp="1" noChangeArrowheads="1"/>
          </p:cNvSpPr>
          <p:nvPr>
            <p:ph type="body" idx="1"/>
          </p:nvPr>
        </p:nvSpPr>
        <p:spPr>
          <a:noFill/>
          <a:ln/>
        </p:spPr>
        <p:txBody>
          <a:bodyPr/>
          <a:lstStyle/>
          <a:p>
            <a:endParaRPr lang="en-GB" dirty="0" smtClean="0">
              <a:latin typeface="Calibri" pitchFamily="34" charset="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854075" y="744538"/>
            <a:ext cx="4960938" cy="3722687"/>
          </a:xfrm>
          <a:ln/>
        </p:spPr>
      </p:sp>
      <p:sp>
        <p:nvSpPr>
          <p:cNvPr id="150531" name="Rectangle 3"/>
          <p:cNvSpPr>
            <a:spLocks noGrp="1" noChangeArrowheads="1"/>
          </p:cNvSpPr>
          <p:nvPr>
            <p:ph type="body" idx="1"/>
          </p:nvPr>
        </p:nvSpPr>
        <p:spPr>
          <a:noFill/>
          <a:ln/>
        </p:spPr>
        <p:txBody>
          <a:bodyPr/>
          <a:lstStyle/>
          <a:p>
            <a:pPr eaLnBrk="1" hangingPunct="1">
              <a:spcBef>
                <a:spcPct val="0"/>
              </a:spcBef>
              <a:spcAft>
                <a:spcPct val="60000"/>
              </a:spcAft>
            </a:pPr>
            <a:endParaRPr lang="en-GB" sz="1800" dirty="0" smtClean="0">
              <a:latin typeface="Calibri" pitchFamily="34" charset="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r>
              <a:rPr lang="en-GB" dirty="0" smtClean="0"/>
              <a:t>Refer to workbook</a:t>
            </a:r>
            <a:endParaRPr lang="en-GB" dirty="0"/>
          </a:p>
        </p:txBody>
      </p:sp>
      <p:sp>
        <p:nvSpPr>
          <p:cNvPr id="4" name="Slide Number Placeholder 3"/>
          <p:cNvSpPr>
            <a:spLocks noGrp="1"/>
          </p:cNvSpPr>
          <p:nvPr>
            <p:ph type="sldNum" sz="quarter" idx="10"/>
          </p:nvPr>
        </p:nvSpPr>
        <p:spPr/>
        <p:txBody>
          <a:bodyPr/>
          <a:lstStyle/>
          <a:p>
            <a:pPr>
              <a:defRPr/>
            </a:pPr>
            <a:fld id="{769EA54B-C7E6-4A75-AE8C-722A4FCC7424}" type="slidenum">
              <a:rPr lang="en-US" altLang="en-US" smtClean="0"/>
              <a:pPr>
                <a:defRPr/>
              </a:pPr>
              <a:t>87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854075" y="744538"/>
            <a:ext cx="4960938" cy="3722687"/>
          </a:xfrm>
          <a:ln/>
        </p:spPr>
      </p:sp>
      <p:sp>
        <p:nvSpPr>
          <p:cNvPr id="35842" name="Rectangle 3"/>
          <p:cNvSpPr>
            <a:spLocks noGrp="1" noChangeArrowheads="1"/>
          </p:cNvSpPr>
          <p:nvPr>
            <p:ph type="body" idx="1"/>
          </p:nvPr>
        </p:nvSpPr>
        <p:spPr>
          <a:xfrm>
            <a:off x="889849" y="4719641"/>
            <a:ext cx="4889393" cy="4492625"/>
          </a:xfrm>
          <a:noFill/>
          <a:ln w="9525"/>
        </p:spPr>
        <p:txBody>
          <a:bodyPr/>
          <a:lstStyle/>
          <a:p>
            <a:pPr eaLnBrk="1" hangingPunct="1"/>
            <a:endParaRPr lang="en-US" sz="1000"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854075" y="744538"/>
            <a:ext cx="4960938" cy="3722687"/>
          </a:xfrm>
          <a:ln/>
        </p:spPr>
      </p:sp>
      <p:sp>
        <p:nvSpPr>
          <p:cNvPr id="44034" name="Rectangle 3"/>
          <p:cNvSpPr>
            <a:spLocks noGrp="1" noChangeArrowheads="1"/>
          </p:cNvSpPr>
          <p:nvPr>
            <p:ph type="body" idx="1"/>
          </p:nvPr>
        </p:nvSpPr>
        <p:spPr>
          <a:xfrm>
            <a:off x="667387" y="4716466"/>
            <a:ext cx="5334317" cy="4465637"/>
          </a:xfrm>
          <a:noFill/>
          <a:ln w="9525"/>
        </p:spPr>
        <p:txBody>
          <a:bodyPr/>
          <a:lstStyle/>
          <a:p>
            <a:pPr eaLnBrk="1" hangingPunct="1"/>
            <a:endParaRPr lang="en-US" sz="1000" dirty="0" smtClean="0">
              <a:latin typeface="Arial" charset="0"/>
            </a:endParaRPr>
          </a:p>
          <a:p>
            <a:pPr eaLnBrk="1" hangingPunct="1"/>
            <a:endParaRPr lang="en-US" sz="1000"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124201" y="6248400"/>
            <a:ext cx="2895600" cy="457200"/>
          </a:xfrm>
          <a:prstGeom prst="rect">
            <a:avLst/>
          </a:prstGeom>
          <a:noFill/>
          <a:ln w="9525">
            <a:noFill/>
            <a:miter lim="800000"/>
            <a:headEnd/>
            <a:tailEnd/>
          </a:ln>
          <a:effectLst/>
        </p:spPr>
        <p:txBody>
          <a:bodyPr lIns="91425" tIns="45713" rIns="91425" bIns="45713"/>
          <a:lstStyle/>
          <a:p>
            <a:pPr algn="ctr">
              <a:lnSpc>
                <a:spcPct val="100000"/>
              </a:lnSpc>
              <a:spcBef>
                <a:spcPct val="0"/>
              </a:spcBef>
              <a:buFontTx/>
              <a:buNone/>
              <a:defRPr/>
            </a:pPr>
            <a:endParaRPr lang="en-GB" sz="1400" dirty="0">
              <a:latin typeface="Times New Roman" charset="0"/>
            </a:endParaRPr>
          </a:p>
        </p:txBody>
      </p:sp>
      <p:sp>
        <p:nvSpPr>
          <p:cNvPr id="5" name="Rectangle 13"/>
          <p:cNvSpPr>
            <a:spLocks noChangeArrowheads="1"/>
          </p:cNvSpPr>
          <p:nvPr/>
        </p:nvSpPr>
        <p:spPr bwMode="auto">
          <a:xfrm>
            <a:off x="685800" y="6248400"/>
            <a:ext cx="1905000" cy="457200"/>
          </a:xfrm>
          <a:prstGeom prst="rect">
            <a:avLst/>
          </a:prstGeom>
          <a:noFill/>
          <a:ln w="9525">
            <a:noFill/>
            <a:miter lim="800000"/>
            <a:headEnd/>
            <a:tailEnd/>
          </a:ln>
        </p:spPr>
        <p:txBody>
          <a:bodyPr lIns="91425" tIns="45713" rIns="91425" bIns="45713"/>
          <a:lstStyle/>
          <a:p>
            <a:pPr>
              <a:lnSpc>
                <a:spcPct val="100000"/>
              </a:lnSpc>
              <a:spcBef>
                <a:spcPct val="0"/>
              </a:spcBef>
              <a:buFontTx/>
              <a:buNone/>
              <a:defRPr/>
            </a:pPr>
            <a:fld id="{F2D0CE06-E7E3-4985-AFF2-0FAB5BD526DC}" type="datetime1">
              <a:rPr lang="en-US" sz="1400">
                <a:latin typeface="Arial" charset="0"/>
                <a:ea typeface="ＭＳ Ｐゴシック" pitchFamily="34" charset="-128"/>
              </a:rPr>
              <a:pPr>
                <a:lnSpc>
                  <a:spcPct val="100000"/>
                </a:lnSpc>
                <a:spcBef>
                  <a:spcPct val="0"/>
                </a:spcBef>
                <a:buFontTx/>
                <a:buNone/>
                <a:defRPr/>
              </a:pPr>
              <a:t>8/28/2019</a:t>
            </a:fld>
            <a:endParaRPr lang="en-US" sz="1400" dirty="0">
              <a:latin typeface="Arial" charset="0"/>
              <a:ea typeface="ＭＳ Ｐゴシック" pitchFamily="34" charset="-128"/>
            </a:endParaRPr>
          </a:p>
        </p:txBody>
      </p:sp>
      <p:sp>
        <p:nvSpPr>
          <p:cNvPr id="6" name="Rectangle 15"/>
          <p:cNvSpPr>
            <a:spLocks noChangeArrowheads="1"/>
          </p:cNvSpPr>
          <p:nvPr/>
        </p:nvSpPr>
        <p:spPr bwMode="auto">
          <a:xfrm>
            <a:off x="6553200" y="6248400"/>
            <a:ext cx="1905000" cy="457200"/>
          </a:xfrm>
          <a:prstGeom prst="rect">
            <a:avLst/>
          </a:prstGeom>
          <a:noFill/>
          <a:ln w="9525">
            <a:noFill/>
            <a:miter lim="800000"/>
            <a:headEnd/>
            <a:tailEnd/>
          </a:ln>
        </p:spPr>
        <p:txBody>
          <a:bodyPr lIns="91425" tIns="45713" rIns="91425" bIns="45713"/>
          <a:lstStyle/>
          <a:p>
            <a:pPr algn="r">
              <a:lnSpc>
                <a:spcPct val="100000"/>
              </a:lnSpc>
              <a:spcBef>
                <a:spcPct val="0"/>
              </a:spcBef>
              <a:buFontTx/>
              <a:buNone/>
              <a:defRPr/>
            </a:pPr>
            <a:fld id="{0BF3EFA1-0F8E-47B5-8B3A-CC793DF538C1}" type="slidenum">
              <a:rPr lang="en-US" sz="1400">
                <a:latin typeface="Arial" charset="0"/>
                <a:ea typeface="ＭＳ Ｐゴシック" pitchFamily="34" charset="-128"/>
              </a:rPr>
              <a:pPr algn="r">
                <a:lnSpc>
                  <a:spcPct val="100000"/>
                </a:lnSpc>
                <a:spcBef>
                  <a:spcPct val="0"/>
                </a:spcBef>
                <a:buFontTx/>
                <a:buNone/>
                <a:defRPr/>
              </a:pPr>
              <a:t>‹#›</a:t>
            </a:fld>
            <a:endParaRPr lang="en-US" sz="1400" dirty="0">
              <a:latin typeface="Arial" charset="0"/>
              <a:ea typeface="ＭＳ Ｐゴシック" pitchFamily="34" charset="-128"/>
            </a:endParaRPr>
          </a:p>
        </p:txBody>
      </p:sp>
      <p:pic>
        <p:nvPicPr>
          <p:cNvPr id="7" name="Picture 18" descr="Whoosh"/>
          <p:cNvPicPr>
            <a:picLocks noChangeAspect="1" noChangeArrowheads="1"/>
          </p:cNvPicPr>
          <p:nvPr/>
        </p:nvPicPr>
        <p:blipFill>
          <a:blip r:embed="rId3" cstate="print"/>
          <a:srcRect/>
          <a:stretch>
            <a:fillRect/>
          </a:stretch>
        </p:blipFill>
        <p:spPr bwMode="auto">
          <a:xfrm>
            <a:off x="1" y="3429000"/>
            <a:ext cx="9144000" cy="2965450"/>
          </a:xfrm>
          <a:prstGeom prst="rect">
            <a:avLst/>
          </a:prstGeom>
          <a:noFill/>
          <a:ln w="9525">
            <a:noFill/>
            <a:miter lim="800000"/>
            <a:headEnd/>
            <a:tailEnd/>
          </a:ln>
        </p:spPr>
      </p:pic>
      <p:sp>
        <p:nvSpPr>
          <p:cNvPr id="8" name="Text Box 23"/>
          <p:cNvSpPr txBox="1">
            <a:spLocks noChangeArrowheads="1"/>
          </p:cNvSpPr>
          <p:nvPr/>
        </p:nvSpPr>
        <p:spPr bwMode="auto">
          <a:xfrm>
            <a:off x="179388" y="249239"/>
            <a:ext cx="4140200" cy="339249"/>
          </a:xfrm>
          <a:prstGeom prst="rect">
            <a:avLst/>
          </a:prstGeom>
          <a:noFill/>
          <a:ln w="9525" algn="ctr">
            <a:noFill/>
            <a:miter lim="800000"/>
            <a:headEnd/>
            <a:tailEnd/>
          </a:ln>
          <a:effectLst/>
        </p:spPr>
        <p:txBody>
          <a:bodyPr lIns="91425" tIns="45713" rIns="91425" bIns="45713">
            <a:spAutoFit/>
          </a:bodyPr>
          <a:lstStyle/>
          <a:p>
            <a:pPr>
              <a:spcBef>
                <a:spcPct val="50000"/>
              </a:spcBef>
              <a:buFontTx/>
              <a:buNone/>
              <a:defRPr/>
            </a:pPr>
            <a:r>
              <a:rPr lang="en-GB" sz="1600" b="1" dirty="0">
                <a:solidFill>
                  <a:schemeClr val="bg1"/>
                </a:solidFill>
                <a:latin typeface="Arial" charset="0"/>
              </a:rPr>
              <a:t>Learning &amp; </a:t>
            </a:r>
            <a:r>
              <a:rPr lang="en-GB" sz="1600" b="1" dirty="0" smtClean="0">
                <a:solidFill>
                  <a:schemeClr val="bg1"/>
                </a:solidFill>
                <a:latin typeface="Arial" charset="0"/>
              </a:rPr>
              <a:t>Education</a:t>
            </a:r>
            <a:endParaRPr lang="en-GB" sz="1800" b="1" dirty="0">
              <a:solidFill>
                <a:srgbClr val="000099"/>
              </a:solidFill>
              <a:latin typeface="Arial" charset="0"/>
            </a:endParaRPr>
          </a:p>
        </p:txBody>
      </p:sp>
      <p:pic>
        <p:nvPicPr>
          <p:cNvPr id="9" name="Picture 25" descr="delivering"/>
          <p:cNvPicPr>
            <a:picLocks noChangeAspect="1" noChangeArrowheads="1"/>
          </p:cNvPicPr>
          <p:nvPr/>
        </p:nvPicPr>
        <p:blipFill>
          <a:blip r:embed="rId4" cstate="print"/>
          <a:srcRect/>
          <a:stretch>
            <a:fillRect/>
          </a:stretch>
        </p:blipFill>
        <p:spPr bwMode="auto">
          <a:xfrm>
            <a:off x="152401" y="6172201"/>
            <a:ext cx="2160588" cy="550863"/>
          </a:xfrm>
          <a:prstGeom prst="rect">
            <a:avLst/>
          </a:prstGeom>
          <a:noFill/>
          <a:ln w="9525">
            <a:noFill/>
            <a:miter lim="800000"/>
            <a:headEnd/>
            <a:tailEnd/>
          </a:ln>
        </p:spPr>
      </p:pic>
      <p:pic>
        <p:nvPicPr>
          <p:cNvPr id="10" name="Picture 11" descr="NHSGG&amp;CRGB"/>
          <p:cNvPicPr>
            <a:picLocks noChangeAspect="1" noChangeArrowheads="1"/>
          </p:cNvPicPr>
          <p:nvPr/>
        </p:nvPicPr>
        <p:blipFill>
          <a:blip r:embed="rId5" cstate="print"/>
          <a:srcRect/>
          <a:stretch>
            <a:fillRect/>
          </a:stretch>
        </p:blipFill>
        <p:spPr bwMode="auto">
          <a:xfrm>
            <a:off x="7524750" y="260350"/>
            <a:ext cx="1417638" cy="1025525"/>
          </a:xfrm>
          <a:prstGeom prst="rect">
            <a:avLst/>
          </a:prstGeom>
          <a:noFill/>
          <a:ln w="9525">
            <a:noFill/>
            <a:miter lim="800000"/>
            <a:headEnd/>
            <a:tailEnd/>
          </a:ln>
        </p:spPr>
      </p:pic>
      <p:sp>
        <p:nvSpPr>
          <p:cNvPr id="429077" name="Rectangle 21"/>
          <p:cNvSpPr>
            <a:spLocks noGrp="1" noChangeArrowheads="1"/>
          </p:cNvSpPr>
          <p:nvPr>
            <p:ph type="ctrTitle" sz="quarter"/>
          </p:nvPr>
        </p:nvSpPr>
        <p:spPr>
          <a:xfrm>
            <a:off x="685801" y="2492376"/>
            <a:ext cx="7772400" cy="1470025"/>
          </a:xfrm>
        </p:spPr>
        <p:txBody>
          <a:bodyPr/>
          <a:lstStyle>
            <a:lvl1pPr algn="ctr">
              <a:defRPr sz="4800"/>
            </a:lvl1pPr>
          </a:lstStyle>
          <a:p>
            <a:r>
              <a:rPr lang="en-US" smtClean="0"/>
              <a:t>Click to edit Master title style</a:t>
            </a:r>
            <a:endParaRPr lang="en-GB"/>
          </a:p>
        </p:txBody>
      </p:sp>
      <p:sp>
        <p:nvSpPr>
          <p:cNvPr id="429078" name="Rectangle 22"/>
          <p:cNvSpPr>
            <a:spLocks noGrp="1" noChangeArrowheads="1"/>
          </p:cNvSpPr>
          <p:nvPr>
            <p:ph type="subTitle" sz="quarter" idx="1"/>
          </p:nvPr>
        </p:nvSpPr>
        <p:spPr>
          <a:xfrm>
            <a:off x="1371601" y="4556125"/>
            <a:ext cx="6400800" cy="1752600"/>
          </a:xfrm>
        </p:spPr>
        <p:txBody>
          <a:bodyPr/>
          <a:lstStyle>
            <a:lvl1pPr marL="0" indent="0" algn="ctr">
              <a:buFontTx/>
              <a:buNone/>
              <a:defRPr b="1">
                <a:effectLst/>
              </a:defRPr>
            </a:lvl1pPr>
          </a:lstStyle>
          <a:p>
            <a:r>
              <a:rPr lang="en-US" smtClean="0"/>
              <a:t>Click to edit Master subtitle style</a:t>
            </a:r>
            <a:endParaRPr lang="en-GB" dirty="0"/>
          </a:p>
        </p:txBody>
      </p:sp>
      <p:sp>
        <p:nvSpPr>
          <p:cNvPr id="11" name="Slide Number Placeholder 10"/>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12" name="Footer Placeholder 11"/>
          <p:cNvSpPr>
            <a:spLocks noGrp="1"/>
          </p:cNvSpPr>
          <p:nvPr>
            <p:ph type="ftr" sz="quarter" idx="11"/>
          </p:nvPr>
        </p:nvSpPr>
        <p:spPr/>
        <p:txBody>
          <a:bodyPr/>
          <a:lstStyle/>
          <a:p>
            <a:endParaRPr lang="en-GB"/>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15888"/>
            <a:ext cx="2057400" cy="6010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5888"/>
            <a:ext cx="60198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1" y="3886200"/>
            <a:ext cx="6400800" cy="1752600"/>
          </a:xfrm>
        </p:spPr>
        <p:txBody>
          <a:bodyPr/>
          <a:lstStyle>
            <a:lvl1pPr marL="0" indent="0" algn="ctr">
              <a:buNone/>
              <a:defRPr/>
            </a:lvl1pPr>
            <a:lvl2pPr marL="457125" indent="0" algn="ctr">
              <a:buNone/>
              <a:defRPr/>
            </a:lvl2pPr>
            <a:lvl3pPr marL="914250" indent="0" algn="ctr">
              <a:buNone/>
              <a:defRPr/>
            </a:lvl3pPr>
            <a:lvl4pPr marL="1371375" indent="0" algn="ctr">
              <a:buNone/>
              <a:defRPr/>
            </a:lvl4pPr>
            <a:lvl5pPr marL="1828500" indent="0" algn="ctr">
              <a:buNone/>
              <a:defRPr/>
            </a:lvl5pPr>
            <a:lvl6pPr marL="2285625" indent="0" algn="ctr">
              <a:buNone/>
              <a:defRPr/>
            </a:lvl6pPr>
            <a:lvl7pPr marL="2742750" indent="0" algn="ctr">
              <a:buNone/>
              <a:defRPr/>
            </a:lvl7pPr>
            <a:lvl8pPr marL="3199873" indent="0" algn="ctr">
              <a:buNone/>
              <a:defRPr/>
            </a:lvl8pPr>
            <a:lvl9pPr marL="3656998"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pic>
        <p:nvPicPr>
          <p:cNvPr id="5" name="Picture 9" descr="NHSGG&amp;C*SPOT"/>
          <p:cNvPicPr>
            <a:picLocks noChangeAspect="1" noChangeArrowheads="1"/>
          </p:cNvPicPr>
          <p:nvPr/>
        </p:nvPicPr>
        <p:blipFill>
          <a:blip r:embed="rId2" cstate="print"/>
          <a:srcRect/>
          <a:stretch>
            <a:fillRect/>
          </a:stretch>
        </p:blipFill>
        <p:spPr bwMode="auto">
          <a:xfrm>
            <a:off x="7451724" y="188913"/>
            <a:ext cx="1219200" cy="876300"/>
          </a:xfrm>
          <a:prstGeom prst="rect">
            <a:avLst/>
          </a:prstGeom>
          <a:noFill/>
          <a:ln w="9525">
            <a:noFill/>
            <a:miter lim="800000"/>
            <a:headEnd/>
            <a:tailEnd/>
          </a:ln>
        </p:spPr>
      </p:pic>
      <p:pic>
        <p:nvPicPr>
          <p:cNvPr id="6" name="Picture 10" descr="Whoosh"/>
          <p:cNvPicPr>
            <a:picLocks noChangeAspect="1" noChangeArrowheads="1"/>
          </p:cNvPicPr>
          <p:nvPr/>
        </p:nvPicPr>
        <p:blipFill>
          <a:blip r:embed="rId3" cstate="print"/>
          <a:srcRect/>
          <a:stretch>
            <a:fillRect/>
          </a:stretch>
        </p:blipFill>
        <p:spPr bwMode="auto">
          <a:xfrm>
            <a:off x="1" y="3892550"/>
            <a:ext cx="9144000" cy="2965450"/>
          </a:xfrm>
          <a:prstGeom prst="rect">
            <a:avLst/>
          </a:prstGeom>
          <a:noFill/>
          <a:ln w="9525">
            <a:noFill/>
            <a:miter lim="800000"/>
            <a:headEnd/>
            <a:tailEnd/>
          </a:ln>
        </p:spPr>
      </p:pic>
      <p:sp>
        <p:nvSpPr>
          <p:cNvPr id="2" name="Title 1"/>
          <p:cNvSpPr>
            <a:spLocks noGrp="1"/>
          </p:cNvSpPr>
          <p:nvPr>
            <p:ph type="title"/>
          </p:nvPr>
        </p:nvSpPr>
        <p:spPr>
          <a:xfrm>
            <a:off x="517526" y="547690"/>
            <a:ext cx="8596313" cy="747712"/>
          </a:xfrm>
          <a:prstGeom prst="rect">
            <a:avLst/>
          </a:prstGeo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1066800" y="2057401"/>
            <a:ext cx="3810000" cy="41148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lipArt Placeholder 3"/>
          <p:cNvSpPr>
            <a:spLocks noGrp="1"/>
          </p:cNvSpPr>
          <p:nvPr>
            <p:ph type="clipArt" sz="half" idx="2"/>
          </p:nvPr>
        </p:nvSpPr>
        <p:spPr>
          <a:xfrm>
            <a:off x="5029200" y="2057401"/>
            <a:ext cx="3810000" cy="4114800"/>
          </a:xfrm>
          <a:prstGeom prst="rect">
            <a:avLst/>
          </a:prstGeom>
        </p:spPr>
        <p:txBody>
          <a:bodyPr vert="horz" wrap="square" lIns="91425" tIns="45713" rIns="91425" bIns="45713" numCol="1" anchor="t" anchorCtr="0" compatLnSpc="1">
            <a:prstTxWarp prst="textNoShape">
              <a:avLst/>
            </a:prstTxWarp>
            <a:normAutofit/>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5" indent="0">
              <a:buNone/>
              <a:defRPr sz="1800"/>
            </a:lvl2pPr>
            <a:lvl3pPr marL="914250" indent="0">
              <a:buNone/>
              <a:defRPr sz="1600"/>
            </a:lvl3pPr>
            <a:lvl4pPr marL="1371375" indent="0">
              <a:buNone/>
              <a:defRPr sz="1400"/>
            </a:lvl4pPr>
            <a:lvl5pPr marL="1828500" indent="0">
              <a:buNone/>
              <a:defRPr sz="1400"/>
            </a:lvl5pPr>
            <a:lvl6pPr marL="2285625" indent="0">
              <a:buNone/>
              <a:defRPr sz="1400"/>
            </a:lvl6pPr>
            <a:lvl7pPr marL="2742750" indent="0">
              <a:buNone/>
              <a:defRPr sz="1400"/>
            </a:lvl7pPr>
            <a:lvl8pPr marL="3199873" indent="0">
              <a:buNone/>
              <a:defRPr sz="1400"/>
            </a:lvl8pPr>
            <a:lvl9pPr marL="3656998"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0"/>
            <a:ext cx="403860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6632"/>
            <a:ext cx="8229600" cy="864096"/>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00" b="1"/>
            </a:lvl1pPr>
            <a:lvl2pPr marL="457125" indent="0">
              <a:buNone/>
              <a:defRPr sz="2000" b="1"/>
            </a:lvl2pPr>
            <a:lvl3pPr marL="914250" indent="0">
              <a:buNone/>
              <a:defRPr sz="1800" b="1"/>
            </a:lvl3pPr>
            <a:lvl4pPr marL="1371375" indent="0">
              <a:buNone/>
              <a:defRPr sz="1600" b="1"/>
            </a:lvl4pPr>
            <a:lvl5pPr marL="1828500" indent="0">
              <a:buNone/>
              <a:defRPr sz="1600" b="1"/>
            </a:lvl5pPr>
            <a:lvl6pPr marL="2285625" indent="0">
              <a:buNone/>
              <a:defRPr sz="1600" b="1"/>
            </a:lvl6pPr>
            <a:lvl7pPr marL="2742750" indent="0">
              <a:buNone/>
              <a:defRPr sz="1600" b="1"/>
            </a:lvl7pPr>
            <a:lvl8pPr marL="3199873" indent="0">
              <a:buNone/>
              <a:defRPr sz="1600" b="1"/>
            </a:lvl8pPr>
            <a:lvl9pPr marL="365699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300" b="1"/>
            </a:lvl1pPr>
            <a:lvl2pPr marL="457125" indent="0">
              <a:buNone/>
              <a:defRPr sz="2000" b="1"/>
            </a:lvl2pPr>
            <a:lvl3pPr marL="914250" indent="0">
              <a:buNone/>
              <a:defRPr sz="1800" b="1"/>
            </a:lvl3pPr>
            <a:lvl4pPr marL="1371375" indent="0">
              <a:buNone/>
              <a:defRPr sz="1600" b="1"/>
            </a:lvl4pPr>
            <a:lvl5pPr marL="1828500" indent="0">
              <a:buNone/>
              <a:defRPr sz="1600" b="1"/>
            </a:lvl5pPr>
            <a:lvl6pPr marL="2285625" indent="0">
              <a:buNone/>
              <a:defRPr sz="1600" b="1"/>
            </a:lvl6pPr>
            <a:lvl7pPr marL="2742750" indent="0">
              <a:buNone/>
              <a:defRPr sz="1600" b="1"/>
            </a:lvl7pPr>
            <a:lvl8pPr marL="3199873" indent="0">
              <a:buNone/>
              <a:defRPr sz="1600" b="1"/>
            </a:lvl8pPr>
            <a:lvl9pPr marL="365699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8" name="Footer Placeholder 7"/>
          <p:cNvSpPr>
            <a:spLocks noGrp="1"/>
          </p:cNvSpPr>
          <p:nvPr>
            <p:ph type="ftr" sz="quarter" idx="11"/>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3" name="Footer Placeholder 2"/>
          <p:cNvSpPr>
            <a:spLocks noGrp="1"/>
          </p:cNvSpPr>
          <p:nvPr>
            <p:ph type="ftr" sz="quarter" idx="11"/>
          </p:nvPr>
        </p:nvSpPr>
        <p:spPr/>
        <p:txBody>
          <a:bodyPr/>
          <a:lstStyle/>
          <a:p>
            <a:endParaRPr lang="en-GB"/>
          </a:p>
        </p:txBody>
      </p:sp>
      <p:sp>
        <p:nvSpPr>
          <p:cNvPr id="4" name="Title 3"/>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5" indent="0">
              <a:buNone/>
              <a:defRPr sz="1200"/>
            </a:lvl2pPr>
            <a:lvl3pPr marL="914250" indent="0">
              <a:buNone/>
              <a:defRPr sz="1000"/>
            </a:lvl3pPr>
            <a:lvl4pPr marL="1371375" indent="0">
              <a:buNone/>
              <a:defRPr sz="900"/>
            </a:lvl4pPr>
            <a:lvl5pPr marL="1828500" indent="0">
              <a:buNone/>
              <a:defRPr sz="900"/>
            </a:lvl5pPr>
            <a:lvl6pPr marL="2285625" indent="0">
              <a:buNone/>
              <a:defRPr sz="900"/>
            </a:lvl6pPr>
            <a:lvl7pPr marL="2742750" indent="0">
              <a:buNone/>
              <a:defRPr sz="900"/>
            </a:lvl7pPr>
            <a:lvl8pPr marL="3199873" indent="0">
              <a:buNone/>
              <a:defRPr sz="900"/>
            </a:lvl8pPr>
            <a:lvl9pPr marL="3656998"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5" indent="0">
              <a:buNone/>
              <a:defRPr sz="2800"/>
            </a:lvl2pPr>
            <a:lvl3pPr marL="914250" indent="0">
              <a:buNone/>
              <a:defRPr sz="2300"/>
            </a:lvl3pPr>
            <a:lvl4pPr marL="1371375" indent="0">
              <a:buNone/>
              <a:defRPr sz="2000"/>
            </a:lvl4pPr>
            <a:lvl5pPr marL="1828500" indent="0">
              <a:buNone/>
              <a:defRPr sz="2000"/>
            </a:lvl5pPr>
            <a:lvl6pPr marL="2285625" indent="0">
              <a:buNone/>
              <a:defRPr sz="2000"/>
            </a:lvl6pPr>
            <a:lvl7pPr marL="2742750" indent="0">
              <a:buNone/>
              <a:defRPr sz="2000"/>
            </a:lvl7pPr>
            <a:lvl8pPr marL="3199873" indent="0">
              <a:buNone/>
              <a:defRPr sz="2000"/>
            </a:lvl8pPr>
            <a:lvl9pPr marL="3656998"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5" indent="0">
              <a:buNone/>
              <a:defRPr sz="1200"/>
            </a:lvl2pPr>
            <a:lvl3pPr marL="914250" indent="0">
              <a:buNone/>
              <a:defRPr sz="1000"/>
            </a:lvl3pPr>
            <a:lvl4pPr marL="1371375" indent="0">
              <a:buNone/>
              <a:defRPr sz="900"/>
            </a:lvl4pPr>
            <a:lvl5pPr marL="1828500" indent="0">
              <a:buNone/>
              <a:defRPr sz="900"/>
            </a:lvl5pPr>
            <a:lvl6pPr marL="2285625" indent="0">
              <a:buNone/>
              <a:defRPr sz="900"/>
            </a:lvl6pPr>
            <a:lvl7pPr marL="2742750" indent="0">
              <a:buNone/>
              <a:defRPr sz="900"/>
            </a:lvl7pPr>
            <a:lvl8pPr marL="3199873" indent="0">
              <a:buNone/>
              <a:defRPr sz="900"/>
            </a:lvl8pPr>
            <a:lvl9pPr marL="3656998"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6F3BBD64-A3F0-4AC8-BE92-0112CB7499CF}" type="slidenum">
              <a:rPr lang="en-GB" smtClean="0"/>
              <a:pPr/>
              <a:t>‹#›</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8041" name="Rectangle 1033"/>
          <p:cNvSpPr>
            <a:spLocks noChangeArrowheads="1"/>
          </p:cNvSpPr>
          <p:nvPr/>
        </p:nvSpPr>
        <p:spPr bwMode="auto">
          <a:xfrm>
            <a:off x="1143001" y="6400800"/>
            <a:ext cx="6858000" cy="457200"/>
          </a:xfrm>
          <a:prstGeom prst="rect">
            <a:avLst/>
          </a:prstGeom>
          <a:noFill/>
          <a:ln w="9525">
            <a:noFill/>
            <a:miter lim="800000"/>
            <a:headEnd/>
            <a:tailEnd/>
          </a:ln>
          <a:effectLst/>
        </p:spPr>
        <p:txBody>
          <a:bodyPr lIns="91425" tIns="45713" rIns="91425" bIns="45713"/>
          <a:lstStyle/>
          <a:p>
            <a:pPr algn="ctr">
              <a:lnSpc>
                <a:spcPct val="100000"/>
              </a:lnSpc>
              <a:spcBef>
                <a:spcPct val="0"/>
              </a:spcBef>
              <a:buFontTx/>
              <a:buNone/>
              <a:defRPr/>
            </a:pPr>
            <a:endParaRPr lang="en-GB" sz="1400" dirty="0">
              <a:latin typeface="Times New Roman" charset="0"/>
            </a:endParaRPr>
          </a:p>
        </p:txBody>
      </p:sp>
      <p:sp>
        <p:nvSpPr>
          <p:cNvPr id="428055" name="Rectangle 1047"/>
          <p:cNvSpPr>
            <a:spLocks noChangeArrowheads="1"/>
          </p:cNvSpPr>
          <p:nvPr/>
        </p:nvSpPr>
        <p:spPr bwMode="auto">
          <a:xfrm>
            <a:off x="685800" y="6248400"/>
            <a:ext cx="1905000" cy="457200"/>
          </a:xfrm>
          <a:prstGeom prst="rect">
            <a:avLst/>
          </a:prstGeom>
          <a:noFill/>
          <a:ln w="9525">
            <a:noFill/>
            <a:miter lim="800000"/>
            <a:headEnd/>
            <a:tailEnd/>
          </a:ln>
        </p:spPr>
        <p:txBody>
          <a:bodyPr lIns="91425" tIns="45713" rIns="91425" bIns="45713"/>
          <a:lstStyle/>
          <a:p>
            <a:pPr>
              <a:lnSpc>
                <a:spcPct val="100000"/>
              </a:lnSpc>
              <a:spcBef>
                <a:spcPct val="0"/>
              </a:spcBef>
              <a:buFontTx/>
              <a:buNone/>
              <a:defRPr/>
            </a:pPr>
            <a:fld id="{2552222D-18AF-40E6-A362-8B36494D83B5}" type="datetime1">
              <a:rPr lang="en-US" sz="1400">
                <a:latin typeface="Arial" charset="0"/>
                <a:ea typeface="ＭＳ Ｐゴシック" pitchFamily="34" charset="-128"/>
              </a:rPr>
              <a:pPr>
                <a:lnSpc>
                  <a:spcPct val="100000"/>
                </a:lnSpc>
                <a:spcBef>
                  <a:spcPct val="0"/>
                </a:spcBef>
                <a:buFontTx/>
                <a:buNone/>
                <a:defRPr/>
              </a:pPr>
              <a:t>8/28/2019</a:t>
            </a:fld>
            <a:endParaRPr lang="en-US" sz="1400" dirty="0">
              <a:latin typeface="Arial" charset="0"/>
              <a:ea typeface="ＭＳ Ｐゴシック" pitchFamily="34" charset="-128"/>
            </a:endParaRPr>
          </a:p>
        </p:txBody>
      </p:sp>
      <p:pic>
        <p:nvPicPr>
          <p:cNvPr id="2052" name="Picture 1052" descr="Whoosh"/>
          <p:cNvPicPr>
            <a:picLocks noChangeAspect="1" noChangeArrowheads="1"/>
          </p:cNvPicPr>
          <p:nvPr/>
        </p:nvPicPr>
        <p:blipFill>
          <a:blip r:embed="rId16" cstate="print"/>
          <a:srcRect/>
          <a:stretch>
            <a:fillRect/>
          </a:stretch>
        </p:blipFill>
        <p:spPr bwMode="auto">
          <a:xfrm>
            <a:off x="1" y="3429000"/>
            <a:ext cx="9144000" cy="2965450"/>
          </a:xfrm>
          <a:prstGeom prst="rect">
            <a:avLst/>
          </a:prstGeom>
          <a:noFill/>
          <a:ln w="9525">
            <a:noFill/>
            <a:miter lim="800000"/>
            <a:headEnd/>
            <a:tailEnd/>
          </a:ln>
        </p:spPr>
      </p:pic>
      <p:sp>
        <p:nvSpPr>
          <p:cNvPr id="428062" name="Rectangle 1054"/>
          <p:cNvSpPr>
            <a:spLocks noGrp="1" noChangeArrowheads="1"/>
          </p:cNvSpPr>
          <p:nvPr>
            <p:ph type="title"/>
          </p:nvPr>
        </p:nvSpPr>
        <p:spPr bwMode="auto">
          <a:xfrm>
            <a:off x="457200" y="115889"/>
            <a:ext cx="6707188" cy="8509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GB" dirty="0" smtClean="0"/>
          </a:p>
        </p:txBody>
      </p:sp>
      <p:sp>
        <p:nvSpPr>
          <p:cNvPr id="2054" name="Rectangle 1055"/>
          <p:cNvSpPr>
            <a:spLocks noGrp="1" noChangeArrowheads="1"/>
          </p:cNvSpPr>
          <p:nvPr>
            <p:ph type="body" idx="1"/>
          </p:nvPr>
        </p:nvSpPr>
        <p:spPr bwMode="auto">
          <a:xfrm>
            <a:off x="457201" y="1600200"/>
            <a:ext cx="8229600" cy="4525963"/>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28064" name="Line 1056"/>
          <p:cNvSpPr>
            <a:spLocks noChangeShapeType="1"/>
          </p:cNvSpPr>
          <p:nvPr/>
        </p:nvSpPr>
        <p:spPr bwMode="auto">
          <a:xfrm>
            <a:off x="468313" y="6381750"/>
            <a:ext cx="8207375" cy="0"/>
          </a:xfrm>
          <a:prstGeom prst="line">
            <a:avLst/>
          </a:prstGeom>
          <a:noFill/>
          <a:ln w="28575">
            <a:solidFill>
              <a:schemeClr val="bg1"/>
            </a:solidFill>
            <a:round/>
            <a:headEnd/>
            <a:tailEnd/>
          </a:ln>
          <a:effectLst/>
        </p:spPr>
        <p:txBody>
          <a:bodyPr lIns="91425" tIns="45713" rIns="91425" bIns="45713"/>
          <a:lstStyle/>
          <a:p>
            <a:pPr>
              <a:defRPr/>
            </a:pPr>
            <a:endParaRPr lang="en-GB"/>
          </a:p>
        </p:txBody>
      </p:sp>
      <p:sp>
        <p:nvSpPr>
          <p:cNvPr id="428067" name="Line 1059"/>
          <p:cNvSpPr>
            <a:spLocks noChangeShapeType="1"/>
          </p:cNvSpPr>
          <p:nvPr/>
        </p:nvSpPr>
        <p:spPr bwMode="auto">
          <a:xfrm>
            <a:off x="468313" y="1052513"/>
            <a:ext cx="6696076" cy="0"/>
          </a:xfrm>
          <a:prstGeom prst="line">
            <a:avLst/>
          </a:prstGeom>
          <a:noFill/>
          <a:ln w="28575">
            <a:solidFill>
              <a:schemeClr val="bg1"/>
            </a:solidFill>
            <a:round/>
            <a:headEnd/>
            <a:tailEnd/>
          </a:ln>
          <a:effectLst/>
        </p:spPr>
        <p:txBody>
          <a:bodyPr lIns="91425" tIns="45713" rIns="91425" bIns="45713"/>
          <a:lstStyle/>
          <a:p>
            <a:pPr>
              <a:defRPr/>
            </a:pPr>
            <a:endParaRPr lang="en-GB"/>
          </a:p>
        </p:txBody>
      </p:sp>
      <p:pic>
        <p:nvPicPr>
          <p:cNvPr id="2058" name="Picture 11" descr="NHSGG&amp;CRGB"/>
          <p:cNvPicPr>
            <a:picLocks noChangeAspect="1" noChangeArrowheads="1"/>
          </p:cNvPicPr>
          <p:nvPr/>
        </p:nvPicPr>
        <p:blipFill>
          <a:blip r:embed="rId17" cstate="print"/>
          <a:srcRect/>
          <a:stretch>
            <a:fillRect/>
          </a:stretch>
        </p:blipFill>
        <p:spPr bwMode="auto">
          <a:xfrm>
            <a:off x="7380289" y="201614"/>
            <a:ext cx="1223962" cy="885825"/>
          </a:xfrm>
          <a:prstGeom prst="rect">
            <a:avLst/>
          </a:prstGeom>
          <a:noFill/>
          <a:ln w="9525">
            <a:noFill/>
            <a:miter lim="800000"/>
            <a:headEnd/>
            <a:tailEnd/>
          </a:ln>
        </p:spPr>
      </p:pic>
      <p:sp>
        <p:nvSpPr>
          <p:cNvPr id="10" name="Footer Placeholder 9"/>
          <p:cNvSpPr>
            <a:spLocks noGrp="1"/>
          </p:cNvSpPr>
          <p:nvPr>
            <p:ph type="ftr" sz="quarter" idx="3"/>
          </p:nvPr>
        </p:nvSpPr>
        <p:spPr>
          <a:xfrm>
            <a:off x="3124201" y="6356351"/>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endParaRPr lang="en-GB"/>
          </a:p>
        </p:txBody>
      </p:sp>
      <p:sp>
        <p:nvSpPr>
          <p:cNvPr id="11" name="Slide Number Placeholder 10"/>
          <p:cNvSpPr>
            <a:spLocks noGrp="1"/>
          </p:cNvSpPr>
          <p:nvPr>
            <p:ph type="sldNum" sz="quarter" idx="4"/>
          </p:nvPr>
        </p:nvSpPr>
        <p:spPr>
          <a:xfrm>
            <a:off x="6553201" y="6356351"/>
            <a:ext cx="2133600" cy="365125"/>
          </a:xfrm>
          <a:prstGeom prst="rect">
            <a:avLst/>
          </a:prstGeom>
        </p:spPr>
        <p:txBody>
          <a:bodyPr vert="horz" lIns="91425" tIns="45713" rIns="91425" bIns="45713" rtlCol="0" anchor="ctr"/>
          <a:lstStyle>
            <a:lvl1pPr algn="r">
              <a:defRPr sz="1200">
                <a:solidFill>
                  <a:schemeClr val="bg1"/>
                </a:solidFill>
              </a:defRPr>
            </a:lvl1pPr>
          </a:lstStyle>
          <a:p>
            <a:fld id="{6F3BBD64-A3F0-4AC8-BE92-0112CB7499CF}" type="slidenum">
              <a:rPr lang="en-GB" smtClean="0"/>
              <a:pPr/>
              <a:t>‹#›</a:t>
            </a:fld>
            <a:endParaRPr lang="en-GB" dirty="0"/>
          </a:p>
        </p:txBody>
      </p:sp>
    </p:spTree>
  </p:cSld>
  <p:clrMap bg1="dk2" tx1="lt1" bg2="dk1" tx2="lt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6" r:id="rId14"/>
  </p:sldLayoutIdLst>
  <p:timing>
    <p:tnLst>
      <p:par>
        <p:cTn id="1" dur="indefinite" restart="never" nodeType="tmRoot"/>
      </p:par>
    </p:tnLst>
  </p:timing>
  <p:hf hdr="0" dt="0"/>
  <p:txStyles>
    <p:titleStyle>
      <a:lvl1pPr algn="l" rtl="0" eaLnBrk="1" fontAlgn="base" hangingPunct="1">
        <a:spcBef>
          <a:spcPct val="0"/>
        </a:spcBef>
        <a:spcAft>
          <a:spcPct val="0"/>
        </a:spcAft>
        <a:defRPr sz="3600" b="1">
          <a:solidFill>
            <a:schemeClr val="bg1"/>
          </a:solidFill>
          <a:effectLst/>
          <a:latin typeface="+mj-lt"/>
          <a:ea typeface="+mj-ea"/>
          <a:cs typeface="+mj-cs"/>
        </a:defRPr>
      </a:lvl1pPr>
      <a:lvl2pPr algn="l" rtl="0" eaLnBrk="1" fontAlgn="base" hangingPunct="1">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125" algn="l" rtl="0" eaLnBrk="1" fontAlgn="base" hangingPunct="1">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250" algn="l" rtl="0" eaLnBrk="1" fontAlgn="base" hangingPunct="1">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375" algn="l" rtl="0" eaLnBrk="1" fontAlgn="base" hangingPunct="1">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500" algn="l" rtl="0" eaLnBrk="1" fontAlgn="base" hangingPunct="1">
        <a:spcBef>
          <a:spcPct val="0"/>
        </a:spcBef>
        <a:spcAft>
          <a:spcPct val="0"/>
        </a:spcAft>
        <a:defRPr sz="3600" b="1">
          <a:solidFill>
            <a:schemeClr val="bg1"/>
          </a:solidFill>
          <a:effectLst>
            <a:outerShdw blurRad="38100" dist="38100" dir="2700000" algn="tl">
              <a:srgbClr val="C0C0C0"/>
            </a:outerShdw>
          </a:effectLst>
          <a:latin typeface="Arial" charset="0"/>
        </a:defRPr>
      </a:lvl9pPr>
    </p:titleStyle>
    <p:bodyStyle>
      <a:lvl1pPr marL="342844" indent="-342844" algn="l" rtl="0" eaLnBrk="1" fontAlgn="base" hangingPunct="1">
        <a:lnSpc>
          <a:spcPct val="90000"/>
        </a:lnSpc>
        <a:spcBef>
          <a:spcPct val="20000"/>
        </a:spcBef>
        <a:spcAft>
          <a:spcPct val="0"/>
        </a:spcAft>
        <a:buChar char="•"/>
        <a:defRPr sz="3000">
          <a:solidFill>
            <a:schemeClr val="bg2"/>
          </a:solidFill>
          <a:latin typeface="+mn-lt"/>
          <a:ea typeface="+mn-ea"/>
          <a:cs typeface="+mn-cs"/>
        </a:defRPr>
      </a:lvl1pPr>
      <a:lvl2pPr marL="742828" indent="-285703" algn="l" rtl="0" eaLnBrk="1" fontAlgn="base" hangingPunct="1">
        <a:lnSpc>
          <a:spcPct val="90000"/>
        </a:lnSpc>
        <a:spcBef>
          <a:spcPct val="20000"/>
        </a:spcBef>
        <a:spcAft>
          <a:spcPct val="0"/>
        </a:spcAft>
        <a:buChar char="–"/>
        <a:defRPr sz="3000">
          <a:solidFill>
            <a:schemeClr val="bg2"/>
          </a:solidFill>
          <a:latin typeface="+mn-lt"/>
        </a:defRPr>
      </a:lvl2pPr>
      <a:lvl3pPr marL="1142812" indent="-228562" algn="l" rtl="0" eaLnBrk="1" fontAlgn="base" hangingPunct="1">
        <a:lnSpc>
          <a:spcPct val="90000"/>
        </a:lnSpc>
        <a:spcBef>
          <a:spcPct val="20000"/>
        </a:spcBef>
        <a:spcAft>
          <a:spcPct val="0"/>
        </a:spcAft>
        <a:buChar char="•"/>
        <a:defRPr sz="3000">
          <a:solidFill>
            <a:schemeClr val="bg2"/>
          </a:solidFill>
          <a:latin typeface="+mn-lt"/>
        </a:defRPr>
      </a:lvl3pPr>
      <a:lvl4pPr marL="1599937" indent="-228562" algn="l" rtl="0" eaLnBrk="1" fontAlgn="base" hangingPunct="1">
        <a:lnSpc>
          <a:spcPct val="90000"/>
        </a:lnSpc>
        <a:spcBef>
          <a:spcPct val="20000"/>
        </a:spcBef>
        <a:spcAft>
          <a:spcPct val="0"/>
        </a:spcAft>
        <a:buChar char="–"/>
        <a:defRPr sz="3000">
          <a:solidFill>
            <a:schemeClr val="bg2"/>
          </a:solidFill>
          <a:latin typeface="+mn-lt"/>
        </a:defRPr>
      </a:lvl4pPr>
      <a:lvl5pPr marL="2057062" indent="-228562" algn="l" rtl="0" eaLnBrk="1" fontAlgn="base" hangingPunct="1">
        <a:lnSpc>
          <a:spcPct val="90000"/>
        </a:lnSpc>
        <a:spcBef>
          <a:spcPct val="20000"/>
        </a:spcBef>
        <a:spcAft>
          <a:spcPct val="0"/>
        </a:spcAft>
        <a:buChar char="»"/>
        <a:defRPr sz="3000">
          <a:solidFill>
            <a:schemeClr val="bg2"/>
          </a:solidFill>
          <a:latin typeface="+mn-lt"/>
        </a:defRPr>
      </a:lvl5pPr>
      <a:lvl6pPr marL="2514187" indent="-228562" algn="l" rtl="0" eaLnBrk="1" fontAlgn="base" hangingPunct="1">
        <a:lnSpc>
          <a:spcPct val="90000"/>
        </a:lnSpc>
        <a:spcBef>
          <a:spcPct val="20000"/>
        </a:spcBef>
        <a:spcAft>
          <a:spcPct val="0"/>
        </a:spcAft>
        <a:buChar char="»"/>
        <a:defRPr sz="3000">
          <a:solidFill>
            <a:schemeClr val="bg2"/>
          </a:solidFill>
          <a:latin typeface="+mn-lt"/>
        </a:defRPr>
      </a:lvl6pPr>
      <a:lvl7pPr marL="2971311" indent="-228562" algn="l" rtl="0" eaLnBrk="1" fontAlgn="base" hangingPunct="1">
        <a:lnSpc>
          <a:spcPct val="90000"/>
        </a:lnSpc>
        <a:spcBef>
          <a:spcPct val="20000"/>
        </a:spcBef>
        <a:spcAft>
          <a:spcPct val="0"/>
        </a:spcAft>
        <a:buChar char="»"/>
        <a:defRPr sz="3000">
          <a:solidFill>
            <a:schemeClr val="bg2"/>
          </a:solidFill>
          <a:latin typeface="+mn-lt"/>
        </a:defRPr>
      </a:lvl7pPr>
      <a:lvl8pPr marL="3428436" indent="-228562" algn="l" rtl="0" eaLnBrk="1" fontAlgn="base" hangingPunct="1">
        <a:lnSpc>
          <a:spcPct val="90000"/>
        </a:lnSpc>
        <a:spcBef>
          <a:spcPct val="20000"/>
        </a:spcBef>
        <a:spcAft>
          <a:spcPct val="0"/>
        </a:spcAft>
        <a:buChar char="»"/>
        <a:defRPr sz="3000">
          <a:solidFill>
            <a:schemeClr val="bg2"/>
          </a:solidFill>
          <a:latin typeface="+mn-lt"/>
        </a:defRPr>
      </a:lvl8pPr>
      <a:lvl9pPr marL="3885561" indent="-228562" algn="l" rtl="0" eaLnBrk="1" fontAlgn="base" hangingPunct="1">
        <a:lnSpc>
          <a:spcPct val="90000"/>
        </a:lnSpc>
        <a:spcBef>
          <a:spcPct val="20000"/>
        </a:spcBef>
        <a:spcAft>
          <a:spcPct val="0"/>
        </a:spcAft>
        <a:buChar char="»"/>
        <a:defRPr sz="3000">
          <a:solidFill>
            <a:schemeClr val="bg2"/>
          </a:solidFill>
          <a:latin typeface="+mn-lt"/>
        </a:defRPr>
      </a:lvl9pPr>
    </p:bodyStyle>
    <p:otherStyle>
      <a:defPPr>
        <a:defRPr lang="en-US"/>
      </a:defPPr>
      <a:lvl1pPr marL="0" algn="l" defTabSz="914250" rtl="0" eaLnBrk="1" latinLnBrk="0" hangingPunct="1">
        <a:defRPr sz="1800" kern="1200">
          <a:solidFill>
            <a:schemeClr val="tx1"/>
          </a:solidFill>
          <a:latin typeface="+mn-lt"/>
          <a:ea typeface="+mn-ea"/>
          <a:cs typeface="+mn-cs"/>
        </a:defRPr>
      </a:lvl1pPr>
      <a:lvl2pPr marL="457125" algn="l" defTabSz="914250" rtl="0" eaLnBrk="1" latinLnBrk="0" hangingPunct="1">
        <a:defRPr sz="1800" kern="1200">
          <a:solidFill>
            <a:schemeClr val="tx1"/>
          </a:solidFill>
          <a:latin typeface="+mn-lt"/>
          <a:ea typeface="+mn-ea"/>
          <a:cs typeface="+mn-cs"/>
        </a:defRPr>
      </a:lvl2pPr>
      <a:lvl3pPr marL="914250" algn="l" defTabSz="914250" rtl="0" eaLnBrk="1" latinLnBrk="0" hangingPunct="1">
        <a:defRPr sz="1800" kern="1200">
          <a:solidFill>
            <a:schemeClr val="tx1"/>
          </a:solidFill>
          <a:latin typeface="+mn-lt"/>
          <a:ea typeface="+mn-ea"/>
          <a:cs typeface="+mn-cs"/>
        </a:defRPr>
      </a:lvl3pPr>
      <a:lvl4pPr marL="1371375" algn="l" defTabSz="914250" rtl="0" eaLnBrk="1" latinLnBrk="0" hangingPunct="1">
        <a:defRPr sz="1800" kern="1200">
          <a:solidFill>
            <a:schemeClr val="tx1"/>
          </a:solidFill>
          <a:latin typeface="+mn-lt"/>
          <a:ea typeface="+mn-ea"/>
          <a:cs typeface="+mn-cs"/>
        </a:defRPr>
      </a:lvl4pPr>
      <a:lvl5pPr marL="1828500" algn="l" defTabSz="914250" rtl="0" eaLnBrk="1" latinLnBrk="0" hangingPunct="1">
        <a:defRPr sz="1800" kern="1200">
          <a:solidFill>
            <a:schemeClr val="tx1"/>
          </a:solidFill>
          <a:latin typeface="+mn-lt"/>
          <a:ea typeface="+mn-ea"/>
          <a:cs typeface="+mn-cs"/>
        </a:defRPr>
      </a:lvl5pPr>
      <a:lvl6pPr marL="2285625" algn="l" defTabSz="914250" rtl="0" eaLnBrk="1" latinLnBrk="0" hangingPunct="1">
        <a:defRPr sz="1800" kern="1200">
          <a:solidFill>
            <a:schemeClr val="tx1"/>
          </a:solidFill>
          <a:latin typeface="+mn-lt"/>
          <a:ea typeface="+mn-ea"/>
          <a:cs typeface="+mn-cs"/>
        </a:defRPr>
      </a:lvl6pPr>
      <a:lvl7pPr marL="2742750" algn="l" defTabSz="914250" rtl="0" eaLnBrk="1" latinLnBrk="0" hangingPunct="1">
        <a:defRPr sz="1800" kern="1200">
          <a:solidFill>
            <a:schemeClr val="tx1"/>
          </a:solidFill>
          <a:latin typeface="+mn-lt"/>
          <a:ea typeface="+mn-ea"/>
          <a:cs typeface="+mn-cs"/>
        </a:defRPr>
      </a:lvl7pPr>
      <a:lvl8pPr marL="3199873" algn="l" defTabSz="914250" rtl="0" eaLnBrk="1" latinLnBrk="0" hangingPunct="1">
        <a:defRPr sz="1800" kern="1200">
          <a:solidFill>
            <a:schemeClr val="tx1"/>
          </a:solidFill>
          <a:latin typeface="+mn-lt"/>
          <a:ea typeface="+mn-ea"/>
          <a:cs typeface="+mn-cs"/>
        </a:defRPr>
      </a:lvl8pPr>
      <a:lvl9pPr marL="3656998" algn="l" defTabSz="9142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affnet.ggc.scot.nhs.uk/Corporate%20Services/Clinical%20Governance/Pages/ClinicalGovernanceHomepage2.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taffnet.ggc.scot.nhs.uk/Info%20Centre/AIP/AIP%20Refresh/AIPStartPage.html" TargetMode="External"/><Relationship Id="rId5" Type="http://schemas.openxmlformats.org/officeDocument/2006/relationships/hyperlink" Target="http://www.staffnet.ggc.scot.nhs.uk/Corporate%20Services/Inequalities%20and%20Health%20Improvement/Pages/default.aspx" TargetMode="External"/><Relationship Id="rId4" Type="http://schemas.openxmlformats.org/officeDocument/2006/relationships/hyperlink" Target="http://www.nhsggc.org.uk/working-with-us/hr-connect/policies-and-staff-governanc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hsggc.org.uk/working-with-us/staff-communications/small-change-matter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affnet.ggc.scot.nhs.uk/Info%20Centre/For%20Staff/Your%20Health/Pages/YourHealthHomepage2.aspx" TargetMode="External"/><Relationship Id="rId2" Type="http://schemas.openxmlformats.org/officeDocument/2006/relationships/hyperlink" Target="https://www.nhsggc.org.uk/working-with-us/hr-connect/self-help-for-staff/"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nhsggc.org.uk/working-with-us/hr-connect/health-safety/policies-guidance-documents-forms/stress-in-the-workplac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www.nhsggc.org.uk/sis" TargetMode="External"/><Relationship Id="rId4" Type="http://schemas.openxmlformats.org/officeDocument/2006/relationships/hyperlink" Target="mailto:sis@ggc.scot.nhs.u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hsggc.org.uk/working-with-us/hr-connec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nhsggc.org.uk/working-with-us/hr-connect/policies-and-staff-governance/policies/capability-policy-procedure-overvie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nhsggc.org.uk/working-with-us/hr-connec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 y="1412776"/>
            <a:ext cx="9144000" cy="4464495"/>
          </a:xfrm>
        </p:spPr>
        <p:txBody>
          <a:bodyPr/>
          <a:lstStyle/>
          <a:p>
            <a:r>
              <a:rPr lang="en-GB" dirty="0" smtClean="0"/>
              <a:t>Essential Skills for Managers</a:t>
            </a:r>
            <a:br>
              <a:rPr lang="en-GB" dirty="0" smtClean="0"/>
            </a:br>
            <a:r>
              <a:rPr lang="en-GB" dirty="0" smtClean="0"/>
              <a:t/>
            </a:r>
            <a:br>
              <a:rPr lang="en-GB" dirty="0" smtClean="0"/>
            </a:br>
            <a:r>
              <a:rPr lang="en-GB" dirty="0" smtClean="0"/>
              <a:t>Day 1</a:t>
            </a:r>
            <a:br>
              <a:rPr lang="en-GB" dirty="0" smtClean="0"/>
            </a:br>
            <a:r>
              <a:rPr lang="en-GB" sz="4000" dirty="0" smtClean="0"/>
              <a:t/>
            </a:r>
            <a:br>
              <a:rPr lang="en-GB" sz="4000" dirty="0" smtClean="0"/>
            </a:br>
            <a:r>
              <a:rPr lang="en-GB" sz="4000" dirty="0" smtClean="0"/>
              <a:t>You and your team</a:t>
            </a:r>
            <a:endParaRPr lang="en-GB"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50827" y="1196754"/>
            <a:ext cx="8640762" cy="5112567"/>
          </a:xfrm>
        </p:spPr>
        <p:txBody>
          <a:bodyPr/>
          <a:lstStyle/>
          <a:p>
            <a:pPr eaLnBrk="1" hangingPunct="1">
              <a:lnSpc>
                <a:spcPct val="80000"/>
              </a:lnSpc>
              <a:spcAft>
                <a:spcPct val="50000"/>
              </a:spcAft>
              <a:buFontTx/>
              <a:buNone/>
            </a:pPr>
            <a:r>
              <a:rPr lang="en-GB" sz="2300" b="1" dirty="0" smtClean="0"/>
              <a:t>In the workplace be committed to removing barriers by:</a:t>
            </a:r>
          </a:p>
          <a:p>
            <a:pPr eaLnBrk="1" hangingPunct="1">
              <a:lnSpc>
                <a:spcPct val="80000"/>
              </a:lnSpc>
              <a:spcAft>
                <a:spcPct val="50000"/>
              </a:spcAft>
            </a:pPr>
            <a:r>
              <a:rPr lang="en-GB" sz="2000" dirty="0" smtClean="0"/>
              <a:t>being familiar with </a:t>
            </a:r>
            <a:r>
              <a:rPr lang="en-GB" sz="2000" dirty="0" smtClean="0">
                <a:hlinkClick r:id="rId3"/>
              </a:rPr>
              <a:t>Clinical Governance</a:t>
            </a:r>
            <a:r>
              <a:rPr lang="en-GB" sz="2000" dirty="0" smtClean="0"/>
              <a:t> and HR policies and Staff Governance guidance (</a:t>
            </a:r>
            <a:r>
              <a:rPr lang="en-GB" sz="2000" dirty="0" smtClean="0">
                <a:hlinkClick r:id="rId4"/>
              </a:rPr>
              <a:t>HR Connect</a:t>
            </a:r>
            <a:r>
              <a:rPr lang="en-GB" sz="2000" dirty="0" smtClean="0"/>
              <a:t>)</a:t>
            </a:r>
          </a:p>
          <a:p>
            <a:pPr eaLnBrk="1" hangingPunct="1">
              <a:lnSpc>
                <a:spcPct val="80000"/>
              </a:lnSpc>
              <a:spcAft>
                <a:spcPct val="50000"/>
              </a:spcAft>
            </a:pPr>
            <a:r>
              <a:rPr lang="en-GB" sz="2000" dirty="0" smtClean="0"/>
              <a:t>making  sure you are up-to date with equality issues and legislation (</a:t>
            </a:r>
            <a:r>
              <a:rPr lang="en-GB" sz="2000" dirty="0" err="1" smtClean="0">
                <a:hlinkClick r:id="rId5"/>
              </a:rPr>
              <a:t>Staffnet</a:t>
            </a:r>
            <a:r>
              <a:rPr lang="en-GB" sz="2000" dirty="0" smtClean="0"/>
              <a:t>)</a:t>
            </a:r>
          </a:p>
          <a:p>
            <a:pPr eaLnBrk="1" hangingPunct="1">
              <a:lnSpc>
                <a:spcPct val="80000"/>
              </a:lnSpc>
              <a:spcAft>
                <a:spcPct val="50000"/>
              </a:spcAft>
            </a:pPr>
            <a:endParaRPr lang="en-GB" sz="800" dirty="0" smtClean="0"/>
          </a:p>
          <a:p>
            <a:pPr eaLnBrk="1" hangingPunct="1">
              <a:lnSpc>
                <a:spcPct val="80000"/>
              </a:lnSpc>
              <a:spcAft>
                <a:spcPct val="50000"/>
              </a:spcAft>
              <a:buFontTx/>
              <a:buNone/>
            </a:pPr>
            <a:r>
              <a:rPr lang="en-GB" sz="2300" b="1" dirty="0" smtClean="0"/>
              <a:t>For you ‘personally’</a:t>
            </a:r>
            <a:r>
              <a:rPr lang="en-GB" sz="2000" dirty="0" smtClean="0"/>
              <a:t> </a:t>
            </a:r>
          </a:p>
          <a:p>
            <a:pPr>
              <a:lnSpc>
                <a:spcPct val="80000"/>
              </a:lnSpc>
            </a:pPr>
            <a:r>
              <a:rPr lang="en-GB" sz="2000" dirty="0" smtClean="0"/>
              <a:t>Be aware of influences on your communication e.g. personal values, first impressions, stereotyping people based on physical appearance / accent.</a:t>
            </a:r>
          </a:p>
          <a:p>
            <a:pPr eaLnBrk="1" hangingPunct="1">
              <a:lnSpc>
                <a:spcPct val="80000"/>
              </a:lnSpc>
              <a:buClr>
                <a:schemeClr val="tx1"/>
              </a:buClr>
              <a:buFontTx/>
              <a:buNone/>
            </a:pPr>
            <a:endParaRPr lang="en-GB" sz="1200" dirty="0" smtClean="0"/>
          </a:p>
          <a:p>
            <a:pPr eaLnBrk="1" hangingPunct="1">
              <a:lnSpc>
                <a:spcPct val="80000"/>
              </a:lnSpc>
              <a:spcAft>
                <a:spcPct val="50000"/>
              </a:spcAft>
            </a:pPr>
            <a:r>
              <a:rPr lang="en-GB" sz="2000" dirty="0" smtClean="0"/>
              <a:t>Be a good role model and demonstrate a commitment to equality.  What you say and do and how you behave will influence others.</a:t>
            </a:r>
          </a:p>
          <a:p>
            <a:pPr eaLnBrk="1" hangingPunct="1">
              <a:lnSpc>
                <a:spcPct val="80000"/>
              </a:lnSpc>
              <a:spcAft>
                <a:spcPct val="50000"/>
              </a:spcAft>
            </a:pPr>
            <a:r>
              <a:rPr lang="en-GB" sz="2000" dirty="0" smtClean="0"/>
              <a:t>Ensure effective communication by</a:t>
            </a:r>
            <a:r>
              <a:rPr lang="en-GB" sz="2000" b="1" dirty="0" smtClean="0"/>
              <a:t> </a:t>
            </a:r>
            <a:r>
              <a:rPr lang="en-GB" sz="2000" dirty="0" smtClean="0"/>
              <a:t>understanding and using the </a:t>
            </a:r>
            <a:r>
              <a:rPr lang="en-GB" sz="2000" dirty="0" smtClean="0">
                <a:hlinkClick r:id="rId6"/>
              </a:rPr>
              <a:t>Accessible Information Policy</a:t>
            </a:r>
            <a:r>
              <a:rPr lang="en-GB" sz="2000" dirty="0" smtClean="0"/>
              <a:t>.</a:t>
            </a:r>
          </a:p>
        </p:txBody>
      </p:sp>
      <p:sp>
        <p:nvSpPr>
          <p:cNvPr id="43011" name="Text Box 4"/>
          <p:cNvSpPr txBox="1">
            <a:spLocks noChangeArrowheads="1"/>
          </p:cNvSpPr>
          <p:nvPr/>
        </p:nvSpPr>
        <p:spPr bwMode="auto">
          <a:xfrm>
            <a:off x="467544" y="260649"/>
            <a:ext cx="6768281" cy="646331"/>
          </a:xfrm>
          <a:prstGeom prst="rect">
            <a:avLst/>
          </a:prstGeom>
          <a:noFill/>
          <a:ln w="9525">
            <a:noFill/>
            <a:miter lim="800000"/>
            <a:headEnd/>
            <a:tailEnd/>
          </a:ln>
        </p:spPr>
        <p:txBody>
          <a:bodyPr wrap="square" lIns="91425" tIns="45713" rIns="91425" bIns="45713">
            <a:spAutoFit/>
          </a:bodyPr>
          <a:lstStyle/>
          <a:p>
            <a:pPr eaLnBrk="0" hangingPunct="0">
              <a:spcBef>
                <a:spcPct val="50000"/>
              </a:spcBef>
            </a:pPr>
            <a:r>
              <a:rPr lang="en-US" sz="3600" b="1" dirty="0" smtClean="0">
                <a:solidFill>
                  <a:schemeClr val="bg1"/>
                </a:solidFill>
              </a:rPr>
              <a:t>Self-awareness</a:t>
            </a:r>
            <a:endParaRPr lang="en-US" sz="3600" b="1" dirty="0">
              <a:solidFill>
                <a:schemeClr val="bg1"/>
              </a:solidFill>
            </a:endParaRPr>
          </a:p>
        </p:txBody>
      </p:sp>
      <p:sp>
        <p:nvSpPr>
          <p:cNvPr id="6" name="Slide Number Placeholder 5"/>
          <p:cNvSpPr>
            <a:spLocks noGrp="1"/>
          </p:cNvSpPr>
          <p:nvPr>
            <p:ph type="sldNum" sz="quarter" idx="10"/>
          </p:nvPr>
        </p:nvSpPr>
        <p:spPr/>
        <p:txBody>
          <a:bodyPr/>
          <a:lstStyle/>
          <a:p>
            <a:fld id="{6F3BBD64-A3F0-4AC8-BE92-0112CB7499CF}" type="slidenum">
              <a:rPr lang="en-GB" smtClean="0"/>
              <a:pPr/>
              <a:t>10</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0">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7543" y="260649"/>
            <a:ext cx="6768281" cy="648072"/>
          </a:xfrm>
        </p:spPr>
        <p:txBody>
          <a:bodyPr/>
          <a:lstStyle/>
          <a:p>
            <a:pPr algn="l" eaLnBrk="1" hangingPunct="1"/>
            <a:r>
              <a:rPr lang="en-GB" dirty="0" smtClean="0"/>
              <a:t>Active listening</a:t>
            </a:r>
          </a:p>
        </p:txBody>
      </p:sp>
      <p:sp>
        <p:nvSpPr>
          <p:cNvPr id="345091" name="Rectangle 3"/>
          <p:cNvSpPr>
            <a:spLocks noGrp="1" noChangeArrowheads="1"/>
          </p:cNvSpPr>
          <p:nvPr>
            <p:ph type="body" idx="1"/>
          </p:nvPr>
        </p:nvSpPr>
        <p:spPr>
          <a:xfrm>
            <a:off x="323850" y="1484785"/>
            <a:ext cx="8569325" cy="5041429"/>
          </a:xfrm>
        </p:spPr>
        <p:txBody>
          <a:bodyPr/>
          <a:lstStyle/>
          <a:p>
            <a:pPr marL="457125" indent="-457125">
              <a:buFontTx/>
              <a:buAutoNum type="arabicPeriod"/>
            </a:pPr>
            <a:r>
              <a:rPr lang="en-GB" sz="2800" dirty="0" smtClean="0"/>
              <a:t>Show that you're listening</a:t>
            </a:r>
          </a:p>
          <a:p>
            <a:pPr marL="838063" lvl="1" indent="-380938">
              <a:spcAft>
                <a:spcPct val="50000"/>
              </a:spcAft>
              <a:buClr>
                <a:srgbClr val="003366"/>
              </a:buClr>
              <a:buFontTx/>
              <a:buChar char="•"/>
            </a:pPr>
            <a:r>
              <a:rPr lang="en-GB" sz="2000" dirty="0" smtClean="0"/>
              <a:t>respect, eye contact, nods, “tell me more” noises</a:t>
            </a:r>
          </a:p>
          <a:p>
            <a:pPr marL="457125" indent="-457125">
              <a:buFontTx/>
              <a:buAutoNum type="arabicPeriod"/>
            </a:pPr>
            <a:r>
              <a:rPr lang="en-GB" sz="2800" dirty="0" smtClean="0"/>
              <a:t>Suspend judgment</a:t>
            </a:r>
          </a:p>
          <a:p>
            <a:pPr marL="838063" lvl="1" indent="-380938">
              <a:spcBef>
                <a:spcPts val="0"/>
              </a:spcBef>
              <a:spcAft>
                <a:spcPts val="0"/>
              </a:spcAft>
              <a:buFontTx/>
              <a:buChar char="•"/>
            </a:pPr>
            <a:r>
              <a:rPr lang="en-GB" sz="2000" dirty="0" smtClean="0"/>
              <a:t>becomes a barrier to listening, don’t assume, potentially limits understanding</a:t>
            </a:r>
          </a:p>
          <a:p>
            <a:pPr marL="838063" lvl="1" indent="-380938">
              <a:spcBef>
                <a:spcPts val="0"/>
              </a:spcBef>
              <a:spcAft>
                <a:spcPts val="1200"/>
              </a:spcAft>
              <a:buFontTx/>
              <a:buChar char="•"/>
            </a:pPr>
            <a:r>
              <a:rPr lang="en-GB" sz="2000" dirty="0" smtClean="0"/>
              <a:t>don’t interrupt</a:t>
            </a:r>
          </a:p>
          <a:p>
            <a:pPr marL="457125" indent="-457125">
              <a:buFontTx/>
              <a:buAutoNum type="arabicPeriod"/>
            </a:pPr>
            <a:r>
              <a:rPr lang="en-GB" sz="2800" dirty="0" smtClean="0"/>
              <a:t>Feedback</a:t>
            </a:r>
          </a:p>
          <a:p>
            <a:pPr marL="838063" lvl="1" indent="-380938">
              <a:buClr>
                <a:srgbClr val="003366"/>
              </a:buClr>
              <a:buFontTx/>
              <a:buChar char="•"/>
            </a:pPr>
            <a:r>
              <a:rPr lang="en-GB" sz="2000" dirty="0" smtClean="0"/>
              <a:t>check understanding, summarise and rephrase</a:t>
            </a:r>
          </a:p>
          <a:p>
            <a:pPr marL="838063" lvl="1" indent="-380938">
              <a:spcAft>
                <a:spcPct val="50000"/>
              </a:spcAft>
              <a:buClr>
                <a:srgbClr val="003366"/>
              </a:buClr>
              <a:buFontTx/>
              <a:buChar char="•"/>
            </a:pPr>
            <a:r>
              <a:rPr lang="en-GB" sz="2000" dirty="0" smtClean="0"/>
              <a:t>show understanding of speaker’s underlying values and emotions</a:t>
            </a:r>
          </a:p>
          <a:p>
            <a:pPr marL="457125" indent="-457125">
              <a:buFontTx/>
              <a:buAutoNum type="arabicPeriod"/>
            </a:pPr>
            <a:r>
              <a:rPr lang="en-GB" sz="2800" dirty="0" smtClean="0"/>
              <a:t>Respond</a:t>
            </a:r>
          </a:p>
          <a:p>
            <a:pPr marL="838063" lvl="1" indent="-380938">
              <a:buFontTx/>
              <a:buChar char="•"/>
            </a:pPr>
            <a:r>
              <a:rPr lang="en-GB" sz="2000" dirty="0" smtClean="0"/>
              <a:t>be open and honest</a:t>
            </a:r>
          </a:p>
          <a:p>
            <a:pPr marL="838063" lvl="1" indent="-380938">
              <a:buFontTx/>
              <a:buChar char="•"/>
            </a:pPr>
            <a:r>
              <a:rPr lang="en-GB" sz="2000" dirty="0" smtClean="0"/>
              <a:t>respectfully assert your views</a:t>
            </a:r>
          </a:p>
        </p:txBody>
      </p:sp>
      <p:sp>
        <p:nvSpPr>
          <p:cNvPr id="5" name="Slide Number Placeholder 4"/>
          <p:cNvSpPr>
            <a:spLocks noGrp="1"/>
          </p:cNvSpPr>
          <p:nvPr>
            <p:ph type="sldNum" sz="quarter" idx="10"/>
          </p:nvPr>
        </p:nvSpPr>
        <p:spPr/>
        <p:txBody>
          <a:bodyPr/>
          <a:lstStyle/>
          <a:p>
            <a:fld id="{6F3BBD64-A3F0-4AC8-BE92-0112CB7499CF}" type="slidenum">
              <a:rPr lang="en-GB" smtClean="0"/>
              <a:pPr/>
              <a:t>11</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50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509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50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50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509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509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50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509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509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50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7543" y="274638"/>
            <a:ext cx="6768281" cy="634082"/>
          </a:xfrm>
        </p:spPr>
        <p:txBody>
          <a:bodyPr/>
          <a:lstStyle/>
          <a:p>
            <a:pPr algn="l" eaLnBrk="1" hangingPunct="1"/>
            <a:r>
              <a:rPr lang="en-US" dirty="0" smtClean="0"/>
              <a:t>Questioning</a:t>
            </a:r>
          </a:p>
        </p:txBody>
      </p:sp>
      <p:sp>
        <p:nvSpPr>
          <p:cNvPr id="444419" name="Rectangle 3"/>
          <p:cNvSpPr>
            <a:spLocks noGrp="1" noChangeArrowheads="1"/>
          </p:cNvSpPr>
          <p:nvPr>
            <p:ph type="body" sz="half" idx="1"/>
          </p:nvPr>
        </p:nvSpPr>
        <p:spPr>
          <a:xfrm>
            <a:off x="457200" y="1600201"/>
            <a:ext cx="4033838" cy="3987800"/>
          </a:xfrm>
        </p:spPr>
        <p:txBody>
          <a:bodyPr/>
          <a:lstStyle/>
          <a:p>
            <a:pPr eaLnBrk="1" hangingPunct="1">
              <a:lnSpc>
                <a:spcPct val="90000"/>
              </a:lnSpc>
              <a:buFontTx/>
              <a:buNone/>
            </a:pPr>
            <a:r>
              <a:rPr lang="en-GB" dirty="0" smtClean="0"/>
              <a:t>Questions we</a:t>
            </a:r>
          </a:p>
          <a:p>
            <a:pPr eaLnBrk="1" hangingPunct="1">
              <a:lnSpc>
                <a:spcPct val="90000"/>
              </a:lnSpc>
              <a:buFontTx/>
              <a:buNone/>
            </a:pPr>
            <a:r>
              <a:rPr lang="en-GB" dirty="0" smtClean="0"/>
              <a:t>ought to use</a:t>
            </a:r>
            <a:br>
              <a:rPr lang="en-GB" dirty="0" smtClean="0"/>
            </a:br>
            <a:endParaRPr lang="en-GB" sz="1000" dirty="0" smtClean="0"/>
          </a:p>
          <a:p>
            <a:pPr eaLnBrk="1" hangingPunct="1">
              <a:lnSpc>
                <a:spcPct val="90000"/>
              </a:lnSpc>
              <a:buClr>
                <a:schemeClr val="accent2"/>
              </a:buClr>
              <a:buFont typeface="Wingdings" pitchFamily="2" charset="2"/>
              <a:buChar char="J"/>
            </a:pPr>
            <a:r>
              <a:rPr lang="en-GB" dirty="0" smtClean="0"/>
              <a:t>   Open</a:t>
            </a:r>
          </a:p>
          <a:p>
            <a:pPr eaLnBrk="1" hangingPunct="1">
              <a:lnSpc>
                <a:spcPct val="90000"/>
              </a:lnSpc>
              <a:buClr>
                <a:schemeClr val="accent2"/>
              </a:buClr>
              <a:buFont typeface="Wingdings" pitchFamily="2" charset="2"/>
              <a:buChar char="J"/>
            </a:pPr>
            <a:r>
              <a:rPr lang="en-GB" dirty="0" smtClean="0"/>
              <a:t>   Closed</a:t>
            </a:r>
          </a:p>
          <a:p>
            <a:pPr eaLnBrk="1" hangingPunct="1">
              <a:lnSpc>
                <a:spcPct val="90000"/>
              </a:lnSpc>
              <a:buClr>
                <a:schemeClr val="accent2"/>
              </a:buClr>
              <a:buFont typeface="Wingdings" pitchFamily="2" charset="2"/>
              <a:buChar char="J"/>
            </a:pPr>
            <a:r>
              <a:rPr lang="en-GB" dirty="0" smtClean="0"/>
              <a:t>   Probing</a:t>
            </a:r>
          </a:p>
          <a:p>
            <a:pPr eaLnBrk="1" hangingPunct="1">
              <a:lnSpc>
                <a:spcPct val="90000"/>
              </a:lnSpc>
              <a:buClr>
                <a:schemeClr val="accent2"/>
              </a:buClr>
              <a:buFont typeface="Wingdings" pitchFamily="2" charset="2"/>
              <a:buChar char="J"/>
            </a:pPr>
            <a:r>
              <a:rPr lang="en-GB" dirty="0" smtClean="0"/>
              <a:t>   Reflective</a:t>
            </a:r>
          </a:p>
          <a:p>
            <a:pPr eaLnBrk="1" hangingPunct="1">
              <a:lnSpc>
                <a:spcPct val="90000"/>
              </a:lnSpc>
              <a:buClr>
                <a:schemeClr val="accent2"/>
              </a:buClr>
              <a:buFont typeface="Wingdings" pitchFamily="2" charset="2"/>
              <a:buChar char="J"/>
            </a:pPr>
            <a:r>
              <a:rPr lang="en-GB" dirty="0" smtClean="0"/>
              <a:t>   Comparative</a:t>
            </a:r>
            <a:endParaRPr lang="en-US" dirty="0" smtClean="0"/>
          </a:p>
        </p:txBody>
      </p:sp>
      <p:sp>
        <p:nvSpPr>
          <p:cNvPr id="444420" name="Rectangle 4"/>
          <p:cNvSpPr>
            <a:spLocks noGrp="1" noChangeArrowheads="1"/>
          </p:cNvSpPr>
          <p:nvPr>
            <p:ph type="body" sz="half" idx="2"/>
          </p:nvPr>
        </p:nvSpPr>
        <p:spPr>
          <a:xfrm>
            <a:off x="4652964" y="1600201"/>
            <a:ext cx="4033836" cy="3987800"/>
          </a:xfrm>
        </p:spPr>
        <p:txBody>
          <a:bodyPr/>
          <a:lstStyle/>
          <a:p>
            <a:pPr eaLnBrk="1" hangingPunct="1">
              <a:buFontTx/>
              <a:buNone/>
            </a:pPr>
            <a:r>
              <a:rPr lang="en-GB" dirty="0" smtClean="0"/>
              <a:t>Questions we</a:t>
            </a:r>
          </a:p>
          <a:p>
            <a:pPr eaLnBrk="1" hangingPunct="1">
              <a:buFontTx/>
              <a:buNone/>
            </a:pPr>
            <a:r>
              <a:rPr lang="en-GB" dirty="0" smtClean="0"/>
              <a:t>ought to avoid</a:t>
            </a:r>
            <a:br>
              <a:rPr lang="en-GB" dirty="0" smtClean="0"/>
            </a:br>
            <a:endParaRPr lang="en-GB" sz="1000" dirty="0" smtClean="0"/>
          </a:p>
          <a:p>
            <a:pPr eaLnBrk="1" hangingPunct="1">
              <a:buClr>
                <a:srgbClr val="FF0000"/>
              </a:buClr>
              <a:buFont typeface="Wingdings" pitchFamily="2" charset="2"/>
              <a:buChar char="L"/>
            </a:pPr>
            <a:r>
              <a:rPr lang="en-GB" dirty="0" smtClean="0"/>
              <a:t>   Leading</a:t>
            </a:r>
          </a:p>
          <a:p>
            <a:pPr eaLnBrk="1" hangingPunct="1">
              <a:buClr>
                <a:srgbClr val="FF0000"/>
              </a:buClr>
              <a:buFont typeface="Wingdings" pitchFamily="2" charset="2"/>
              <a:buChar char="L"/>
            </a:pPr>
            <a:r>
              <a:rPr lang="en-GB" dirty="0" smtClean="0"/>
              <a:t>   Multiple</a:t>
            </a:r>
          </a:p>
          <a:p>
            <a:pPr eaLnBrk="1" hangingPunct="1">
              <a:buClr>
                <a:srgbClr val="FF0000"/>
              </a:buClr>
              <a:buFont typeface="Wingdings" pitchFamily="2" charset="2"/>
              <a:buChar char="L"/>
            </a:pPr>
            <a:r>
              <a:rPr lang="en-GB" dirty="0" smtClean="0"/>
              <a:t>   Ambiguous</a:t>
            </a:r>
          </a:p>
          <a:p>
            <a:pPr eaLnBrk="1" hangingPunct="1">
              <a:buClr>
                <a:srgbClr val="FF0000"/>
              </a:buClr>
              <a:buFont typeface="Wingdings" pitchFamily="2" charset="2"/>
              <a:buChar char="L"/>
            </a:pPr>
            <a:r>
              <a:rPr lang="en-GB" dirty="0" smtClean="0"/>
              <a:t>   Trick</a:t>
            </a:r>
          </a:p>
          <a:p>
            <a:pPr eaLnBrk="1" hangingPunct="1">
              <a:buClr>
                <a:srgbClr val="003366"/>
              </a:buClr>
              <a:buFont typeface="Wingdings" pitchFamily="2" charset="2"/>
              <a:buNone/>
            </a:pPr>
            <a:endParaRPr lang="en-US" dirty="0" smtClean="0"/>
          </a:p>
        </p:txBody>
      </p:sp>
      <p:sp>
        <p:nvSpPr>
          <p:cNvPr id="444421" name="Rectangle 5"/>
          <p:cNvSpPr>
            <a:spLocks noChangeArrowheads="1"/>
          </p:cNvSpPr>
          <p:nvPr/>
        </p:nvSpPr>
        <p:spPr bwMode="auto">
          <a:xfrm>
            <a:off x="3419476" y="5610225"/>
            <a:ext cx="2164375" cy="523220"/>
          </a:xfrm>
          <a:prstGeom prst="rect">
            <a:avLst/>
          </a:prstGeom>
          <a:noFill/>
          <a:ln w="12700">
            <a:noFill/>
            <a:miter lim="800000"/>
            <a:headEnd/>
            <a:tailEnd/>
          </a:ln>
        </p:spPr>
        <p:txBody>
          <a:bodyPr wrap="none" lIns="91425" tIns="45713" rIns="91425" bIns="45713">
            <a:spAutoFit/>
          </a:bodyPr>
          <a:lstStyle/>
          <a:p>
            <a:pPr>
              <a:spcBef>
                <a:spcPct val="20000"/>
              </a:spcBef>
              <a:buClr>
                <a:srgbClr val="003366"/>
              </a:buClr>
              <a:buFont typeface="Wingdings" pitchFamily="2" charset="2"/>
              <a:buNone/>
            </a:pPr>
            <a:r>
              <a:rPr lang="en-GB" sz="2800" dirty="0" smtClean="0">
                <a:solidFill>
                  <a:schemeClr val="bg2"/>
                </a:solidFill>
              </a:rPr>
              <a:t>Hypothetical</a:t>
            </a:r>
            <a:endParaRPr lang="en-US" sz="2800" dirty="0">
              <a:solidFill>
                <a:schemeClr val="bg2"/>
              </a:solidFill>
            </a:endParaRPr>
          </a:p>
        </p:txBody>
      </p:sp>
      <p:sp>
        <p:nvSpPr>
          <p:cNvPr id="7" name="Slide Number Placeholder 6"/>
          <p:cNvSpPr>
            <a:spLocks noGrp="1"/>
          </p:cNvSpPr>
          <p:nvPr>
            <p:ph type="sldNum" sz="quarter" idx="10"/>
          </p:nvPr>
        </p:nvSpPr>
        <p:spPr/>
        <p:txBody>
          <a:bodyPr/>
          <a:lstStyle/>
          <a:p>
            <a:fld id="{6F3BBD64-A3F0-4AC8-BE92-0112CB7499CF}" type="slidenum">
              <a:rPr lang="en-GB" smtClean="0"/>
              <a:pPr/>
              <a:t>12</a:t>
            </a:fld>
            <a:endParaRPr lang="en-GB" dirty="0"/>
          </a:p>
        </p:txBody>
      </p:sp>
      <p:sp>
        <p:nvSpPr>
          <p:cNvPr id="8" name="Footer Placeholder 7"/>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4419"/>
                                        </p:tgtEl>
                                        <p:attrNameLst>
                                          <p:attrName>style.visibility</p:attrName>
                                        </p:attrNameLst>
                                      </p:cBhvr>
                                      <p:to>
                                        <p:strVal val="visible"/>
                                      </p:to>
                                    </p:set>
                                    <p:animEffect transition="in" filter="wipe(up)">
                                      <p:cBhvr>
                                        <p:cTn id="7" dur="500"/>
                                        <p:tgtEl>
                                          <p:spTgt spid="4444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4420"/>
                                        </p:tgtEl>
                                        <p:attrNameLst>
                                          <p:attrName>style.visibility</p:attrName>
                                        </p:attrNameLst>
                                      </p:cBhvr>
                                      <p:to>
                                        <p:strVal val="visible"/>
                                      </p:to>
                                    </p:set>
                                    <p:animEffect transition="in" filter="wipe(up)">
                                      <p:cBhvr>
                                        <p:cTn id="12" dur="500"/>
                                        <p:tgtEl>
                                          <p:spTgt spid="4444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4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autoUpdateAnimBg="0"/>
      <p:bldP spid="444420" grpId="0" autoUpdateAnimBg="0"/>
      <p:bldP spid="4444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7543" y="260649"/>
            <a:ext cx="6768281" cy="720081"/>
          </a:xfrm>
        </p:spPr>
        <p:txBody>
          <a:bodyPr/>
          <a:lstStyle/>
          <a:p>
            <a:pPr algn="l" eaLnBrk="1" hangingPunct="1"/>
            <a:r>
              <a:rPr lang="en-GB" dirty="0" smtClean="0"/>
              <a:t>Non-verbal communication</a:t>
            </a:r>
          </a:p>
        </p:txBody>
      </p:sp>
      <p:sp>
        <p:nvSpPr>
          <p:cNvPr id="399364" name="Rectangle 4"/>
          <p:cNvSpPr>
            <a:spLocks noGrp="1" noChangeArrowheads="1"/>
          </p:cNvSpPr>
          <p:nvPr>
            <p:ph type="body" idx="1"/>
          </p:nvPr>
        </p:nvSpPr>
        <p:spPr>
          <a:xfrm>
            <a:off x="251520" y="1916834"/>
            <a:ext cx="4176712" cy="4251324"/>
          </a:xfrm>
        </p:spPr>
        <p:txBody>
          <a:bodyPr/>
          <a:lstStyle/>
          <a:p>
            <a:pPr eaLnBrk="1" hangingPunct="1"/>
            <a:r>
              <a:rPr lang="en-US" sz="3600" dirty="0" smtClean="0"/>
              <a:t>eye contact</a:t>
            </a:r>
          </a:p>
          <a:p>
            <a:pPr eaLnBrk="1" hangingPunct="1">
              <a:buClr>
                <a:schemeClr val="tx1"/>
              </a:buClr>
            </a:pPr>
            <a:r>
              <a:rPr lang="en-US" sz="3600" dirty="0" smtClean="0"/>
              <a:t>tone of voice</a:t>
            </a:r>
          </a:p>
          <a:p>
            <a:pPr eaLnBrk="1" hangingPunct="1"/>
            <a:r>
              <a:rPr lang="en-US" sz="3600" dirty="0" smtClean="0"/>
              <a:t>facial expressions</a:t>
            </a:r>
          </a:p>
          <a:p>
            <a:pPr eaLnBrk="1" hangingPunct="1"/>
            <a:r>
              <a:rPr lang="en-US" sz="3600" dirty="0" smtClean="0"/>
              <a:t>body language  / </a:t>
            </a:r>
            <a:r>
              <a:rPr lang="en-GB" sz="3600" dirty="0" smtClean="0"/>
              <a:t>posture</a:t>
            </a:r>
            <a:endParaRPr lang="en-US" sz="3600" dirty="0" smtClean="0"/>
          </a:p>
          <a:p>
            <a:pPr eaLnBrk="1" hangingPunct="1"/>
            <a:endParaRPr lang="en-GB" sz="3600" dirty="0" smtClean="0"/>
          </a:p>
        </p:txBody>
      </p:sp>
      <p:sp>
        <p:nvSpPr>
          <p:cNvPr id="399365" name="Rectangle 5"/>
          <p:cNvSpPr>
            <a:spLocks noChangeArrowheads="1"/>
          </p:cNvSpPr>
          <p:nvPr/>
        </p:nvSpPr>
        <p:spPr bwMode="auto">
          <a:xfrm>
            <a:off x="4644008" y="1844824"/>
            <a:ext cx="4248150" cy="3733800"/>
          </a:xfrm>
          <a:prstGeom prst="rect">
            <a:avLst/>
          </a:prstGeom>
          <a:noFill/>
          <a:ln w="9525">
            <a:noFill/>
            <a:miter lim="800000"/>
            <a:headEnd/>
            <a:tailEnd/>
          </a:ln>
        </p:spPr>
        <p:txBody>
          <a:bodyPr lIns="91425" tIns="45713" rIns="91425" bIns="45713"/>
          <a:lstStyle/>
          <a:p>
            <a:pPr marL="342844" indent="-342844">
              <a:spcBef>
                <a:spcPct val="20000"/>
              </a:spcBef>
              <a:buFontTx/>
              <a:buChar char="•"/>
            </a:pPr>
            <a:r>
              <a:rPr lang="en-GB" sz="3600" dirty="0">
                <a:solidFill>
                  <a:schemeClr val="bg2"/>
                </a:solidFill>
              </a:rPr>
              <a:t>gestures</a:t>
            </a:r>
          </a:p>
          <a:p>
            <a:pPr marL="342844" indent="-342844">
              <a:spcBef>
                <a:spcPct val="20000"/>
              </a:spcBef>
              <a:buFontTx/>
              <a:buChar char="•"/>
            </a:pPr>
            <a:r>
              <a:rPr lang="en-GB" sz="3600" dirty="0">
                <a:solidFill>
                  <a:schemeClr val="bg2"/>
                </a:solidFill>
              </a:rPr>
              <a:t>spatial distance</a:t>
            </a:r>
          </a:p>
          <a:p>
            <a:pPr marL="342844" indent="-342844">
              <a:spcBef>
                <a:spcPct val="20000"/>
              </a:spcBef>
              <a:buFontTx/>
              <a:buChar char="•"/>
            </a:pPr>
            <a:r>
              <a:rPr lang="en-US" sz="3600" dirty="0" smtClean="0">
                <a:solidFill>
                  <a:schemeClr val="bg2"/>
                </a:solidFill>
              </a:rPr>
              <a:t>touch</a:t>
            </a:r>
          </a:p>
          <a:p>
            <a:pPr marL="342844" indent="-342844">
              <a:spcBef>
                <a:spcPct val="20000"/>
              </a:spcBef>
              <a:buFontTx/>
              <a:buChar char="•"/>
            </a:pPr>
            <a:r>
              <a:rPr lang="en-US" sz="3600" dirty="0" smtClean="0">
                <a:solidFill>
                  <a:schemeClr val="bg2"/>
                </a:solidFill>
              </a:rPr>
              <a:t>deliberate silence</a:t>
            </a:r>
            <a:endParaRPr lang="en-US" sz="3600" dirty="0">
              <a:solidFill>
                <a:schemeClr val="bg2"/>
              </a:solidFill>
            </a:endParaRPr>
          </a:p>
        </p:txBody>
      </p:sp>
      <p:sp>
        <p:nvSpPr>
          <p:cNvPr id="6" name="Slide Number Placeholder 5"/>
          <p:cNvSpPr>
            <a:spLocks noGrp="1"/>
          </p:cNvSpPr>
          <p:nvPr>
            <p:ph type="sldNum" sz="quarter" idx="10"/>
          </p:nvPr>
        </p:nvSpPr>
        <p:spPr/>
        <p:txBody>
          <a:bodyPr/>
          <a:lstStyle/>
          <a:p>
            <a:fld id="{6F3BBD64-A3F0-4AC8-BE92-0112CB7499CF}" type="slidenum">
              <a:rPr lang="en-GB" smtClean="0"/>
              <a:pPr/>
              <a:t>13</a:t>
            </a:fld>
            <a:endParaRPr lang="en-GB" dirty="0"/>
          </a:p>
        </p:txBody>
      </p:sp>
      <p:sp>
        <p:nvSpPr>
          <p:cNvPr id="7" name="Footer Placeholder 6"/>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9364"/>
                                        </p:tgtEl>
                                        <p:attrNameLst>
                                          <p:attrName>style.visibility</p:attrName>
                                        </p:attrNameLst>
                                      </p:cBhvr>
                                      <p:to>
                                        <p:strVal val="visible"/>
                                      </p:to>
                                    </p:set>
                                    <p:animEffect transition="in" filter="wipe(up)">
                                      <p:cBhvr>
                                        <p:cTn id="7" dur="500"/>
                                        <p:tgtEl>
                                          <p:spTgt spid="3993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9365"/>
                                        </p:tgtEl>
                                        <p:attrNameLst>
                                          <p:attrName>style.visibility</p:attrName>
                                        </p:attrNameLst>
                                      </p:cBhvr>
                                      <p:to>
                                        <p:strVal val="visible"/>
                                      </p:to>
                                    </p:set>
                                    <p:animEffect transition="in" filter="wipe(up)">
                                      <p:cBhvr>
                                        <p:cTn id="12" dur="500"/>
                                        <p:tgtEl>
                                          <p:spTgt spid="399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4" grpId="0" autoUpdateAnimBg="0"/>
      <p:bldP spid="39936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7544" y="260649"/>
            <a:ext cx="6684144" cy="720079"/>
          </a:xfrm>
        </p:spPr>
        <p:txBody>
          <a:bodyPr/>
          <a:lstStyle/>
          <a:p>
            <a:pPr algn="l" eaLnBrk="1" hangingPunct="1"/>
            <a:r>
              <a:rPr lang="en-GB" dirty="0" smtClean="0"/>
              <a:t>Communication methods</a:t>
            </a:r>
          </a:p>
        </p:txBody>
      </p:sp>
      <p:sp>
        <p:nvSpPr>
          <p:cNvPr id="402435" name="Rectangle 3"/>
          <p:cNvSpPr>
            <a:spLocks noGrp="1" noChangeArrowheads="1"/>
          </p:cNvSpPr>
          <p:nvPr>
            <p:ph type="body" idx="1"/>
          </p:nvPr>
        </p:nvSpPr>
        <p:spPr>
          <a:xfrm>
            <a:off x="611188" y="1628800"/>
            <a:ext cx="8229600" cy="4464496"/>
          </a:xfrm>
        </p:spPr>
        <p:txBody>
          <a:bodyPr/>
          <a:lstStyle/>
          <a:p>
            <a:pPr eaLnBrk="1" hangingPunct="1"/>
            <a:r>
              <a:rPr lang="en-GB" dirty="0" smtClean="0"/>
              <a:t>Face-to-face (individual, groups)</a:t>
            </a:r>
          </a:p>
          <a:p>
            <a:pPr eaLnBrk="1" hangingPunct="1"/>
            <a:r>
              <a:rPr lang="en-GB" dirty="0" smtClean="0"/>
              <a:t>Written (letters, memos)</a:t>
            </a:r>
          </a:p>
          <a:p>
            <a:pPr eaLnBrk="1" hangingPunct="1"/>
            <a:r>
              <a:rPr lang="en-GB" dirty="0" smtClean="0"/>
              <a:t>Email</a:t>
            </a:r>
          </a:p>
          <a:p>
            <a:pPr eaLnBrk="1" hangingPunct="1"/>
            <a:r>
              <a:rPr lang="en-GB" dirty="0" smtClean="0"/>
              <a:t>Telephone, walkie-talkie</a:t>
            </a:r>
          </a:p>
          <a:p>
            <a:pPr eaLnBrk="1" hangingPunct="1"/>
            <a:r>
              <a:rPr lang="en-GB" dirty="0" smtClean="0"/>
              <a:t>Pager</a:t>
            </a:r>
          </a:p>
          <a:p>
            <a:pPr eaLnBrk="1" hangingPunct="1"/>
            <a:r>
              <a:rPr lang="en-GB" dirty="0" err="1" smtClean="0"/>
              <a:t>Noticeboards</a:t>
            </a:r>
            <a:endParaRPr lang="en-GB" dirty="0" smtClean="0"/>
          </a:p>
          <a:p>
            <a:pPr eaLnBrk="1" hangingPunct="1"/>
            <a:r>
              <a:rPr lang="en-GB" dirty="0" smtClean="0"/>
              <a:t>Social media</a:t>
            </a:r>
          </a:p>
          <a:p>
            <a:pPr eaLnBrk="1" hangingPunct="1"/>
            <a:r>
              <a:rPr lang="en-GB" dirty="0" err="1" smtClean="0"/>
              <a:t>eHealth</a:t>
            </a:r>
            <a:r>
              <a:rPr lang="en-GB" dirty="0" smtClean="0"/>
              <a:t> platforms (e.g. </a:t>
            </a:r>
            <a:r>
              <a:rPr lang="en-GB" dirty="0" err="1" smtClean="0"/>
              <a:t>emis</a:t>
            </a:r>
            <a:r>
              <a:rPr lang="en-GB" dirty="0" smtClean="0"/>
              <a:t>, </a:t>
            </a:r>
            <a:r>
              <a:rPr lang="en-GB" dirty="0" err="1" smtClean="0"/>
              <a:t>eESS</a:t>
            </a:r>
            <a:r>
              <a:rPr lang="en-GB" dirty="0" smtClean="0"/>
              <a:t>, </a:t>
            </a:r>
            <a:r>
              <a:rPr lang="en-GB" dirty="0" err="1" smtClean="0"/>
              <a:t>Turas</a:t>
            </a:r>
            <a:r>
              <a:rPr lang="en-GB" dirty="0" smtClean="0"/>
              <a:t>)</a:t>
            </a:r>
          </a:p>
        </p:txBody>
      </p:sp>
      <p:sp>
        <p:nvSpPr>
          <p:cNvPr id="5" name="Slide Number Placeholder 4"/>
          <p:cNvSpPr>
            <a:spLocks noGrp="1"/>
          </p:cNvSpPr>
          <p:nvPr>
            <p:ph type="sldNum" sz="quarter" idx="10"/>
          </p:nvPr>
        </p:nvSpPr>
        <p:spPr/>
        <p:txBody>
          <a:bodyPr/>
          <a:lstStyle/>
          <a:p>
            <a:fld id="{6F3BBD64-A3F0-4AC8-BE92-0112CB7499CF}" type="slidenum">
              <a:rPr lang="en-GB" smtClean="0"/>
              <a:pPr/>
              <a:t>14</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2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24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24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24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243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243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2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p:cNvSpPr txBox="1">
            <a:spLocks noGrp="1"/>
          </p:cNvSpPr>
          <p:nvPr/>
        </p:nvSpPr>
        <p:spPr bwMode="auto">
          <a:xfrm>
            <a:off x="6553201" y="6245225"/>
            <a:ext cx="2133600" cy="476250"/>
          </a:xfrm>
          <a:prstGeom prst="rect">
            <a:avLst/>
          </a:prstGeom>
          <a:noFill/>
          <a:ln w="9525">
            <a:noFill/>
            <a:miter lim="800000"/>
            <a:headEnd/>
            <a:tailEnd/>
          </a:ln>
        </p:spPr>
        <p:txBody>
          <a:bodyPr lIns="91425" tIns="45713" rIns="91425" bIns="45713"/>
          <a:lstStyle/>
          <a:p>
            <a:pPr algn="r"/>
            <a:fld id="{DEFC0753-549B-4AAA-AD17-E81655C9751A}" type="slidenum">
              <a:rPr lang="en-GB" sz="1400"/>
              <a:pPr algn="r"/>
              <a:t>15</a:t>
            </a:fld>
            <a:endParaRPr lang="en-GB" sz="1400" dirty="0"/>
          </a:p>
        </p:txBody>
      </p:sp>
      <p:sp>
        <p:nvSpPr>
          <p:cNvPr id="40962" name="Rectangle 2"/>
          <p:cNvSpPr>
            <a:spLocks noGrp="1" noChangeArrowheads="1"/>
          </p:cNvSpPr>
          <p:nvPr>
            <p:ph type="title"/>
          </p:nvPr>
        </p:nvSpPr>
        <p:spPr>
          <a:xfrm>
            <a:off x="539552" y="1"/>
            <a:ext cx="6769298" cy="1052736"/>
          </a:xfrm>
        </p:spPr>
        <p:txBody>
          <a:bodyPr/>
          <a:lstStyle/>
          <a:p>
            <a:pPr algn="l" eaLnBrk="1" hangingPunct="1"/>
            <a:r>
              <a:rPr lang="en-GB" sz="3200" dirty="0" smtClean="0"/>
              <a:t>Underpinning principles of good communication</a:t>
            </a:r>
          </a:p>
        </p:txBody>
      </p:sp>
      <p:sp>
        <p:nvSpPr>
          <p:cNvPr id="40963" name="Rectangle 3"/>
          <p:cNvSpPr>
            <a:spLocks noGrp="1" noChangeArrowheads="1"/>
          </p:cNvSpPr>
          <p:nvPr>
            <p:ph type="body" idx="4294967295"/>
          </p:nvPr>
        </p:nvSpPr>
        <p:spPr>
          <a:xfrm>
            <a:off x="395289" y="1628801"/>
            <a:ext cx="8458200" cy="4330675"/>
          </a:xfrm>
        </p:spPr>
        <p:txBody>
          <a:bodyPr/>
          <a:lstStyle/>
          <a:p>
            <a:pPr>
              <a:spcBef>
                <a:spcPts val="600"/>
              </a:spcBef>
              <a:spcAft>
                <a:spcPts val="600"/>
              </a:spcAft>
            </a:pPr>
            <a:r>
              <a:rPr lang="en-GB" sz="2800" dirty="0" smtClean="0"/>
              <a:t>Support equality and diversity</a:t>
            </a:r>
          </a:p>
          <a:p>
            <a:pPr>
              <a:spcBef>
                <a:spcPts val="600"/>
              </a:spcBef>
              <a:spcAft>
                <a:spcPts val="600"/>
              </a:spcAft>
            </a:pPr>
            <a:r>
              <a:rPr lang="en-GB" sz="2800" dirty="0" smtClean="0"/>
              <a:t>Support the rights of people to communicate in their preferred way, media and language</a:t>
            </a:r>
          </a:p>
          <a:p>
            <a:pPr>
              <a:spcBef>
                <a:spcPts val="600"/>
              </a:spcBef>
              <a:spcAft>
                <a:spcPts val="600"/>
              </a:spcAft>
            </a:pPr>
            <a:r>
              <a:rPr lang="en-GB" sz="2800" dirty="0" smtClean="0"/>
              <a:t>Are ethical and adhere to codes of practice relevant to your work</a:t>
            </a:r>
          </a:p>
          <a:p>
            <a:pPr>
              <a:spcBef>
                <a:spcPts val="600"/>
              </a:spcBef>
              <a:spcAft>
                <a:spcPts val="600"/>
              </a:spcAft>
            </a:pPr>
            <a:r>
              <a:rPr lang="en-GB" sz="2800" dirty="0" smtClean="0"/>
              <a:t>Respect other people’s ideas, values and principles</a:t>
            </a:r>
          </a:p>
          <a:p>
            <a:pPr>
              <a:spcBef>
                <a:spcPts val="600"/>
              </a:spcBef>
              <a:spcAft>
                <a:spcPts val="600"/>
              </a:spcAft>
            </a:pPr>
            <a:r>
              <a:rPr lang="en-GB" sz="2800" dirty="0" smtClean="0"/>
              <a:t>Ensure people’s dignity and rights when overcoming barriers to communication</a:t>
            </a:r>
          </a:p>
        </p:txBody>
      </p:sp>
      <p:sp>
        <p:nvSpPr>
          <p:cNvPr id="5" name="Slide Number Placeholder 4"/>
          <p:cNvSpPr>
            <a:spLocks noGrp="1"/>
          </p:cNvSpPr>
          <p:nvPr>
            <p:ph type="sldNum" sz="quarter" idx="10"/>
          </p:nvPr>
        </p:nvSpPr>
        <p:spPr/>
        <p:txBody>
          <a:bodyPr/>
          <a:lstStyle/>
          <a:p>
            <a:fld id="{6F3BBD64-A3F0-4AC8-BE92-0112CB7499CF}" type="slidenum">
              <a:rPr lang="en-GB" smtClean="0"/>
              <a:pPr/>
              <a:t>15</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7544" y="188640"/>
            <a:ext cx="6755581" cy="792089"/>
          </a:xfrm>
        </p:spPr>
        <p:txBody>
          <a:bodyPr/>
          <a:lstStyle/>
          <a:p>
            <a:pPr algn="l" eaLnBrk="1" hangingPunct="1"/>
            <a:r>
              <a:rPr lang="en-US" sz="3200" dirty="0" smtClean="0"/>
              <a:t>How good communicators influence others</a:t>
            </a:r>
          </a:p>
        </p:txBody>
      </p:sp>
      <p:sp>
        <p:nvSpPr>
          <p:cNvPr id="447491" name="Rectangle 3"/>
          <p:cNvSpPr>
            <a:spLocks noGrp="1" noChangeArrowheads="1"/>
          </p:cNvSpPr>
          <p:nvPr>
            <p:ph type="body" idx="1"/>
          </p:nvPr>
        </p:nvSpPr>
        <p:spPr>
          <a:xfrm>
            <a:off x="457201" y="1600200"/>
            <a:ext cx="8229600" cy="4446588"/>
          </a:xfrm>
        </p:spPr>
        <p:txBody>
          <a:bodyPr/>
          <a:lstStyle/>
          <a:p>
            <a:pPr eaLnBrk="1" hangingPunct="1">
              <a:buClr>
                <a:srgbClr val="003366"/>
              </a:buClr>
              <a:buFont typeface="Wingdings" pitchFamily="2" charset="2"/>
              <a:buChar char=""/>
            </a:pPr>
            <a:r>
              <a:rPr lang="en-US" dirty="0" smtClean="0"/>
              <a:t>Know what you want to say and why you want to say it</a:t>
            </a:r>
          </a:p>
          <a:p>
            <a:pPr eaLnBrk="1" hangingPunct="1">
              <a:buClr>
                <a:srgbClr val="003366"/>
              </a:buClr>
              <a:buFont typeface="Wingdings" pitchFamily="2" charset="2"/>
              <a:buChar char=""/>
            </a:pPr>
            <a:r>
              <a:rPr lang="en-US" dirty="0" err="1" smtClean="0"/>
              <a:t>Recognise</a:t>
            </a:r>
            <a:r>
              <a:rPr lang="en-US" dirty="0" smtClean="0"/>
              <a:t> potential barriers</a:t>
            </a:r>
          </a:p>
          <a:p>
            <a:pPr eaLnBrk="1" hangingPunct="1">
              <a:buClr>
                <a:srgbClr val="003366"/>
              </a:buClr>
              <a:buFont typeface="Wingdings" pitchFamily="2" charset="2"/>
              <a:buChar char=""/>
            </a:pPr>
            <a:r>
              <a:rPr lang="en-US" dirty="0" smtClean="0"/>
              <a:t>Understand other people’s perspectives</a:t>
            </a:r>
          </a:p>
          <a:p>
            <a:pPr eaLnBrk="1" hangingPunct="1">
              <a:buClr>
                <a:srgbClr val="003366"/>
              </a:buClr>
              <a:buFont typeface="Wingdings" pitchFamily="2" charset="2"/>
              <a:buChar char=""/>
            </a:pPr>
            <a:r>
              <a:rPr lang="en-US" dirty="0" smtClean="0"/>
              <a:t>Establish and maintain relationships</a:t>
            </a:r>
          </a:p>
          <a:p>
            <a:pPr eaLnBrk="1" hangingPunct="1">
              <a:buClr>
                <a:srgbClr val="003366"/>
              </a:buClr>
              <a:buFont typeface="Wingdings" pitchFamily="2" charset="2"/>
              <a:buChar char=""/>
            </a:pPr>
            <a:r>
              <a:rPr lang="en-US" dirty="0" smtClean="0"/>
              <a:t>Ask questions - clarify messages</a:t>
            </a:r>
          </a:p>
          <a:p>
            <a:pPr eaLnBrk="1" hangingPunct="1">
              <a:buClr>
                <a:srgbClr val="003366"/>
              </a:buClr>
              <a:buFont typeface="Wingdings" pitchFamily="2" charset="2"/>
              <a:buChar char=""/>
            </a:pPr>
            <a:r>
              <a:rPr lang="en-US" dirty="0" smtClean="0"/>
              <a:t>Be an active listener</a:t>
            </a:r>
          </a:p>
        </p:txBody>
      </p:sp>
      <p:sp>
        <p:nvSpPr>
          <p:cNvPr id="5" name="Slide Number Placeholder 4"/>
          <p:cNvSpPr>
            <a:spLocks noGrp="1"/>
          </p:cNvSpPr>
          <p:nvPr>
            <p:ph type="sldNum" sz="quarter" idx="10"/>
          </p:nvPr>
        </p:nvSpPr>
        <p:spPr/>
        <p:txBody>
          <a:bodyPr/>
          <a:lstStyle/>
          <a:p>
            <a:fld id="{6F3BBD64-A3F0-4AC8-BE92-0112CB7499CF}" type="slidenum">
              <a:rPr lang="en-GB" smtClean="0"/>
              <a:pPr/>
              <a:t>16</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animEffect transition="in" filter="wipe(left)">
                                      <p:cBhvr>
                                        <p:cTn id="7" dur="500"/>
                                        <p:tgtEl>
                                          <p:spTgt spid="447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7491">
                                            <p:txEl>
                                              <p:pRg st="1" end="1"/>
                                            </p:txEl>
                                          </p:spTgt>
                                        </p:tgtEl>
                                        <p:attrNameLst>
                                          <p:attrName>style.visibility</p:attrName>
                                        </p:attrNameLst>
                                      </p:cBhvr>
                                      <p:to>
                                        <p:strVal val="visible"/>
                                      </p:to>
                                    </p:set>
                                    <p:animEffect transition="in" filter="wipe(left)">
                                      <p:cBhvr>
                                        <p:cTn id="12" dur="500"/>
                                        <p:tgtEl>
                                          <p:spTgt spid="447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7491">
                                            <p:txEl>
                                              <p:pRg st="2" end="2"/>
                                            </p:txEl>
                                          </p:spTgt>
                                        </p:tgtEl>
                                        <p:attrNameLst>
                                          <p:attrName>style.visibility</p:attrName>
                                        </p:attrNameLst>
                                      </p:cBhvr>
                                      <p:to>
                                        <p:strVal val="visible"/>
                                      </p:to>
                                    </p:set>
                                    <p:animEffect transition="in" filter="wipe(left)">
                                      <p:cBhvr>
                                        <p:cTn id="17" dur="500"/>
                                        <p:tgtEl>
                                          <p:spTgt spid="447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7491">
                                            <p:txEl>
                                              <p:pRg st="3" end="3"/>
                                            </p:txEl>
                                          </p:spTgt>
                                        </p:tgtEl>
                                        <p:attrNameLst>
                                          <p:attrName>style.visibility</p:attrName>
                                        </p:attrNameLst>
                                      </p:cBhvr>
                                      <p:to>
                                        <p:strVal val="visible"/>
                                      </p:to>
                                    </p:set>
                                    <p:animEffect transition="in" filter="wipe(left)">
                                      <p:cBhvr>
                                        <p:cTn id="22" dur="500"/>
                                        <p:tgtEl>
                                          <p:spTgt spid="447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7491">
                                            <p:txEl>
                                              <p:pRg st="4" end="4"/>
                                            </p:txEl>
                                          </p:spTgt>
                                        </p:tgtEl>
                                        <p:attrNameLst>
                                          <p:attrName>style.visibility</p:attrName>
                                        </p:attrNameLst>
                                      </p:cBhvr>
                                      <p:to>
                                        <p:strVal val="visible"/>
                                      </p:to>
                                    </p:set>
                                    <p:animEffect transition="in" filter="wipe(left)">
                                      <p:cBhvr>
                                        <p:cTn id="27" dur="500"/>
                                        <p:tgtEl>
                                          <p:spTgt spid="4474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7491">
                                            <p:txEl>
                                              <p:pRg st="5" end="5"/>
                                            </p:txEl>
                                          </p:spTgt>
                                        </p:tgtEl>
                                        <p:attrNameLst>
                                          <p:attrName>style.visibility</p:attrName>
                                        </p:attrNameLst>
                                      </p:cBhvr>
                                      <p:to>
                                        <p:strVal val="visible"/>
                                      </p:to>
                                    </p:set>
                                    <p:animEffect transition="in" filter="wipe(left)">
                                      <p:cBhvr>
                                        <p:cTn id="32" dur="500"/>
                                        <p:tgtEl>
                                          <p:spTgt spid="447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67545" y="260649"/>
            <a:ext cx="6914009" cy="720079"/>
          </a:xfrm>
        </p:spPr>
        <p:txBody>
          <a:bodyPr/>
          <a:lstStyle/>
          <a:p>
            <a:pPr algn="l"/>
            <a:r>
              <a:rPr lang="en-GB" dirty="0" smtClean="0"/>
              <a:t>Self-assessment</a:t>
            </a:r>
          </a:p>
        </p:txBody>
      </p:sp>
      <p:sp>
        <p:nvSpPr>
          <p:cNvPr id="68610" name="Rectangle 3"/>
          <p:cNvSpPr>
            <a:spLocks noGrp="1" noChangeArrowheads="1"/>
          </p:cNvSpPr>
          <p:nvPr>
            <p:ph type="body" idx="1"/>
          </p:nvPr>
        </p:nvSpPr>
        <p:spPr>
          <a:xfrm>
            <a:off x="250826" y="1340768"/>
            <a:ext cx="8642350" cy="4680521"/>
          </a:xfrm>
        </p:spPr>
        <p:txBody>
          <a:bodyPr/>
          <a:lstStyle/>
          <a:p>
            <a:pPr>
              <a:spcBef>
                <a:spcPts val="600"/>
              </a:spcBef>
              <a:spcAft>
                <a:spcPts val="600"/>
              </a:spcAft>
            </a:pPr>
            <a:r>
              <a:rPr lang="en-GB" sz="2300" dirty="0" smtClean="0"/>
              <a:t>Feedback from peers.</a:t>
            </a:r>
          </a:p>
          <a:p>
            <a:pPr>
              <a:spcBef>
                <a:spcPts val="600"/>
              </a:spcBef>
              <a:spcAft>
                <a:spcPts val="600"/>
              </a:spcAft>
            </a:pPr>
            <a:r>
              <a:rPr lang="en-GB" sz="2300" dirty="0" smtClean="0"/>
              <a:t>Reflective practice, (possibly a journal to help you reflect  ‘in and on’ action). </a:t>
            </a:r>
          </a:p>
          <a:p>
            <a:pPr>
              <a:spcBef>
                <a:spcPts val="600"/>
              </a:spcBef>
              <a:spcAft>
                <a:spcPts val="600"/>
              </a:spcAft>
            </a:pPr>
            <a:r>
              <a:rPr lang="en-GB" sz="2300" dirty="0" smtClean="0"/>
              <a:t>What worked / didn’t work (what did you learn from both)?</a:t>
            </a:r>
          </a:p>
          <a:p>
            <a:pPr>
              <a:spcBef>
                <a:spcPts val="600"/>
              </a:spcBef>
              <a:spcAft>
                <a:spcPts val="600"/>
              </a:spcAft>
            </a:pPr>
            <a:r>
              <a:rPr lang="en-GB" sz="2300" dirty="0" smtClean="0"/>
              <a:t>Am I doing what the policies / guidelines say?</a:t>
            </a:r>
          </a:p>
          <a:p>
            <a:pPr>
              <a:spcBef>
                <a:spcPts val="600"/>
              </a:spcBef>
              <a:spcAft>
                <a:spcPts val="600"/>
              </a:spcAft>
            </a:pPr>
            <a:r>
              <a:rPr lang="en-GB" sz="2300" dirty="0" smtClean="0"/>
              <a:t>Am I up-to-date with current developments?</a:t>
            </a:r>
          </a:p>
          <a:p>
            <a:pPr>
              <a:spcBef>
                <a:spcPts val="600"/>
              </a:spcBef>
              <a:spcAft>
                <a:spcPts val="600"/>
              </a:spcAft>
            </a:pPr>
            <a:r>
              <a:rPr lang="en-GB" sz="2300" dirty="0" smtClean="0"/>
              <a:t>Find out what's available (</a:t>
            </a:r>
            <a:r>
              <a:rPr lang="en-GB" sz="2300" dirty="0" err="1" smtClean="0"/>
              <a:t>Staffnet</a:t>
            </a:r>
            <a:r>
              <a:rPr lang="en-GB" sz="2300" dirty="0" smtClean="0"/>
              <a:t>, L&amp;E Calendar or additional training opportunities, link with L&amp;E advisors, look at </a:t>
            </a:r>
            <a:r>
              <a:rPr lang="en-GB" sz="2300" dirty="0" err="1" smtClean="0"/>
              <a:t>LearnPro</a:t>
            </a:r>
            <a:r>
              <a:rPr lang="en-GB" sz="2300" dirty="0" smtClean="0"/>
              <a:t> modules etc).</a:t>
            </a:r>
          </a:p>
          <a:p>
            <a:pPr>
              <a:spcBef>
                <a:spcPts val="600"/>
              </a:spcBef>
              <a:spcAft>
                <a:spcPts val="600"/>
              </a:spcAft>
            </a:pPr>
            <a:r>
              <a:rPr lang="en-GB" sz="2300" dirty="0" smtClean="0"/>
              <a:t>Workbook activity and on-line resource</a:t>
            </a:r>
          </a:p>
          <a:p>
            <a:pPr>
              <a:spcBef>
                <a:spcPts val="600"/>
              </a:spcBef>
              <a:spcAft>
                <a:spcPts val="600"/>
              </a:spcAft>
            </a:pPr>
            <a:endParaRPr lang="en-GB" sz="2300" dirty="0" smtClean="0"/>
          </a:p>
        </p:txBody>
      </p:sp>
      <p:sp>
        <p:nvSpPr>
          <p:cNvPr id="4" name="Slide Number Placeholder 3"/>
          <p:cNvSpPr>
            <a:spLocks noGrp="1"/>
          </p:cNvSpPr>
          <p:nvPr>
            <p:ph type="sldNum" sz="quarter" idx="10"/>
          </p:nvPr>
        </p:nvSpPr>
        <p:spPr/>
        <p:txBody>
          <a:bodyPr/>
          <a:lstStyle/>
          <a:p>
            <a:fld id="{6F3BBD64-A3F0-4AC8-BE92-0112CB7499CF}" type="slidenum">
              <a:rPr lang="en-GB" smtClean="0"/>
              <a:pPr/>
              <a:t>17</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6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9"/>
            <a:ext cx="6707188" cy="504056"/>
          </a:xfrm>
        </p:spPr>
        <p:txBody>
          <a:bodyPr/>
          <a:lstStyle/>
          <a:p>
            <a:r>
              <a:rPr lang="en-GB" sz="3200" dirty="0" smtClean="0"/>
              <a:t>Engaging and communicating with staff</a:t>
            </a:r>
            <a:endParaRPr lang="en-GB" sz="3200" dirty="0"/>
          </a:p>
        </p:txBody>
      </p:sp>
      <p:sp>
        <p:nvSpPr>
          <p:cNvPr id="3" name="Content Placeholder 2"/>
          <p:cNvSpPr>
            <a:spLocks noGrp="1"/>
          </p:cNvSpPr>
          <p:nvPr>
            <p:ph sz="half" idx="1"/>
          </p:nvPr>
        </p:nvSpPr>
        <p:spPr>
          <a:xfrm>
            <a:off x="467544" y="1628801"/>
            <a:ext cx="8219256" cy="4713387"/>
          </a:xfrm>
        </p:spPr>
        <p:txBody>
          <a:bodyPr/>
          <a:lstStyle/>
          <a:p>
            <a:pPr>
              <a:spcBef>
                <a:spcPts val="0"/>
              </a:spcBef>
              <a:spcAft>
                <a:spcPts val="600"/>
              </a:spcAft>
            </a:pPr>
            <a:r>
              <a:rPr lang="en-GB" sz="3600" dirty="0" smtClean="0"/>
              <a:t>1-2-1</a:t>
            </a:r>
          </a:p>
          <a:p>
            <a:pPr>
              <a:spcBef>
                <a:spcPts val="0"/>
              </a:spcBef>
              <a:spcAft>
                <a:spcPts val="600"/>
              </a:spcAft>
            </a:pPr>
            <a:r>
              <a:rPr lang="en-GB" sz="3600" dirty="0" smtClean="0"/>
              <a:t>Team meetings</a:t>
            </a:r>
          </a:p>
          <a:p>
            <a:pPr>
              <a:spcBef>
                <a:spcPts val="0"/>
              </a:spcBef>
              <a:spcAft>
                <a:spcPts val="600"/>
              </a:spcAft>
            </a:pPr>
            <a:r>
              <a:rPr lang="en-GB" sz="3600" dirty="0" smtClean="0"/>
              <a:t>Huddles</a:t>
            </a:r>
          </a:p>
          <a:p>
            <a:pPr>
              <a:spcBef>
                <a:spcPts val="0"/>
              </a:spcBef>
              <a:spcAft>
                <a:spcPts val="600"/>
              </a:spcAft>
            </a:pPr>
            <a:r>
              <a:rPr lang="en-GB" sz="3600" dirty="0" smtClean="0"/>
              <a:t>Team / Core Brief</a:t>
            </a:r>
          </a:p>
          <a:p>
            <a:pPr>
              <a:spcBef>
                <a:spcPts val="0"/>
              </a:spcBef>
              <a:spcAft>
                <a:spcPts val="600"/>
              </a:spcAft>
            </a:pPr>
            <a:r>
              <a:rPr lang="en-GB" sz="3600" dirty="0" err="1" smtClean="0"/>
              <a:t>iMatter</a:t>
            </a:r>
            <a:endParaRPr lang="en-GB" sz="3600" dirty="0" smtClean="0"/>
          </a:p>
          <a:p>
            <a:pPr>
              <a:spcBef>
                <a:spcPts val="0"/>
              </a:spcBef>
              <a:spcAft>
                <a:spcPts val="600"/>
              </a:spcAft>
            </a:pPr>
            <a:r>
              <a:rPr lang="en-GB" sz="3600" dirty="0" smtClean="0">
                <a:hlinkClick r:id="rId3"/>
              </a:rPr>
              <a:t>Small Change Matters</a:t>
            </a:r>
            <a:endParaRPr lang="en-GB" sz="3600" dirty="0" smtClean="0"/>
          </a:p>
          <a:p>
            <a:pPr>
              <a:spcBef>
                <a:spcPts val="0"/>
              </a:spcBef>
              <a:spcAft>
                <a:spcPts val="600"/>
              </a:spcAft>
            </a:pPr>
            <a:endParaRPr lang="en-GB" dirty="0"/>
          </a:p>
        </p:txBody>
      </p:sp>
      <p:sp>
        <p:nvSpPr>
          <p:cNvPr id="5" name="Slide Number Placeholder 4"/>
          <p:cNvSpPr>
            <a:spLocks noGrp="1"/>
          </p:cNvSpPr>
          <p:nvPr>
            <p:ph type="sldNum" sz="quarter" idx="10"/>
          </p:nvPr>
        </p:nvSpPr>
        <p:spPr/>
        <p:txBody>
          <a:bodyPr/>
          <a:lstStyle/>
          <a:p>
            <a:fld id="{6F3BBD64-A3F0-4AC8-BE92-0112CB7499CF}" type="slidenum">
              <a:rPr lang="en-GB" smtClean="0"/>
              <a:pPr/>
              <a:t>18</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188" cy="706140"/>
          </a:xfrm>
        </p:spPr>
        <p:txBody>
          <a:bodyPr/>
          <a:lstStyle/>
          <a:p>
            <a:r>
              <a:rPr lang="en-GB" sz="3400" dirty="0" smtClean="0"/>
              <a:t>Stakeholder Influence Process</a:t>
            </a:r>
            <a:endParaRPr lang="en-GB" sz="3400" dirty="0"/>
          </a:p>
        </p:txBody>
      </p:sp>
      <p:sp>
        <p:nvSpPr>
          <p:cNvPr id="3" name="Content Placeholder 2"/>
          <p:cNvSpPr>
            <a:spLocks noGrp="1"/>
          </p:cNvSpPr>
          <p:nvPr>
            <p:ph idx="1"/>
          </p:nvPr>
        </p:nvSpPr>
        <p:spPr>
          <a:xfrm>
            <a:off x="323529" y="1628801"/>
            <a:ext cx="8496944" cy="4497363"/>
          </a:xfrm>
        </p:spPr>
        <p:txBody>
          <a:bodyPr/>
          <a:lstStyle/>
          <a:p>
            <a:pPr marL="514266" indent="-514266">
              <a:spcBef>
                <a:spcPts val="1199"/>
              </a:spcBef>
              <a:spcAft>
                <a:spcPts val="1199"/>
              </a:spcAft>
              <a:buFont typeface="+mj-lt"/>
              <a:buAutoNum type="arabicPeriod"/>
            </a:pPr>
            <a:r>
              <a:rPr lang="en-GB" sz="3200" dirty="0" smtClean="0"/>
              <a:t>What do you want to achieve and why?</a:t>
            </a:r>
          </a:p>
          <a:p>
            <a:pPr marL="514266" indent="-514266">
              <a:spcBef>
                <a:spcPts val="1199"/>
              </a:spcBef>
              <a:spcAft>
                <a:spcPts val="1199"/>
              </a:spcAft>
              <a:buFont typeface="+mj-lt"/>
              <a:buAutoNum type="arabicPeriod"/>
            </a:pPr>
            <a:r>
              <a:rPr lang="en-GB" sz="3200" dirty="0" smtClean="0"/>
              <a:t>What will success look like and timescale?</a:t>
            </a:r>
          </a:p>
          <a:p>
            <a:pPr marL="514266" indent="-514266">
              <a:spcBef>
                <a:spcPts val="1199"/>
              </a:spcBef>
              <a:spcAft>
                <a:spcPts val="1199"/>
              </a:spcAft>
              <a:buFont typeface="+mj-lt"/>
              <a:buAutoNum type="arabicPeriod"/>
            </a:pPr>
            <a:r>
              <a:rPr lang="en-GB" sz="3200" dirty="0" smtClean="0"/>
              <a:t>Who needs to be influenced and in what way?</a:t>
            </a:r>
          </a:p>
          <a:p>
            <a:pPr marL="514266" indent="-514266">
              <a:spcBef>
                <a:spcPts val="1199"/>
              </a:spcBef>
              <a:spcAft>
                <a:spcPts val="1199"/>
              </a:spcAft>
              <a:buFont typeface="+mj-lt"/>
              <a:buAutoNum type="arabicPeriod"/>
            </a:pPr>
            <a:r>
              <a:rPr lang="en-GB" sz="3200" dirty="0" smtClean="0"/>
              <a:t>Create a plan.</a:t>
            </a:r>
          </a:p>
          <a:p>
            <a:pPr marL="514266" indent="-514266">
              <a:spcBef>
                <a:spcPts val="1199"/>
              </a:spcBef>
              <a:spcAft>
                <a:spcPts val="1199"/>
              </a:spcAft>
              <a:buFont typeface="+mj-lt"/>
              <a:buAutoNum type="arabicPeriod"/>
            </a:pPr>
            <a:r>
              <a:rPr lang="en-GB" sz="3200" dirty="0" smtClean="0"/>
              <a:t>Monitor and review – keep communicating.</a:t>
            </a:r>
          </a:p>
        </p:txBody>
      </p:sp>
      <p:sp>
        <p:nvSpPr>
          <p:cNvPr id="4" name="Slide Number Placeholder 3"/>
          <p:cNvSpPr>
            <a:spLocks noGrp="1"/>
          </p:cNvSpPr>
          <p:nvPr>
            <p:ph type="sldNum" sz="quarter" idx="10"/>
          </p:nvPr>
        </p:nvSpPr>
        <p:spPr/>
        <p:txBody>
          <a:bodyPr/>
          <a:lstStyle/>
          <a:p>
            <a:fld id="{6F3BBD64-A3F0-4AC8-BE92-0112CB7499CF}" type="slidenum">
              <a:rPr lang="en-GB" smtClean="0"/>
              <a:pPr/>
              <a:t>19</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0"/>
          <p:cNvSpPr>
            <a:spLocks noGrp="1" noChangeArrowheads="1"/>
          </p:cNvSpPr>
          <p:nvPr>
            <p:ph type="title"/>
          </p:nvPr>
        </p:nvSpPr>
        <p:spPr/>
        <p:txBody>
          <a:bodyPr/>
          <a:lstStyle/>
          <a:p>
            <a:pPr eaLnBrk="1" hangingPunct="1"/>
            <a:r>
              <a:rPr lang="en-GB" dirty="0" smtClean="0"/>
              <a:t>Domestic arrangements</a:t>
            </a:r>
          </a:p>
        </p:txBody>
      </p:sp>
      <p:grpSp>
        <p:nvGrpSpPr>
          <p:cNvPr id="2" name="Group 31"/>
          <p:cNvGrpSpPr>
            <a:grpSpLocks/>
          </p:cNvGrpSpPr>
          <p:nvPr/>
        </p:nvGrpSpPr>
        <p:grpSpPr bwMode="auto">
          <a:xfrm>
            <a:off x="684214" y="1628776"/>
            <a:ext cx="1800225" cy="1800225"/>
            <a:chOff x="2245" y="1026"/>
            <a:chExt cx="1134" cy="1134"/>
          </a:xfrm>
        </p:grpSpPr>
        <p:pic>
          <p:nvPicPr>
            <p:cNvPr id="80915" name="Picture 32" descr="CLOCK01"/>
            <p:cNvPicPr>
              <a:picLocks noChangeAspect="1" noChangeArrowheads="1"/>
            </p:cNvPicPr>
            <p:nvPr/>
          </p:nvPicPr>
          <p:blipFill>
            <a:blip r:embed="rId3" cstate="print"/>
            <a:srcRect/>
            <a:stretch>
              <a:fillRect/>
            </a:stretch>
          </p:blipFill>
          <p:spPr bwMode="auto">
            <a:xfrm>
              <a:off x="2291" y="1072"/>
              <a:ext cx="1043" cy="1043"/>
            </a:xfrm>
            <a:prstGeom prst="rect">
              <a:avLst/>
            </a:prstGeom>
            <a:noFill/>
            <a:ln w="9525">
              <a:noFill/>
              <a:miter lim="800000"/>
              <a:headEnd/>
              <a:tailEnd/>
            </a:ln>
          </p:spPr>
        </p:pic>
        <p:sp>
          <p:nvSpPr>
            <p:cNvPr id="80916" name="AutoShape 33"/>
            <p:cNvSpPr>
              <a:spLocks noChangeArrowheads="1"/>
            </p:cNvSpPr>
            <p:nvPr/>
          </p:nvSpPr>
          <p:spPr bwMode="auto">
            <a:xfrm>
              <a:off x="2245" y="1026"/>
              <a:ext cx="1134" cy="1134"/>
            </a:xfrm>
            <a:prstGeom prst="roundRect">
              <a:avLst>
                <a:gd name="adj" fmla="val 16667"/>
              </a:avLst>
            </a:prstGeom>
            <a:noFill/>
            <a:ln w="76200">
              <a:solidFill>
                <a:srgbClr val="C20A0A"/>
              </a:solidFill>
              <a:round/>
              <a:headEnd/>
              <a:tailEnd/>
            </a:ln>
          </p:spPr>
          <p:txBody>
            <a:bodyPr wrap="none" anchor="ctr"/>
            <a:lstStyle/>
            <a:p>
              <a:pPr eaLnBrk="0" hangingPunct="0"/>
              <a:endParaRPr lang="en-GB"/>
            </a:p>
          </p:txBody>
        </p:sp>
      </p:grpSp>
      <p:grpSp>
        <p:nvGrpSpPr>
          <p:cNvPr id="3" name="Group 34"/>
          <p:cNvGrpSpPr>
            <a:grpSpLocks/>
          </p:cNvGrpSpPr>
          <p:nvPr/>
        </p:nvGrpSpPr>
        <p:grpSpPr bwMode="auto">
          <a:xfrm>
            <a:off x="3563939" y="1628776"/>
            <a:ext cx="1800225" cy="1871663"/>
            <a:chOff x="4059" y="1026"/>
            <a:chExt cx="1134" cy="1179"/>
          </a:xfrm>
        </p:grpSpPr>
        <p:pic>
          <p:nvPicPr>
            <p:cNvPr id="80913" name="Picture 35" descr="pitr_Coffee_cup_icon"/>
            <p:cNvPicPr>
              <a:picLocks noChangeAspect="1" noChangeArrowheads="1"/>
            </p:cNvPicPr>
            <p:nvPr/>
          </p:nvPicPr>
          <p:blipFill>
            <a:blip r:embed="rId4" cstate="print"/>
            <a:srcRect/>
            <a:stretch>
              <a:fillRect/>
            </a:stretch>
          </p:blipFill>
          <p:spPr bwMode="auto">
            <a:xfrm>
              <a:off x="4059" y="1090"/>
              <a:ext cx="1115" cy="1115"/>
            </a:xfrm>
            <a:prstGeom prst="rect">
              <a:avLst/>
            </a:prstGeom>
            <a:noFill/>
            <a:ln w="9525">
              <a:noFill/>
              <a:miter lim="800000"/>
              <a:headEnd/>
              <a:tailEnd/>
            </a:ln>
          </p:spPr>
        </p:pic>
        <p:sp>
          <p:nvSpPr>
            <p:cNvPr id="80914" name="AutoShape 36"/>
            <p:cNvSpPr>
              <a:spLocks noChangeArrowheads="1"/>
            </p:cNvSpPr>
            <p:nvPr/>
          </p:nvSpPr>
          <p:spPr bwMode="auto">
            <a:xfrm>
              <a:off x="4059" y="1026"/>
              <a:ext cx="1134" cy="1134"/>
            </a:xfrm>
            <a:prstGeom prst="roundRect">
              <a:avLst>
                <a:gd name="adj" fmla="val 16667"/>
              </a:avLst>
            </a:prstGeom>
            <a:noFill/>
            <a:ln w="76200">
              <a:solidFill>
                <a:srgbClr val="993300"/>
              </a:solidFill>
              <a:round/>
              <a:headEnd/>
              <a:tailEnd/>
            </a:ln>
          </p:spPr>
          <p:txBody>
            <a:bodyPr wrap="none" anchor="ctr"/>
            <a:lstStyle/>
            <a:p>
              <a:pPr eaLnBrk="0" hangingPunct="0"/>
              <a:endParaRPr lang="en-GB"/>
            </a:p>
          </p:txBody>
        </p:sp>
      </p:grpSp>
      <p:grpSp>
        <p:nvGrpSpPr>
          <p:cNvPr id="4" name="Group 37"/>
          <p:cNvGrpSpPr>
            <a:grpSpLocks/>
          </p:cNvGrpSpPr>
          <p:nvPr/>
        </p:nvGrpSpPr>
        <p:grpSpPr bwMode="auto">
          <a:xfrm>
            <a:off x="6443663" y="1628776"/>
            <a:ext cx="1800225" cy="1800225"/>
            <a:chOff x="4059" y="2478"/>
            <a:chExt cx="1134" cy="1134"/>
          </a:xfrm>
        </p:grpSpPr>
        <p:sp>
          <p:nvSpPr>
            <p:cNvPr id="80911" name="AutoShape 38"/>
            <p:cNvSpPr>
              <a:spLocks noChangeArrowheads="1"/>
            </p:cNvSpPr>
            <p:nvPr/>
          </p:nvSpPr>
          <p:spPr bwMode="auto">
            <a:xfrm>
              <a:off x="4059" y="2478"/>
              <a:ext cx="1134" cy="1134"/>
            </a:xfrm>
            <a:prstGeom prst="roundRect">
              <a:avLst>
                <a:gd name="adj" fmla="val 16667"/>
              </a:avLst>
            </a:prstGeom>
            <a:noFill/>
            <a:ln w="76200">
              <a:solidFill>
                <a:srgbClr val="FF3300"/>
              </a:solidFill>
              <a:round/>
              <a:headEnd/>
              <a:tailEnd/>
            </a:ln>
          </p:spPr>
          <p:txBody>
            <a:bodyPr wrap="none" anchor="ctr"/>
            <a:lstStyle/>
            <a:p>
              <a:pPr eaLnBrk="0" hangingPunct="0"/>
              <a:endParaRPr lang="en-GB"/>
            </a:p>
          </p:txBody>
        </p:sp>
        <p:pic>
          <p:nvPicPr>
            <p:cNvPr id="80912" name="Picture 39" descr="Picture2"/>
            <p:cNvPicPr>
              <a:picLocks noChangeAspect="1" noChangeArrowheads="1"/>
            </p:cNvPicPr>
            <p:nvPr/>
          </p:nvPicPr>
          <p:blipFill>
            <a:blip r:embed="rId5" cstate="print"/>
            <a:srcRect/>
            <a:stretch>
              <a:fillRect/>
            </a:stretch>
          </p:blipFill>
          <p:spPr bwMode="auto">
            <a:xfrm>
              <a:off x="4105" y="2600"/>
              <a:ext cx="1043" cy="922"/>
            </a:xfrm>
            <a:prstGeom prst="rect">
              <a:avLst/>
            </a:prstGeom>
            <a:noFill/>
            <a:ln w="9525">
              <a:noFill/>
              <a:miter lim="800000"/>
              <a:headEnd/>
              <a:tailEnd/>
            </a:ln>
          </p:spPr>
        </p:pic>
      </p:grpSp>
      <p:grpSp>
        <p:nvGrpSpPr>
          <p:cNvPr id="5" name="Group 40"/>
          <p:cNvGrpSpPr>
            <a:grpSpLocks/>
          </p:cNvGrpSpPr>
          <p:nvPr/>
        </p:nvGrpSpPr>
        <p:grpSpPr bwMode="auto">
          <a:xfrm>
            <a:off x="684214" y="3933826"/>
            <a:ext cx="1800225" cy="1800225"/>
            <a:chOff x="431" y="2478"/>
            <a:chExt cx="1134" cy="1134"/>
          </a:xfrm>
        </p:grpSpPr>
        <p:pic>
          <p:nvPicPr>
            <p:cNvPr id="80909" name="Picture 41" descr="motudo_mobile_phone_with_big_screen"/>
            <p:cNvPicPr>
              <a:picLocks noChangeAspect="1" noChangeArrowheads="1"/>
            </p:cNvPicPr>
            <p:nvPr/>
          </p:nvPicPr>
          <p:blipFill>
            <a:blip r:embed="rId6" cstate="print"/>
            <a:srcRect/>
            <a:stretch>
              <a:fillRect/>
            </a:stretch>
          </p:blipFill>
          <p:spPr bwMode="auto">
            <a:xfrm>
              <a:off x="717" y="2524"/>
              <a:ext cx="550" cy="1043"/>
            </a:xfrm>
            <a:prstGeom prst="rect">
              <a:avLst/>
            </a:prstGeom>
            <a:noFill/>
            <a:ln w="9525">
              <a:noFill/>
              <a:miter lim="800000"/>
              <a:headEnd/>
              <a:tailEnd/>
            </a:ln>
          </p:spPr>
        </p:pic>
        <p:sp>
          <p:nvSpPr>
            <p:cNvPr id="80910" name="AutoShape 42"/>
            <p:cNvSpPr>
              <a:spLocks noChangeArrowheads="1"/>
            </p:cNvSpPr>
            <p:nvPr/>
          </p:nvSpPr>
          <p:spPr bwMode="auto">
            <a:xfrm>
              <a:off x="431" y="2478"/>
              <a:ext cx="1134" cy="1134"/>
            </a:xfrm>
            <a:prstGeom prst="roundRect">
              <a:avLst>
                <a:gd name="adj" fmla="val 16667"/>
              </a:avLst>
            </a:prstGeom>
            <a:noFill/>
            <a:ln w="76200">
              <a:solidFill>
                <a:srgbClr val="0000FF"/>
              </a:solidFill>
              <a:round/>
              <a:headEnd/>
              <a:tailEnd/>
            </a:ln>
          </p:spPr>
          <p:txBody>
            <a:bodyPr wrap="none" anchor="ctr"/>
            <a:lstStyle/>
            <a:p>
              <a:pPr eaLnBrk="0" hangingPunct="0"/>
              <a:endParaRPr lang="en-GB"/>
            </a:p>
          </p:txBody>
        </p:sp>
      </p:grpSp>
      <p:grpSp>
        <p:nvGrpSpPr>
          <p:cNvPr id="6" name="Group 43"/>
          <p:cNvGrpSpPr>
            <a:grpSpLocks/>
          </p:cNvGrpSpPr>
          <p:nvPr/>
        </p:nvGrpSpPr>
        <p:grpSpPr bwMode="auto">
          <a:xfrm>
            <a:off x="3563939" y="3933826"/>
            <a:ext cx="1800225" cy="1800225"/>
            <a:chOff x="431" y="1026"/>
            <a:chExt cx="1134" cy="1134"/>
          </a:xfrm>
        </p:grpSpPr>
        <p:pic>
          <p:nvPicPr>
            <p:cNvPr id="80907" name="Picture 44" descr="dluciv_Fire_Extinguisher"/>
            <p:cNvPicPr>
              <a:picLocks noChangeAspect="1" noChangeArrowheads="1"/>
            </p:cNvPicPr>
            <p:nvPr/>
          </p:nvPicPr>
          <p:blipFill>
            <a:blip r:embed="rId7" cstate="print"/>
            <a:srcRect/>
            <a:stretch>
              <a:fillRect/>
            </a:stretch>
          </p:blipFill>
          <p:spPr bwMode="auto">
            <a:xfrm>
              <a:off x="613" y="1045"/>
              <a:ext cx="752" cy="1069"/>
            </a:xfrm>
            <a:prstGeom prst="rect">
              <a:avLst/>
            </a:prstGeom>
            <a:noFill/>
            <a:ln w="9525">
              <a:noFill/>
              <a:miter lim="800000"/>
              <a:headEnd/>
              <a:tailEnd/>
            </a:ln>
          </p:spPr>
        </p:pic>
        <p:sp>
          <p:nvSpPr>
            <p:cNvPr id="80908" name="AutoShape 45"/>
            <p:cNvSpPr>
              <a:spLocks noChangeArrowheads="1"/>
            </p:cNvSpPr>
            <p:nvPr/>
          </p:nvSpPr>
          <p:spPr bwMode="auto">
            <a:xfrm>
              <a:off x="431" y="1026"/>
              <a:ext cx="1134" cy="1134"/>
            </a:xfrm>
            <a:prstGeom prst="roundRect">
              <a:avLst>
                <a:gd name="adj" fmla="val 16667"/>
              </a:avLst>
            </a:prstGeom>
            <a:noFill/>
            <a:ln w="76200">
              <a:solidFill>
                <a:srgbClr val="FF9900"/>
              </a:solidFill>
              <a:round/>
              <a:headEnd/>
              <a:tailEnd/>
            </a:ln>
          </p:spPr>
          <p:txBody>
            <a:bodyPr wrap="none" anchor="ctr"/>
            <a:lstStyle/>
            <a:p>
              <a:pPr eaLnBrk="0" hangingPunct="0"/>
              <a:endParaRPr lang="en-GB"/>
            </a:p>
          </p:txBody>
        </p:sp>
      </p:grpSp>
      <p:grpSp>
        <p:nvGrpSpPr>
          <p:cNvPr id="7" name="Group 46"/>
          <p:cNvGrpSpPr>
            <a:grpSpLocks/>
          </p:cNvGrpSpPr>
          <p:nvPr/>
        </p:nvGrpSpPr>
        <p:grpSpPr bwMode="auto">
          <a:xfrm>
            <a:off x="6443663" y="3862389"/>
            <a:ext cx="1800225" cy="1871662"/>
            <a:chOff x="2245" y="2432"/>
            <a:chExt cx="1134" cy="1179"/>
          </a:xfrm>
        </p:grpSpPr>
        <p:pic>
          <p:nvPicPr>
            <p:cNvPr id="80905" name="Picture 47" descr="ryanlerch_Red_-_Query_Icon"/>
            <p:cNvPicPr>
              <a:picLocks noChangeAspect="1" noChangeArrowheads="1"/>
            </p:cNvPicPr>
            <p:nvPr/>
          </p:nvPicPr>
          <p:blipFill>
            <a:blip r:embed="rId8" cstate="print"/>
            <a:srcRect/>
            <a:stretch>
              <a:fillRect/>
            </a:stretch>
          </p:blipFill>
          <p:spPr bwMode="auto">
            <a:xfrm>
              <a:off x="2245" y="2432"/>
              <a:ext cx="1116" cy="1160"/>
            </a:xfrm>
            <a:prstGeom prst="rect">
              <a:avLst/>
            </a:prstGeom>
            <a:noFill/>
            <a:ln w="9525">
              <a:noFill/>
              <a:miter lim="800000"/>
              <a:headEnd/>
              <a:tailEnd/>
            </a:ln>
          </p:spPr>
        </p:pic>
        <p:sp>
          <p:nvSpPr>
            <p:cNvPr id="80906" name="AutoShape 48"/>
            <p:cNvSpPr>
              <a:spLocks noChangeArrowheads="1"/>
            </p:cNvSpPr>
            <p:nvPr/>
          </p:nvSpPr>
          <p:spPr bwMode="auto">
            <a:xfrm>
              <a:off x="2245" y="2477"/>
              <a:ext cx="1134" cy="1134"/>
            </a:xfrm>
            <a:prstGeom prst="roundRect">
              <a:avLst>
                <a:gd name="adj" fmla="val 16667"/>
              </a:avLst>
            </a:prstGeom>
            <a:noFill/>
            <a:ln w="76200">
              <a:solidFill>
                <a:srgbClr val="008000"/>
              </a:solidFill>
              <a:round/>
              <a:headEnd/>
              <a:tailEnd/>
            </a:ln>
          </p:spPr>
          <p:txBody>
            <a:bodyPr wrap="none" anchor="ctr"/>
            <a:lstStyle/>
            <a:p>
              <a:pPr eaLnBrk="0" hangingPunct="0"/>
              <a:endParaRPr lang="en-GB"/>
            </a:p>
          </p:txBody>
        </p:sp>
      </p:grpSp>
      <p:sp>
        <p:nvSpPr>
          <p:cNvPr id="33800" name="Slide Number Placeholder 20"/>
          <p:cNvSpPr>
            <a:spLocks noGrp="1"/>
          </p:cNvSpPr>
          <p:nvPr>
            <p:ph type="sldNum" sz="quarter" idx="10"/>
          </p:nvPr>
        </p:nvSpPr>
        <p:spPr bwMode="auto">
          <a:xfrm>
            <a:off x="6553201" y="6356351"/>
            <a:ext cx="2133600" cy="365125"/>
          </a:xfrm>
          <a:prstGeom prst="rect">
            <a:avLst/>
          </a:prstGeom>
          <a:ln>
            <a:miter lim="800000"/>
            <a:headEnd/>
            <a:tailEnd/>
          </a:ln>
        </p:spPr>
        <p:txBody>
          <a:bodyPr wrap="square" numCol="1" anchorCtr="0" compatLnSpc="1">
            <a:prstTxWarp prst="textNoShape">
              <a:avLst/>
            </a:prstTxWarp>
          </a:bodyPr>
          <a:lstStyle/>
          <a:p>
            <a:pPr>
              <a:defRPr/>
            </a:pPr>
            <a:fld id="{8DB05712-5345-4A02-BC18-89E8218A7C2F}" type="slidenum">
              <a:rPr lang="en-GB">
                <a:ea typeface="ＭＳ Ｐゴシック" pitchFamily="34" charset="-128"/>
              </a:rPr>
              <a:pPr>
                <a:defRPr/>
              </a:pPr>
              <a:t>2</a:t>
            </a:fld>
            <a:endParaRPr lang="en-GB">
              <a:ea typeface="ＭＳ Ｐゴシック" pitchFamily="34" charset="-128"/>
            </a:endParaRPr>
          </a:p>
        </p:txBody>
      </p:sp>
      <p:sp>
        <p:nvSpPr>
          <p:cNvPr id="22" name="Footer Placeholder 21"/>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557261" y="235215"/>
            <a:ext cx="6339665" cy="726442"/>
          </a:xfrm>
        </p:spPr>
        <p:txBody>
          <a:bodyPr/>
          <a:lstStyle/>
          <a:p>
            <a:pPr eaLnBrk="1" hangingPunct="1">
              <a:spcAft>
                <a:spcPct val="40000"/>
              </a:spcAft>
            </a:pPr>
            <a:r>
              <a:rPr lang="en-GB" sz="3300" dirty="0" smtClean="0"/>
              <a:t>Assertive Statements</a:t>
            </a:r>
          </a:p>
        </p:txBody>
      </p:sp>
      <p:sp>
        <p:nvSpPr>
          <p:cNvPr id="45059" name="Rectangle 3"/>
          <p:cNvSpPr>
            <a:spLocks noGrp="1" noChangeArrowheads="1"/>
          </p:cNvSpPr>
          <p:nvPr>
            <p:ph idx="1"/>
          </p:nvPr>
        </p:nvSpPr>
        <p:spPr>
          <a:xfrm>
            <a:off x="685103" y="2776163"/>
            <a:ext cx="7975825" cy="2177727"/>
          </a:xfrm>
        </p:spPr>
        <p:txBody>
          <a:bodyPr/>
          <a:lstStyle/>
          <a:p>
            <a:pPr marL="603365" indent="-603365">
              <a:lnSpc>
                <a:spcPct val="80000"/>
              </a:lnSpc>
              <a:spcAft>
                <a:spcPts val="409"/>
              </a:spcAft>
              <a:buFontTx/>
              <a:buAutoNum type="arabicPeriod"/>
            </a:pPr>
            <a:r>
              <a:rPr lang="en-GB" dirty="0" smtClean="0">
                <a:solidFill>
                  <a:schemeClr val="accent2"/>
                </a:solidFill>
              </a:rPr>
              <a:t>State, </a:t>
            </a:r>
            <a:r>
              <a:rPr lang="en-GB" u="sng" dirty="0" smtClean="0">
                <a:solidFill>
                  <a:schemeClr val="accent2"/>
                </a:solidFill>
              </a:rPr>
              <a:t>specifically</a:t>
            </a:r>
            <a:r>
              <a:rPr lang="en-GB" dirty="0" smtClean="0">
                <a:solidFill>
                  <a:schemeClr val="accent2"/>
                </a:solidFill>
              </a:rPr>
              <a:t>, what the </a:t>
            </a:r>
            <a:r>
              <a:rPr lang="en-GB" u="sng" dirty="0" smtClean="0">
                <a:solidFill>
                  <a:schemeClr val="accent2"/>
                </a:solidFill>
              </a:rPr>
              <a:t>behaviour</a:t>
            </a:r>
            <a:r>
              <a:rPr lang="en-GB" dirty="0" smtClean="0">
                <a:solidFill>
                  <a:schemeClr val="accent2"/>
                </a:solidFill>
              </a:rPr>
              <a:t> or situation is.</a:t>
            </a:r>
          </a:p>
          <a:p>
            <a:pPr marL="603365" indent="-603365">
              <a:lnSpc>
                <a:spcPct val="80000"/>
              </a:lnSpc>
              <a:spcAft>
                <a:spcPts val="409"/>
              </a:spcAft>
              <a:buFontTx/>
              <a:buAutoNum type="arabicPeriod"/>
            </a:pPr>
            <a:r>
              <a:rPr lang="en-GB" dirty="0" smtClean="0">
                <a:solidFill>
                  <a:schemeClr val="accent2"/>
                </a:solidFill>
              </a:rPr>
              <a:t>State why it is a problem.</a:t>
            </a:r>
          </a:p>
          <a:p>
            <a:pPr marL="603365" indent="-603365">
              <a:lnSpc>
                <a:spcPct val="80000"/>
              </a:lnSpc>
              <a:buFontTx/>
              <a:buAutoNum type="arabicPeriod"/>
            </a:pPr>
            <a:r>
              <a:rPr lang="en-GB" dirty="0" smtClean="0">
                <a:solidFill>
                  <a:schemeClr val="accent2"/>
                </a:solidFill>
              </a:rPr>
              <a:t>State, </a:t>
            </a:r>
            <a:r>
              <a:rPr lang="en-GB" u="sng" dirty="0" smtClean="0">
                <a:solidFill>
                  <a:schemeClr val="accent2"/>
                </a:solidFill>
              </a:rPr>
              <a:t>specifically</a:t>
            </a:r>
            <a:r>
              <a:rPr lang="en-GB" dirty="0" smtClean="0">
                <a:solidFill>
                  <a:schemeClr val="accent2"/>
                </a:solidFill>
              </a:rPr>
              <a:t>, what change you require and the timescale for it to happen.</a:t>
            </a:r>
          </a:p>
        </p:txBody>
      </p:sp>
      <p:sp>
        <p:nvSpPr>
          <p:cNvPr id="50179" name="Rectangle 5"/>
          <p:cNvSpPr>
            <a:spLocks noChangeArrowheads="1"/>
          </p:cNvSpPr>
          <p:nvPr/>
        </p:nvSpPr>
        <p:spPr bwMode="auto">
          <a:xfrm>
            <a:off x="611560" y="1268760"/>
            <a:ext cx="7806572" cy="1079221"/>
          </a:xfrm>
          <a:prstGeom prst="rect">
            <a:avLst/>
          </a:prstGeom>
          <a:noFill/>
          <a:ln w="9525">
            <a:noFill/>
            <a:miter lim="800000"/>
            <a:headEnd/>
            <a:tailEnd/>
          </a:ln>
        </p:spPr>
        <p:txBody>
          <a:bodyPr lIns="93424" tIns="46712" rIns="93424" bIns="46712">
            <a:spAutoFit/>
          </a:bodyPr>
          <a:lstStyle/>
          <a:p>
            <a:pPr defTabSz="914779"/>
            <a:r>
              <a:rPr lang="en-GB" sz="3200" dirty="0">
                <a:solidFill>
                  <a:schemeClr val="accent2"/>
                </a:solidFill>
              </a:rPr>
              <a:t>Think of someone you need to challenge?  What would you say? </a:t>
            </a:r>
          </a:p>
        </p:txBody>
      </p:sp>
      <p:sp>
        <p:nvSpPr>
          <p:cNvPr id="45063" name="Text Box 7"/>
          <p:cNvSpPr txBox="1">
            <a:spLocks noChangeArrowheads="1"/>
          </p:cNvSpPr>
          <p:nvPr/>
        </p:nvSpPr>
        <p:spPr bwMode="auto">
          <a:xfrm>
            <a:off x="683568" y="4941168"/>
            <a:ext cx="5725038" cy="1156165"/>
          </a:xfrm>
          <a:prstGeom prst="rect">
            <a:avLst/>
          </a:prstGeom>
          <a:noFill/>
          <a:ln w="9525">
            <a:noFill/>
            <a:miter lim="800000"/>
            <a:headEnd/>
            <a:tailEnd/>
          </a:ln>
        </p:spPr>
        <p:txBody>
          <a:bodyPr lIns="93424" tIns="46712" rIns="93424" bIns="46712">
            <a:spAutoFit/>
          </a:bodyPr>
          <a:lstStyle/>
          <a:p>
            <a:pPr marL="535508" indent="-525511" defTabSz="914779">
              <a:spcAft>
                <a:spcPts val="613"/>
              </a:spcAft>
              <a:buFontTx/>
              <a:buAutoNum type="arabicPeriod" startAt="4"/>
            </a:pPr>
            <a:r>
              <a:rPr lang="en-GB" sz="3200" dirty="0">
                <a:solidFill>
                  <a:schemeClr val="accent2"/>
                </a:solidFill>
                <a:latin typeface="+mn-lt"/>
              </a:rPr>
              <a:t>Listen to response</a:t>
            </a:r>
          </a:p>
          <a:p>
            <a:pPr marL="535508" indent="-525511" defTabSz="914779">
              <a:buFontTx/>
              <a:buAutoNum type="arabicPeriod" startAt="4"/>
            </a:pPr>
            <a:r>
              <a:rPr lang="en-GB" sz="3200" dirty="0">
                <a:solidFill>
                  <a:schemeClr val="accent2"/>
                </a:solidFill>
                <a:latin typeface="+mn-lt"/>
              </a:rPr>
              <a:t>If required, repeat (3)</a:t>
            </a:r>
            <a:endParaRPr lang="en-GB" sz="3200" dirty="0">
              <a:latin typeface="+mn-lt"/>
            </a:endParaRPr>
          </a:p>
        </p:txBody>
      </p:sp>
      <p:sp>
        <p:nvSpPr>
          <p:cNvPr id="35845" name="Slide Number Placeholder 6"/>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94F4EEE7-E92B-4F68-A543-A37BAF83D050}" type="slidenum">
              <a:rPr lang="en-GB"/>
              <a:pPr>
                <a:defRPr/>
              </a:pPr>
              <a:t>20</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188" cy="706140"/>
          </a:xfrm>
        </p:spPr>
        <p:txBody>
          <a:bodyPr/>
          <a:lstStyle/>
          <a:p>
            <a:r>
              <a:rPr lang="en-GB" sz="3200" dirty="0" smtClean="0"/>
              <a:t>Organisational goals and values</a:t>
            </a:r>
            <a:endParaRPr lang="en-GB" sz="3200" dirty="0"/>
          </a:p>
        </p:txBody>
      </p:sp>
      <p:sp>
        <p:nvSpPr>
          <p:cNvPr id="3" name="Content Placeholder 2"/>
          <p:cNvSpPr>
            <a:spLocks noGrp="1"/>
          </p:cNvSpPr>
          <p:nvPr>
            <p:ph idx="1"/>
          </p:nvPr>
        </p:nvSpPr>
        <p:spPr>
          <a:xfrm>
            <a:off x="457201" y="1628799"/>
            <a:ext cx="8229600" cy="4608513"/>
          </a:xfrm>
        </p:spPr>
        <p:txBody>
          <a:bodyPr/>
          <a:lstStyle/>
          <a:p>
            <a:pPr>
              <a:buNone/>
            </a:pPr>
            <a:r>
              <a:rPr lang="en-GB" sz="3200" b="1" dirty="0" smtClean="0"/>
              <a:t>Our values and behaviours</a:t>
            </a:r>
            <a:endParaRPr lang="en-GB" sz="3200" dirty="0" smtClean="0"/>
          </a:p>
          <a:p>
            <a:pPr lvl="0" fontAlgn="auto"/>
            <a:r>
              <a:rPr lang="en-US" sz="3200" dirty="0" smtClean="0"/>
              <a:t>We put patients first</a:t>
            </a:r>
            <a:endParaRPr lang="en-GB" sz="3200" dirty="0" smtClean="0"/>
          </a:p>
          <a:p>
            <a:pPr lvl="0" fontAlgn="auto"/>
            <a:r>
              <a:rPr lang="en-US" sz="3200" dirty="0" smtClean="0"/>
              <a:t>We focus on outcomes</a:t>
            </a:r>
            <a:endParaRPr lang="en-GB" sz="3200" dirty="0" smtClean="0"/>
          </a:p>
          <a:p>
            <a:pPr lvl="0" fontAlgn="auto"/>
            <a:r>
              <a:rPr lang="en-US" sz="3200" dirty="0" smtClean="0"/>
              <a:t>We take responsibility</a:t>
            </a:r>
            <a:endParaRPr lang="en-GB" sz="3200" dirty="0" smtClean="0"/>
          </a:p>
          <a:p>
            <a:pPr lvl="0" fontAlgn="auto"/>
            <a:r>
              <a:rPr lang="en-US" sz="3200" dirty="0" smtClean="0"/>
              <a:t>We work as one team</a:t>
            </a:r>
            <a:endParaRPr lang="en-GB" sz="3200" dirty="0" smtClean="0"/>
          </a:p>
          <a:p>
            <a:pPr lvl="0" fontAlgn="auto"/>
            <a:r>
              <a:rPr lang="en-US" sz="3200" dirty="0" smtClean="0"/>
              <a:t>We always try to do better</a:t>
            </a:r>
            <a:endParaRPr lang="en-GB" sz="3200" dirty="0" smtClean="0"/>
          </a:p>
          <a:p>
            <a:pPr lvl="0" fontAlgn="auto"/>
            <a:r>
              <a:rPr lang="en-US" sz="3200" dirty="0" smtClean="0"/>
              <a:t>We treat each other with respect</a:t>
            </a:r>
            <a:endParaRPr lang="en-GB" sz="3200" dirty="0" smtClean="0"/>
          </a:p>
          <a:p>
            <a:endParaRPr lang="en-GB" sz="800" dirty="0" smtClean="0"/>
          </a:p>
        </p:txBody>
      </p:sp>
      <p:sp>
        <p:nvSpPr>
          <p:cNvPr id="4" name="Slide Number Placeholder 3"/>
          <p:cNvSpPr>
            <a:spLocks noGrp="1"/>
          </p:cNvSpPr>
          <p:nvPr>
            <p:ph type="sldNum" sz="quarter" idx="10"/>
          </p:nvPr>
        </p:nvSpPr>
        <p:spPr/>
        <p:txBody>
          <a:bodyPr/>
          <a:lstStyle/>
          <a:p>
            <a:fld id="{6F3BBD64-A3F0-4AC8-BE92-0112CB7499CF}" type="slidenum">
              <a:rPr lang="en-GB" smtClean="0"/>
              <a:pPr/>
              <a:t>21</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Staff Health and Wellbeing</a:t>
            </a:r>
            <a:endParaRPr lang="en-GB" dirty="0">
              <a:effectLst/>
            </a:endParaRPr>
          </a:p>
        </p:txBody>
      </p:sp>
      <p:sp>
        <p:nvSpPr>
          <p:cNvPr id="3" name="Content Placeholder 2"/>
          <p:cNvSpPr>
            <a:spLocks noGrp="1"/>
          </p:cNvSpPr>
          <p:nvPr>
            <p:ph idx="1"/>
          </p:nvPr>
        </p:nvSpPr>
        <p:spPr>
          <a:xfrm>
            <a:off x="323529" y="1124744"/>
            <a:ext cx="8496944" cy="5112568"/>
          </a:xfrm>
        </p:spPr>
        <p:txBody>
          <a:bodyPr/>
          <a:lstStyle/>
          <a:p>
            <a:pPr marL="0" indent="0">
              <a:buNone/>
            </a:pPr>
            <a:r>
              <a:rPr lang="en-GB" sz="2600" dirty="0" smtClean="0"/>
              <a:t>We have a duty to be proactive and try to prevent ill health and we also need to be reactive and manage issues efficiently by being supportive of our staff. </a:t>
            </a:r>
          </a:p>
          <a:p>
            <a:pPr marL="0" indent="0">
              <a:buNone/>
            </a:pPr>
            <a:endParaRPr lang="en-GB" sz="2600" dirty="0" smtClean="0"/>
          </a:p>
          <a:p>
            <a:pPr marL="0" indent="0">
              <a:buNone/>
            </a:pPr>
            <a:endParaRPr lang="en-GB" sz="2600" dirty="0" smtClean="0"/>
          </a:p>
          <a:p>
            <a:pPr marL="0" indent="0">
              <a:lnSpc>
                <a:spcPct val="100000"/>
              </a:lnSpc>
              <a:spcBef>
                <a:spcPct val="0"/>
              </a:spcBef>
              <a:buNone/>
            </a:pPr>
            <a:endParaRPr lang="en-US" sz="2600" dirty="0" smtClean="0">
              <a:ea typeface="Times New Roman" pitchFamily="18" charset="0"/>
              <a:cs typeface="Arial" pitchFamily="34" charset="0"/>
              <a:hlinkClick r:id="rId2"/>
            </a:endParaRPr>
          </a:p>
          <a:p>
            <a:pPr marL="0" indent="0">
              <a:lnSpc>
                <a:spcPct val="100000"/>
              </a:lnSpc>
              <a:spcBef>
                <a:spcPct val="0"/>
              </a:spcBef>
              <a:buNone/>
            </a:pPr>
            <a:endParaRPr lang="en-US" sz="2600" dirty="0" smtClean="0">
              <a:ea typeface="Times New Roman" pitchFamily="18" charset="0"/>
              <a:cs typeface="Arial" pitchFamily="34" charset="0"/>
              <a:hlinkClick r:id="rId2"/>
            </a:endParaRPr>
          </a:p>
          <a:p>
            <a:pPr marL="0" indent="0">
              <a:lnSpc>
                <a:spcPct val="100000"/>
              </a:lnSpc>
              <a:spcBef>
                <a:spcPct val="0"/>
              </a:spcBef>
              <a:buNone/>
            </a:pPr>
            <a:endParaRPr lang="en-US" sz="2600" dirty="0" smtClean="0">
              <a:ea typeface="Times New Roman" pitchFamily="18" charset="0"/>
              <a:cs typeface="Arial" pitchFamily="34" charset="0"/>
              <a:hlinkClick r:id="rId2"/>
            </a:endParaRPr>
          </a:p>
          <a:p>
            <a:pPr marL="0" indent="0">
              <a:lnSpc>
                <a:spcPct val="100000"/>
              </a:lnSpc>
              <a:spcBef>
                <a:spcPct val="0"/>
              </a:spcBef>
              <a:buNone/>
            </a:pPr>
            <a:endParaRPr lang="en-US" sz="2600" dirty="0" smtClean="0">
              <a:ea typeface="Times New Roman" pitchFamily="18" charset="0"/>
              <a:cs typeface="Arial" pitchFamily="34" charset="0"/>
              <a:hlinkClick r:id="rId2"/>
            </a:endParaRPr>
          </a:p>
          <a:p>
            <a:pPr marL="0" indent="0">
              <a:lnSpc>
                <a:spcPct val="100000"/>
              </a:lnSpc>
              <a:spcBef>
                <a:spcPct val="0"/>
              </a:spcBef>
              <a:buNone/>
            </a:pPr>
            <a:r>
              <a:rPr lang="en-US" sz="2600" dirty="0" smtClean="0">
                <a:ea typeface="Times New Roman" pitchFamily="18" charset="0"/>
                <a:cs typeface="Arial" pitchFamily="34" charset="0"/>
                <a:hlinkClick r:id="rId2"/>
              </a:rPr>
              <a:t>A Healthier Place to Work</a:t>
            </a:r>
            <a:r>
              <a:rPr lang="en-US" sz="2600" dirty="0" smtClean="0">
                <a:ea typeface="Times New Roman" pitchFamily="18" charset="0"/>
                <a:cs typeface="Arial" pitchFamily="34" charset="0"/>
              </a:rPr>
              <a:t> – extensive information and resources to support your health and wellbeing</a:t>
            </a:r>
            <a:endParaRPr lang="en-GB" sz="2600" dirty="0" smtClean="0">
              <a:cs typeface="Arial" pitchFamily="34" charset="0"/>
            </a:endParaRPr>
          </a:p>
          <a:p>
            <a:pPr marL="0" indent="0">
              <a:lnSpc>
                <a:spcPct val="100000"/>
              </a:lnSpc>
              <a:spcBef>
                <a:spcPct val="0"/>
              </a:spcBef>
              <a:buNone/>
            </a:pPr>
            <a:r>
              <a:rPr lang="en-GB" sz="2600" dirty="0" smtClean="0">
                <a:ea typeface="Times New Roman" pitchFamily="18" charset="0"/>
                <a:cs typeface="Arial" pitchFamily="34" charset="0"/>
                <a:hlinkClick r:id="rId3"/>
              </a:rPr>
              <a:t>Your</a:t>
            </a:r>
            <a:r>
              <a:rPr lang="en-US" sz="2600" dirty="0" smtClean="0">
                <a:ea typeface="Times New Roman" pitchFamily="18" charset="0"/>
                <a:cs typeface="Arial" pitchFamily="34" charset="0"/>
                <a:hlinkClick r:id="rId3"/>
              </a:rPr>
              <a:t> Health</a:t>
            </a:r>
            <a:r>
              <a:rPr lang="en-US" sz="2600" dirty="0" smtClean="0">
                <a:ea typeface="Times New Roman" pitchFamily="18" charset="0"/>
                <a:cs typeface="Arial" pitchFamily="34" charset="0"/>
              </a:rPr>
              <a:t> (</a:t>
            </a:r>
            <a:r>
              <a:rPr lang="en-US" sz="2600" dirty="0" err="1" smtClean="0">
                <a:ea typeface="Times New Roman" pitchFamily="18" charset="0"/>
                <a:cs typeface="Arial" pitchFamily="34" charset="0"/>
              </a:rPr>
              <a:t>StaffNet</a:t>
            </a:r>
            <a:r>
              <a:rPr lang="en-US" sz="2600" dirty="0" smtClean="0">
                <a:ea typeface="Times New Roman" pitchFamily="18" charset="0"/>
                <a:cs typeface="Arial" pitchFamily="34" charset="0"/>
              </a:rPr>
              <a:t>)</a:t>
            </a:r>
          </a:p>
          <a:p>
            <a:pPr marL="0" indent="0">
              <a:lnSpc>
                <a:spcPct val="100000"/>
              </a:lnSpc>
              <a:spcBef>
                <a:spcPct val="0"/>
              </a:spcBef>
              <a:buNone/>
            </a:pPr>
            <a:r>
              <a:rPr lang="en-US" sz="2600" dirty="0" smtClean="0">
                <a:cs typeface="Arial" pitchFamily="34" charset="0"/>
                <a:hlinkClick r:id="rId4"/>
              </a:rPr>
              <a:t>Stress in the Workplace</a:t>
            </a:r>
            <a:r>
              <a:rPr lang="en-US" sz="2600" dirty="0" smtClean="0">
                <a:cs typeface="Arial" pitchFamily="34" charset="0"/>
              </a:rPr>
              <a:t> – resources and policy info</a:t>
            </a:r>
          </a:p>
          <a:p>
            <a:pPr marL="0" indent="0">
              <a:lnSpc>
                <a:spcPct val="100000"/>
              </a:lnSpc>
              <a:spcBef>
                <a:spcPct val="0"/>
              </a:spcBef>
            </a:pPr>
            <a:endParaRPr lang="en-GB" dirty="0"/>
          </a:p>
        </p:txBody>
      </p:sp>
      <p:sp>
        <p:nvSpPr>
          <p:cNvPr id="4" name="Slide Number Placeholder 3"/>
          <p:cNvSpPr>
            <a:spLocks noGrp="1"/>
          </p:cNvSpPr>
          <p:nvPr>
            <p:ph type="sldNum" sz="quarter" idx="10"/>
          </p:nvPr>
        </p:nvSpPr>
        <p:spPr/>
        <p:txBody>
          <a:bodyPr/>
          <a:lstStyle/>
          <a:p>
            <a:pPr>
              <a:defRPr/>
            </a:pPr>
            <a:fld id="{5381AE92-7131-46DB-8598-12E202CE94EF}" type="slidenum">
              <a:rPr lang="en-GB" smtClean="0"/>
              <a:pPr>
                <a:defRPr/>
              </a:pPr>
              <a:t>22</a:t>
            </a:fld>
            <a:endParaRPr lang="en-GB" dirty="0"/>
          </a:p>
        </p:txBody>
      </p:sp>
      <p:pic>
        <p:nvPicPr>
          <p:cNvPr id="5" name="Picture 4" descr="\\xggc.scot.nhs.uk\ggcdata\FolderRedirects\WWH5\ellioer564\My Documents\My Pictures\banner_staff_health_850x340.jpg">
            <a:hlinkClick r:id="rId2"/>
          </p:cNvPr>
          <p:cNvPicPr/>
          <p:nvPr/>
        </p:nvPicPr>
        <p:blipFill>
          <a:blip r:embed="rId5" cstate="print"/>
          <a:srcRect/>
          <a:stretch>
            <a:fillRect/>
          </a:stretch>
        </p:blipFill>
        <p:spPr bwMode="auto">
          <a:xfrm>
            <a:off x="2555776" y="2420888"/>
            <a:ext cx="3960440"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w-dc-01\shawshared$\7.  Financial Inclusion\Staff Endowment Bid\Money Worries Project\Presentations\Piktochart slides\Updated\005.png"/>
          <p:cNvPicPr>
            <a:picLocks noChangeAspect="1" noChangeArrowheads="1"/>
          </p:cNvPicPr>
          <p:nvPr/>
        </p:nvPicPr>
        <p:blipFill>
          <a:blip r:embed="rId3" cstate="print"/>
          <a:srcRect/>
          <a:stretch>
            <a:fillRect/>
          </a:stretch>
        </p:blipFill>
        <p:spPr bwMode="auto">
          <a:xfrm>
            <a:off x="1" y="0"/>
            <a:ext cx="9144000" cy="5418602"/>
          </a:xfrm>
          <a:prstGeom prst="rect">
            <a:avLst/>
          </a:prstGeom>
          <a:noFill/>
          <a:ln w="9525">
            <a:noFill/>
            <a:miter lim="800000"/>
            <a:headEnd/>
            <a:tailEnd/>
          </a:ln>
        </p:spPr>
      </p:pic>
      <p:sp>
        <p:nvSpPr>
          <p:cNvPr id="3" name="Rectangle 2"/>
          <p:cNvSpPr/>
          <p:nvPr/>
        </p:nvSpPr>
        <p:spPr>
          <a:xfrm>
            <a:off x="3995936" y="5805265"/>
            <a:ext cx="3312368" cy="461665"/>
          </a:xfrm>
          <a:prstGeom prst="rect">
            <a:avLst/>
          </a:prstGeom>
        </p:spPr>
        <p:txBody>
          <a:bodyPr wrap="square" lIns="91425" tIns="45713" rIns="91425" bIns="45713">
            <a:spAutoFit/>
          </a:bodyPr>
          <a:lstStyle/>
          <a:p>
            <a:r>
              <a:rPr lang="en-GB" b="1" u="sng" dirty="0" smtClean="0">
                <a:hlinkClick r:id="rId4"/>
              </a:rPr>
              <a:t>sis@ggc.scot.nhs.uk</a:t>
            </a:r>
            <a:endParaRPr lang="en-GB" dirty="0"/>
          </a:p>
        </p:txBody>
      </p:sp>
      <p:sp>
        <p:nvSpPr>
          <p:cNvPr id="4" name="Rectangle 3"/>
          <p:cNvSpPr/>
          <p:nvPr/>
        </p:nvSpPr>
        <p:spPr>
          <a:xfrm>
            <a:off x="3851921" y="5373216"/>
            <a:ext cx="3708920" cy="461665"/>
          </a:xfrm>
          <a:prstGeom prst="rect">
            <a:avLst/>
          </a:prstGeom>
        </p:spPr>
        <p:txBody>
          <a:bodyPr wrap="square" lIns="91425" tIns="45713" rIns="91425" bIns="45713">
            <a:spAutoFit/>
          </a:bodyPr>
          <a:lstStyle/>
          <a:p>
            <a:r>
              <a:rPr lang="en-GB" altLang="en-US" b="1" dirty="0">
                <a:hlinkClick r:id="rId5"/>
              </a:rPr>
              <a:t>www.nhsggc.org.uk/sis</a:t>
            </a:r>
            <a:endParaRPr lang="en-GB" dirty="0" smtClean="0"/>
          </a:p>
        </p:txBody>
      </p:sp>
      <p:pic>
        <p:nvPicPr>
          <p:cNvPr id="5" name="Picture 9" descr="Picture1 Web size.png"/>
          <p:cNvPicPr>
            <a:picLocks noChangeAspect="1"/>
          </p:cNvPicPr>
          <p:nvPr/>
        </p:nvPicPr>
        <p:blipFill>
          <a:blip r:embed="rId6" cstate="print"/>
          <a:srcRect/>
          <a:stretch>
            <a:fillRect/>
          </a:stretch>
        </p:blipFill>
        <p:spPr bwMode="auto">
          <a:xfrm>
            <a:off x="323529" y="5445225"/>
            <a:ext cx="2952328" cy="8960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1" y="1916832"/>
            <a:ext cx="8229600" cy="4209331"/>
          </a:xfrm>
        </p:spPr>
        <p:txBody>
          <a:bodyPr/>
          <a:lstStyle/>
          <a:p>
            <a:pPr algn="ctr">
              <a:buNone/>
            </a:pPr>
            <a:r>
              <a:rPr lang="en-GB" sz="5400" b="1" dirty="0" smtClean="0"/>
              <a:t>Activities</a:t>
            </a:r>
          </a:p>
          <a:p>
            <a:pPr algn="ctr">
              <a:buNone/>
            </a:pPr>
            <a:endParaRPr lang="en-GB" sz="1400" b="1" dirty="0" smtClean="0">
              <a:solidFill>
                <a:schemeClr val="bg1">
                  <a:lumMod val="60000"/>
                  <a:lumOff val="40000"/>
                </a:schemeClr>
              </a:solidFill>
            </a:endParaRPr>
          </a:p>
          <a:p>
            <a:pPr algn="ctr">
              <a:buNone/>
            </a:pPr>
            <a:r>
              <a:rPr lang="en-GB" sz="4000" b="1" dirty="0" smtClean="0">
                <a:solidFill>
                  <a:schemeClr val="bg1">
                    <a:lumMod val="60000"/>
                    <a:lumOff val="40000"/>
                  </a:schemeClr>
                </a:solidFill>
              </a:rPr>
              <a:t>(Workbook)</a:t>
            </a:r>
          </a:p>
        </p:txBody>
      </p:sp>
      <p:sp>
        <p:nvSpPr>
          <p:cNvPr id="4" name="Slide Number Placeholder 3"/>
          <p:cNvSpPr>
            <a:spLocks noGrp="1"/>
          </p:cNvSpPr>
          <p:nvPr>
            <p:ph type="sldNum" sz="quarter" idx="10"/>
          </p:nvPr>
        </p:nvSpPr>
        <p:spPr/>
        <p:txBody>
          <a:bodyPr/>
          <a:lstStyle/>
          <a:p>
            <a:fld id="{6F3BBD64-A3F0-4AC8-BE92-0112CB7499CF}" type="slidenum">
              <a:rPr lang="en-GB" smtClean="0"/>
              <a:pPr/>
              <a:t>24</a:t>
            </a:fld>
            <a:endParaRPr lang="en-GB" dirty="0"/>
          </a:p>
        </p:txBody>
      </p:sp>
      <p:sp>
        <p:nvSpPr>
          <p:cNvPr id="5" name="Footer Placeholder 4"/>
          <p:cNvSpPr>
            <a:spLocks noGrp="1"/>
          </p:cNvSpPr>
          <p:nvPr>
            <p:ph type="ftr" sz="quarter" idx="11"/>
          </p:nvPr>
        </p:nvSpPr>
        <p:spPr/>
        <p:txBody>
          <a:bodyPr/>
          <a:lstStyle/>
          <a:p>
            <a:endParaRPr lang="en-GB"/>
          </a:p>
        </p:txBody>
      </p:sp>
      <p:pic>
        <p:nvPicPr>
          <p:cNvPr id="1026" name="Picture 2" descr="cid:image002.png@01D1A9FA.C7170DB0">
            <a:hlinkClick r:id="rId3"/>
          </p:cNvPr>
          <p:cNvPicPr>
            <a:picLocks noChangeAspect="1" noChangeArrowheads="1"/>
          </p:cNvPicPr>
          <p:nvPr/>
        </p:nvPicPr>
        <p:blipFill>
          <a:blip r:embed="rId4" cstate="print"/>
          <a:srcRect/>
          <a:stretch>
            <a:fillRect/>
          </a:stretch>
        </p:blipFill>
        <p:spPr bwMode="auto">
          <a:xfrm>
            <a:off x="1584064" y="4509812"/>
            <a:ext cx="5940264" cy="1658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188" cy="706140"/>
          </a:xfrm>
        </p:spPr>
        <p:txBody>
          <a:bodyPr/>
          <a:lstStyle/>
          <a:p>
            <a:r>
              <a:rPr lang="en-GB" dirty="0" smtClean="0"/>
              <a:t>Essential Skills for Managers</a:t>
            </a:r>
            <a:endParaRPr lang="en-GB" dirty="0"/>
          </a:p>
        </p:txBody>
      </p:sp>
      <p:sp>
        <p:nvSpPr>
          <p:cNvPr id="3" name="Content Placeholder 2"/>
          <p:cNvSpPr>
            <a:spLocks noGrp="1"/>
          </p:cNvSpPr>
          <p:nvPr>
            <p:ph idx="1"/>
          </p:nvPr>
        </p:nvSpPr>
        <p:spPr/>
        <p:txBody>
          <a:bodyPr/>
          <a:lstStyle/>
          <a:p>
            <a:pPr algn="ctr">
              <a:buNone/>
            </a:pPr>
            <a:endParaRPr lang="en-GB" sz="4000" b="1" dirty="0" smtClean="0"/>
          </a:p>
          <a:p>
            <a:pPr algn="ctr">
              <a:buNone/>
            </a:pPr>
            <a:r>
              <a:rPr lang="en-GB" sz="4000" b="1" dirty="0" smtClean="0"/>
              <a:t>Session 2</a:t>
            </a:r>
          </a:p>
          <a:p>
            <a:pPr algn="ctr">
              <a:buNone/>
            </a:pPr>
            <a:endParaRPr lang="en-GB" sz="4000" b="1" dirty="0" smtClean="0"/>
          </a:p>
          <a:p>
            <a:pPr algn="ctr">
              <a:buNone/>
            </a:pPr>
            <a:r>
              <a:rPr lang="en-GB" sz="4000" b="1" dirty="0" smtClean="0"/>
              <a:t>Organising and Delegating</a:t>
            </a:r>
            <a:endParaRPr lang="en-GB" sz="4000" b="1" dirty="0"/>
          </a:p>
        </p:txBody>
      </p:sp>
      <p:sp>
        <p:nvSpPr>
          <p:cNvPr id="4" name="Slide Number Placeholder 3"/>
          <p:cNvSpPr>
            <a:spLocks noGrp="1"/>
          </p:cNvSpPr>
          <p:nvPr>
            <p:ph type="sldNum" sz="quarter" idx="10"/>
          </p:nvPr>
        </p:nvSpPr>
        <p:spPr/>
        <p:txBody>
          <a:bodyPr/>
          <a:lstStyle/>
          <a:p>
            <a:fld id="{6F3BBD64-A3F0-4AC8-BE92-0112CB7499CF}" type="slidenum">
              <a:rPr lang="en-GB" smtClean="0"/>
              <a:pPr/>
              <a:t>25</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92114" y="1412776"/>
            <a:ext cx="8283575" cy="4392712"/>
          </a:xfrm>
        </p:spPr>
        <p:txBody>
          <a:bodyPr/>
          <a:lstStyle/>
          <a:p>
            <a:pPr>
              <a:spcBef>
                <a:spcPts val="600"/>
              </a:spcBef>
              <a:spcAft>
                <a:spcPts val="600"/>
              </a:spcAft>
              <a:buNone/>
            </a:pPr>
            <a:r>
              <a:rPr lang="en-GB" sz="2800" dirty="0" smtClean="0"/>
              <a:t>By the end of this session you will,</a:t>
            </a:r>
          </a:p>
          <a:p>
            <a:pPr>
              <a:spcBef>
                <a:spcPts val="600"/>
              </a:spcBef>
              <a:spcAft>
                <a:spcPts val="600"/>
              </a:spcAft>
              <a:buNone/>
            </a:pPr>
            <a:endParaRPr lang="en-GB" sz="2800" dirty="0" smtClean="0"/>
          </a:p>
          <a:p>
            <a:r>
              <a:rPr lang="en-GB" sz="2800" dirty="0" smtClean="0"/>
              <a:t>Recognise importance of shared objectives, team purpose and staff development</a:t>
            </a:r>
          </a:p>
          <a:p>
            <a:pPr fontAlgn="auto">
              <a:spcBef>
                <a:spcPts val="600"/>
              </a:spcBef>
              <a:spcAft>
                <a:spcPts val="600"/>
              </a:spcAft>
            </a:pPr>
            <a:r>
              <a:rPr lang="en-US" sz="2800" dirty="0" smtClean="0"/>
              <a:t>Understand key principles of delegation</a:t>
            </a:r>
            <a:endParaRPr lang="en-GB" sz="2800" dirty="0" smtClean="0"/>
          </a:p>
          <a:p>
            <a:pPr fontAlgn="auto">
              <a:spcBef>
                <a:spcPts val="600"/>
              </a:spcBef>
              <a:spcAft>
                <a:spcPts val="600"/>
              </a:spcAft>
            </a:pPr>
            <a:r>
              <a:rPr lang="en-US" sz="2800" dirty="0" smtClean="0"/>
              <a:t>Be ready to monitor and review delegated activity</a:t>
            </a:r>
            <a:endParaRPr lang="en-GB" sz="2800" dirty="0" smtClean="0"/>
          </a:p>
          <a:p>
            <a:pPr>
              <a:spcBef>
                <a:spcPts val="1199"/>
              </a:spcBef>
            </a:pPr>
            <a:endParaRPr lang="en-GB" sz="2800" dirty="0" smtClean="0"/>
          </a:p>
        </p:txBody>
      </p:sp>
      <p:sp>
        <p:nvSpPr>
          <p:cNvPr id="82946" name="Rectangle 5"/>
          <p:cNvSpPr>
            <a:spLocks noGrp="1" noChangeArrowheads="1"/>
          </p:cNvSpPr>
          <p:nvPr>
            <p:ph type="title"/>
          </p:nvPr>
        </p:nvSpPr>
        <p:spPr>
          <a:xfrm>
            <a:off x="457200" y="260648"/>
            <a:ext cx="6851104" cy="706140"/>
          </a:xfrm>
        </p:spPr>
        <p:txBody>
          <a:bodyPr/>
          <a:lstStyle/>
          <a:p>
            <a:pPr eaLnBrk="1" hangingPunct="1"/>
            <a:r>
              <a:rPr lang="en-GB" dirty="0" smtClean="0"/>
              <a:t>Organising and delegating</a:t>
            </a:r>
          </a:p>
        </p:txBody>
      </p:sp>
      <p:sp>
        <p:nvSpPr>
          <p:cNvPr id="35844" name="Slide Number Placeholder 4"/>
          <p:cNvSpPr>
            <a:spLocks noGrp="1"/>
          </p:cNvSpPr>
          <p:nvPr>
            <p:ph type="sldNum" sz="quarter" idx="10"/>
          </p:nvPr>
        </p:nvSpPr>
        <p:spPr bwMode="auto">
          <a:xfrm>
            <a:off x="6553201" y="6356351"/>
            <a:ext cx="2133600" cy="365125"/>
          </a:xfrm>
          <a:prstGeom prst="rect">
            <a:avLst/>
          </a:prstGeom>
          <a:ln>
            <a:miter lim="800000"/>
            <a:headEnd/>
            <a:tailEnd/>
          </a:ln>
        </p:spPr>
        <p:txBody>
          <a:bodyPr wrap="square" numCol="1" anchorCtr="0" compatLnSpc="1">
            <a:prstTxWarp prst="textNoShape">
              <a:avLst/>
            </a:prstTxWarp>
          </a:bodyPr>
          <a:lstStyle/>
          <a:p>
            <a:pPr>
              <a:defRPr/>
            </a:pPr>
            <a:fld id="{2E415862-AADB-463F-A943-115E664C7FD0}" type="slidenum">
              <a:rPr lang="en-GB">
                <a:ea typeface="ＭＳ Ｐゴシック" pitchFamily="34" charset="-128"/>
              </a:rPr>
              <a:pPr>
                <a:defRPr/>
              </a:pPr>
              <a:t>26</a:t>
            </a:fld>
            <a:endParaRPr lang="en-GB">
              <a:ea typeface="ＭＳ Ｐゴシック" pitchFamily="34" charset="-128"/>
            </a:endParaRPr>
          </a:p>
        </p:txBody>
      </p:sp>
      <p:sp>
        <p:nvSpPr>
          <p:cNvPr id="5" name="Footer Placeholder 4"/>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Leadership and management – what is the difference?</a:t>
            </a:r>
            <a:endParaRPr lang="en-GB" sz="3200" dirty="0"/>
          </a:p>
        </p:txBody>
      </p:sp>
      <p:sp>
        <p:nvSpPr>
          <p:cNvPr id="3" name="Content Placeholder 2"/>
          <p:cNvSpPr>
            <a:spLocks noGrp="1"/>
          </p:cNvSpPr>
          <p:nvPr>
            <p:ph idx="1"/>
          </p:nvPr>
        </p:nvSpPr>
        <p:spPr>
          <a:xfrm>
            <a:off x="251520" y="1196752"/>
            <a:ext cx="8568952" cy="5040560"/>
          </a:xfrm>
        </p:spPr>
        <p:txBody>
          <a:bodyPr/>
          <a:lstStyle/>
          <a:p>
            <a:pPr>
              <a:buNone/>
            </a:pPr>
            <a:r>
              <a:rPr lang="en-GB" sz="2600" dirty="0" smtClean="0"/>
              <a:t>Management</a:t>
            </a:r>
          </a:p>
          <a:p>
            <a:r>
              <a:rPr lang="en-GB" sz="2600" dirty="0" smtClean="0"/>
              <a:t>concerned with planning, budgeting, organising, staffing, controlling and problem-solving</a:t>
            </a:r>
          </a:p>
          <a:p>
            <a:pPr>
              <a:buNone/>
            </a:pPr>
            <a:endParaRPr lang="en-GB" sz="800" dirty="0" smtClean="0"/>
          </a:p>
          <a:p>
            <a:pPr>
              <a:buNone/>
            </a:pPr>
            <a:r>
              <a:rPr lang="en-GB" sz="2600" dirty="0" smtClean="0"/>
              <a:t>Leadership</a:t>
            </a:r>
          </a:p>
          <a:p>
            <a:r>
              <a:rPr lang="en-GB" sz="2600" dirty="0" smtClean="0"/>
              <a:t>involves establishing direction, aligning people, motivating and inspiring</a:t>
            </a:r>
          </a:p>
          <a:p>
            <a:pPr algn="r">
              <a:buNone/>
            </a:pPr>
            <a:r>
              <a:rPr lang="en-GB" sz="2600" dirty="0" smtClean="0"/>
              <a:t>(</a:t>
            </a:r>
            <a:r>
              <a:rPr lang="en-GB" sz="2600" dirty="0" err="1" smtClean="0"/>
              <a:t>Kotter</a:t>
            </a:r>
            <a:r>
              <a:rPr lang="en-GB" sz="2600" dirty="0" smtClean="0"/>
              <a:t> 1996).</a:t>
            </a:r>
          </a:p>
          <a:p>
            <a:pPr>
              <a:buNone/>
            </a:pPr>
            <a:endParaRPr lang="en-GB" sz="2600" dirty="0" smtClean="0"/>
          </a:p>
          <a:p>
            <a:pPr marL="0" indent="0">
              <a:buNone/>
            </a:pPr>
            <a:r>
              <a:rPr lang="en-GB" sz="2600" dirty="0" smtClean="0"/>
              <a:t>Leadership is the art of motivating people toward a common goal or vision, and management is getting the job done.</a:t>
            </a:r>
          </a:p>
          <a:p>
            <a:pPr algn="r">
              <a:buNone/>
            </a:pPr>
            <a:r>
              <a:rPr lang="en-GB" sz="2600" dirty="0" smtClean="0"/>
              <a:t>The King’s Fund report (2011)</a:t>
            </a:r>
          </a:p>
        </p:txBody>
      </p:sp>
      <p:sp>
        <p:nvSpPr>
          <p:cNvPr id="4" name="Slide Number Placeholder 3"/>
          <p:cNvSpPr>
            <a:spLocks noGrp="1"/>
          </p:cNvSpPr>
          <p:nvPr>
            <p:ph type="sldNum" sz="quarter" idx="10"/>
          </p:nvPr>
        </p:nvSpPr>
        <p:spPr/>
        <p:txBody>
          <a:bodyPr/>
          <a:lstStyle/>
          <a:p>
            <a:fld id="{6F3BBD64-A3F0-4AC8-BE92-0112CB7499CF}" type="slidenum">
              <a:rPr lang="en-GB" smtClean="0"/>
              <a:pPr/>
              <a:t>27</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08921"/>
            <a:ext cx="8640960" cy="850900"/>
          </a:xfrm>
        </p:spPr>
        <p:txBody>
          <a:bodyPr/>
          <a:lstStyle/>
          <a:p>
            <a:pPr algn="ctr"/>
            <a:r>
              <a:rPr lang="en-GB" sz="4400" dirty="0" smtClean="0"/>
              <a:t>What kind of manager are you?</a:t>
            </a:r>
            <a:endParaRPr lang="en-GB" sz="4400" dirty="0"/>
          </a:p>
        </p:txBody>
      </p:sp>
      <p:sp>
        <p:nvSpPr>
          <p:cNvPr id="6" name="Slide Number Placeholder 5"/>
          <p:cNvSpPr>
            <a:spLocks noGrp="1"/>
          </p:cNvSpPr>
          <p:nvPr>
            <p:ph type="sldNum" sz="quarter" idx="10"/>
          </p:nvPr>
        </p:nvSpPr>
        <p:spPr/>
        <p:txBody>
          <a:bodyPr/>
          <a:lstStyle/>
          <a:p>
            <a:fld id="{6F3BBD64-A3F0-4AC8-BE92-0112CB7499CF}" type="slidenum">
              <a:rPr lang="en-GB" smtClean="0"/>
              <a:pPr/>
              <a:t>28</a:t>
            </a:fld>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6707188" cy="562124"/>
          </a:xfrm>
        </p:spPr>
        <p:txBody>
          <a:bodyPr/>
          <a:lstStyle/>
          <a:p>
            <a:r>
              <a:rPr lang="en-GB" dirty="0" smtClean="0"/>
              <a:t>Effective teams</a:t>
            </a:r>
            <a:endParaRPr lang="en-GB" dirty="0"/>
          </a:p>
        </p:txBody>
      </p:sp>
      <p:sp>
        <p:nvSpPr>
          <p:cNvPr id="3" name="Content Placeholder 2"/>
          <p:cNvSpPr>
            <a:spLocks noGrp="1"/>
          </p:cNvSpPr>
          <p:nvPr>
            <p:ph idx="1"/>
          </p:nvPr>
        </p:nvSpPr>
        <p:spPr>
          <a:xfrm>
            <a:off x="323529" y="1196753"/>
            <a:ext cx="8568952" cy="4929411"/>
          </a:xfrm>
        </p:spPr>
        <p:txBody>
          <a:bodyPr/>
          <a:lstStyle/>
          <a:p>
            <a:pPr>
              <a:spcBef>
                <a:spcPts val="600"/>
              </a:spcBef>
              <a:spcAft>
                <a:spcPts val="600"/>
              </a:spcAft>
            </a:pPr>
            <a:r>
              <a:rPr lang="en-GB" sz="2300" dirty="0" smtClean="0"/>
              <a:t>Meaningful, clearly defined task / goal</a:t>
            </a:r>
          </a:p>
          <a:p>
            <a:pPr>
              <a:spcBef>
                <a:spcPts val="600"/>
              </a:spcBef>
              <a:spcAft>
                <a:spcPts val="600"/>
              </a:spcAft>
            </a:pPr>
            <a:r>
              <a:rPr lang="en-GB" sz="2300" dirty="0" smtClean="0"/>
              <a:t>Clear set of objectives</a:t>
            </a:r>
          </a:p>
          <a:p>
            <a:pPr>
              <a:spcBef>
                <a:spcPts val="600"/>
              </a:spcBef>
              <a:spcAft>
                <a:spcPts val="600"/>
              </a:spcAft>
            </a:pPr>
            <a:r>
              <a:rPr lang="en-GB" sz="2300" dirty="0" smtClean="0"/>
              <a:t>Team members should have unique and meaningful tasks / roles</a:t>
            </a:r>
          </a:p>
          <a:p>
            <a:pPr>
              <a:spcBef>
                <a:spcPts val="600"/>
              </a:spcBef>
              <a:spcAft>
                <a:spcPts val="600"/>
              </a:spcAft>
            </a:pPr>
            <a:r>
              <a:rPr lang="en-GB" sz="2300" dirty="0" smtClean="0"/>
              <a:t>Performance of individual team members needs assessment and feedback</a:t>
            </a:r>
          </a:p>
          <a:p>
            <a:pPr>
              <a:spcBef>
                <a:spcPts val="600"/>
              </a:spcBef>
              <a:spcAft>
                <a:spcPts val="600"/>
              </a:spcAft>
            </a:pPr>
            <a:r>
              <a:rPr lang="en-GB" sz="2300" dirty="0" smtClean="0"/>
              <a:t>Leader should give regular feedback on how well the team is meeting its objectives</a:t>
            </a:r>
          </a:p>
          <a:p>
            <a:pPr>
              <a:spcBef>
                <a:spcPts val="600"/>
              </a:spcBef>
              <a:spcAft>
                <a:spcPts val="600"/>
              </a:spcAft>
            </a:pPr>
            <a:r>
              <a:rPr lang="en-GB" sz="2300" dirty="0" smtClean="0"/>
              <a:t>Reflect on how well they are achieving the objectives that they have been set or they have set for themselves</a:t>
            </a:r>
          </a:p>
          <a:p>
            <a:pPr>
              <a:spcBef>
                <a:spcPts val="600"/>
              </a:spcBef>
              <a:spcAft>
                <a:spcPts val="600"/>
              </a:spcAft>
            </a:pPr>
            <a:r>
              <a:rPr lang="en-GB" sz="2300" dirty="0" smtClean="0"/>
              <a:t>Full participation by team members</a:t>
            </a:r>
          </a:p>
          <a:p>
            <a:pPr>
              <a:spcBef>
                <a:spcPts val="600"/>
              </a:spcBef>
              <a:spcAft>
                <a:spcPts val="600"/>
              </a:spcAft>
            </a:pPr>
            <a:r>
              <a:rPr lang="en-GB" sz="2300" dirty="0" smtClean="0"/>
              <a:t>Communication				</a:t>
            </a:r>
            <a:r>
              <a:rPr lang="en-GB" sz="1600" dirty="0" smtClean="0"/>
              <a:t>Firth-Cozens, Jenny, (1998)</a:t>
            </a:r>
            <a:endParaRPr lang="en-GB" sz="1600" dirty="0"/>
          </a:p>
        </p:txBody>
      </p:sp>
      <p:sp>
        <p:nvSpPr>
          <p:cNvPr id="4" name="Slide Number Placeholder 3"/>
          <p:cNvSpPr>
            <a:spLocks noGrp="1"/>
          </p:cNvSpPr>
          <p:nvPr>
            <p:ph type="sldNum" sz="quarter" idx="10"/>
          </p:nvPr>
        </p:nvSpPr>
        <p:spPr/>
        <p:txBody>
          <a:bodyPr/>
          <a:lstStyle/>
          <a:p>
            <a:fld id="{6F3BBD64-A3F0-4AC8-BE92-0112CB7499CF}" type="slidenum">
              <a:rPr lang="en-GB" smtClean="0"/>
              <a:pPr/>
              <a:t>29</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92114" y="1196752"/>
            <a:ext cx="8283575" cy="4392488"/>
          </a:xfrm>
        </p:spPr>
        <p:txBody>
          <a:bodyPr/>
          <a:lstStyle/>
          <a:p>
            <a:pPr marL="0" indent="0">
              <a:buNone/>
            </a:pPr>
            <a:r>
              <a:rPr lang="en-GB" sz="2800" dirty="0" smtClean="0"/>
              <a:t>Introduce, and help you apply, common but often taken-for-granted management skills.</a:t>
            </a:r>
          </a:p>
          <a:p>
            <a:pPr>
              <a:buNone/>
            </a:pPr>
            <a:endParaRPr lang="en-GB" sz="1200" dirty="0" smtClean="0"/>
          </a:p>
          <a:p>
            <a:pPr marL="0" indent="0">
              <a:buNone/>
            </a:pPr>
            <a:r>
              <a:rPr lang="en-GB" sz="2800" b="1" dirty="0" smtClean="0"/>
              <a:t>Day 1 </a:t>
            </a:r>
            <a:r>
              <a:rPr lang="en-GB" sz="2800" dirty="0" smtClean="0"/>
              <a:t>will cover key principles of communication (team and individual) and how to be more effective in organising and delegating.</a:t>
            </a:r>
          </a:p>
          <a:p>
            <a:pPr>
              <a:buNone/>
            </a:pPr>
            <a:endParaRPr lang="en-GB" sz="1200" dirty="0" smtClean="0"/>
          </a:p>
          <a:p>
            <a:pPr marL="0" indent="0">
              <a:buNone/>
            </a:pPr>
            <a:r>
              <a:rPr lang="en-GB" sz="2800" b="1" dirty="0" smtClean="0"/>
              <a:t>Day 2 </a:t>
            </a:r>
            <a:r>
              <a:rPr lang="en-GB" sz="2800" dirty="0" smtClean="0"/>
              <a:t>focuses on your role in supporting and managing change and supporting improvement in the workplace including problem solving and decision making.</a:t>
            </a:r>
          </a:p>
          <a:p>
            <a:pPr>
              <a:buNone/>
            </a:pPr>
            <a:endParaRPr lang="en-GB" sz="2300" dirty="0" smtClean="0"/>
          </a:p>
        </p:txBody>
      </p:sp>
      <p:sp>
        <p:nvSpPr>
          <p:cNvPr id="82946" name="Rectangle 5"/>
          <p:cNvSpPr>
            <a:spLocks noGrp="1" noChangeArrowheads="1"/>
          </p:cNvSpPr>
          <p:nvPr>
            <p:ph type="title"/>
          </p:nvPr>
        </p:nvSpPr>
        <p:spPr/>
        <p:txBody>
          <a:bodyPr/>
          <a:lstStyle/>
          <a:p>
            <a:pPr eaLnBrk="1" hangingPunct="1"/>
            <a:r>
              <a:rPr lang="en-GB" dirty="0" smtClean="0"/>
              <a:t>Programme aims</a:t>
            </a:r>
          </a:p>
        </p:txBody>
      </p:sp>
      <p:sp>
        <p:nvSpPr>
          <p:cNvPr id="4" name="Rectangle 3"/>
          <p:cNvSpPr>
            <a:spLocks noChangeArrowheads="1"/>
          </p:cNvSpPr>
          <p:nvPr/>
        </p:nvSpPr>
        <p:spPr bwMode="auto">
          <a:xfrm>
            <a:off x="251520" y="5517233"/>
            <a:ext cx="8642350" cy="830997"/>
          </a:xfrm>
          <a:prstGeom prst="rect">
            <a:avLst/>
          </a:prstGeom>
          <a:noFill/>
          <a:ln w="9525">
            <a:noFill/>
            <a:miter lim="800000"/>
            <a:headEnd/>
            <a:tailEnd/>
          </a:ln>
        </p:spPr>
        <p:txBody>
          <a:bodyPr wrap="square" lIns="91425" tIns="45713" rIns="91425" bIns="45713">
            <a:spAutoFit/>
          </a:bodyPr>
          <a:lstStyle/>
          <a:p>
            <a:pPr eaLnBrk="0" hangingPunct="0"/>
            <a:r>
              <a:rPr lang="en-GB" sz="1600" b="1" dirty="0">
                <a:solidFill>
                  <a:srgbClr val="FF1923"/>
                </a:solidFill>
              </a:rPr>
              <a:t>This programme may link to your KSF Outline in the following dimensions,</a:t>
            </a:r>
          </a:p>
          <a:p>
            <a:pPr eaLnBrk="0" hangingPunct="0"/>
            <a:r>
              <a:rPr lang="en-GB" sz="1600" dirty="0">
                <a:solidFill>
                  <a:srgbClr val="FF0000"/>
                </a:solidFill>
              </a:rPr>
              <a:t>C1 – Communication, C2 – Personal &amp; People Development, C3 - Health, Safety &amp; Security, C5 – Quality, C6 - Equality &amp; Diversity, G6 – People Management</a:t>
            </a:r>
          </a:p>
        </p:txBody>
      </p:sp>
      <p:sp>
        <p:nvSpPr>
          <p:cNvPr id="35844" name="Slide Number Placeholder 4"/>
          <p:cNvSpPr>
            <a:spLocks noGrp="1"/>
          </p:cNvSpPr>
          <p:nvPr>
            <p:ph type="sldNum" sz="quarter" idx="10"/>
          </p:nvPr>
        </p:nvSpPr>
        <p:spPr bwMode="auto">
          <a:xfrm>
            <a:off x="6553201" y="6356351"/>
            <a:ext cx="2133600" cy="365125"/>
          </a:xfrm>
          <a:prstGeom prst="rect">
            <a:avLst/>
          </a:prstGeom>
          <a:ln>
            <a:miter lim="800000"/>
            <a:headEnd/>
            <a:tailEnd/>
          </a:ln>
        </p:spPr>
        <p:txBody>
          <a:bodyPr wrap="square" numCol="1" anchorCtr="0" compatLnSpc="1">
            <a:prstTxWarp prst="textNoShape">
              <a:avLst/>
            </a:prstTxWarp>
          </a:bodyPr>
          <a:lstStyle/>
          <a:p>
            <a:pPr>
              <a:defRPr/>
            </a:pPr>
            <a:fld id="{2E415862-AADB-463F-A943-115E664C7FD0}" type="slidenum">
              <a:rPr lang="en-GB">
                <a:ea typeface="ＭＳ Ｐゴシック" pitchFamily="34" charset="-128"/>
              </a:rPr>
              <a:pPr>
                <a:defRPr/>
              </a:pPr>
              <a:t>3</a:t>
            </a:fld>
            <a:endParaRPr lang="en-GB">
              <a:ea typeface="ＭＳ Ｐゴシック" pitchFamily="34" charset="-128"/>
            </a:endParaRPr>
          </a:p>
        </p:txBody>
      </p:sp>
      <p:sp>
        <p:nvSpPr>
          <p:cNvPr id="6" name="Footer Placeholder 5"/>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188" cy="706140"/>
          </a:xfrm>
        </p:spPr>
        <p:txBody>
          <a:bodyPr/>
          <a:lstStyle/>
          <a:p>
            <a:r>
              <a:rPr lang="en-GB" dirty="0" smtClean="0"/>
              <a:t>Managing former peers</a:t>
            </a:r>
            <a:endParaRPr lang="en-GB" dirty="0"/>
          </a:p>
        </p:txBody>
      </p:sp>
      <p:sp>
        <p:nvSpPr>
          <p:cNvPr id="3" name="Content Placeholder 2"/>
          <p:cNvSpPr>
            <a:spLocks noGrp="1"/>
          </p:cNvSpPr>
          <p:nvPr>
            <p:ph idx="1"/>
          </p:nvPr>
        </p:nvSpPr>
        <p:spPr>
          <a:xfrm>
            <a:off x="251521" y="1268760"/>
            <a:ext cx="8640960" cy="5040560"/>
          </a:xfrm>
        </p:spPr>
        <p:txBody>
          <a:bodyPr/>
          <a:lstStyle/>
          <a:p>
            <a:pPr algn="ctr">
              <a:buNone/>
            </a:pPr>
            <a:r>
              <a:rPr lang="en-GB" dirty="0" smtClean="0"/>
              <a:t>‘The team still saw me as part of their group and so did I.’</a:t>
            </a:r>
          </a:p>
          <a:p>
            <a:pPr>
              <a:buNone/>
            </a:pPr>
            <a:endParaRPr lang="en-GB" sz="800" dirty="0" smtClean="0"/>
          </a:p>
          <a:p>
            <a:pPr>
              <a:buNone/>
            </a:pPr>
            <a:r>
              <a:rPr lang="en-GB" sz="2300" dirty="0" smtClean="0"/>
              <a:t>Set your expectations early on and involve the team</a:t>
            </a:r>
          </a:p>
          <a:p>
            <a:r>
              <a:rPr lang="en-GB" sz="2300" dirty="0" smtClean="0"/>
              <a:t>1-2-1 meetings</a:t>
            </a:r>
          </a:p>
          <a:p>
            <a:r>
              <a:rPr lang="en-GB" sz="2300" dirty="0" smtClean="0"/>
              <a:t>A team planning session</a:t>
            </a:r>
          </a:p>
          <a:p>
            <a:pPr>
              <a:buNone/>
            </a:pPr>
            <a:endParaRPr lang="en-GB" sz="800" dirty="0" smtClean="0"/>
          </a:p>
          <a:p>
            <a:pPr>
              <a:buNone/>
            </a:pPr>
            <a:r>
              <a:rPr lang="en-GB" sz="2300" dirty="0" smtClean="0"/>
              <a:t>Use the knowledge you have to your advantage </a:t>
            </a:r>
          </a:p>
          <a:p>
            <a:r>
              <a:rPr lang="en-GB" sz="2300" dirty="0" smtClean="0"/>
              <a:t>Will help inform organising and delegating decisions</a:t>
            </a:r>
          </a:p>
          <a:p>
            <a:r>
              <a:rPr lang="en-GB" sz="2300" dirty="0" smtClean="0"/>
              <a:t>Swift intervention with resistant individuals</a:t>
            </a:r>
          </a:p>
          <a:p>
            <a:pPr>
              <a:buNone/>
            </a:pPr>
            <a:endParaRPr lang="en-GB" sz="800" dirty="0" smtClean="0"/>
          </a:p>
          <a:p>
            <a:pPr>
              <a:buNone/>
            </a:pPr>
            <a:r>
              <a:rPr lang="en-GB" sz="2300" dirty="0" smtClean="0"/>
              <a:t>Move on </a:t>
            </a:r>
          </a:p>
          <a:p>
            <a:r>
              <a:rPr lang="en-GB" sz="2300" dirty="0" smtClean="0"/>
              <a:t>Achieve your objectives </a:t>
            </a:r>
            <a:r>
              <a:rPr lang="en-GB" sz="2300" b="1" dirty="0" smtClean="0"/>
              <a:t>and</a:t>
            </a:r>
            <a:r>
              <a:rPr lang="en-GB" sz="2300" dirty="0" smtClean="0"/>
              <a:t> ensuring everyone else in the team achieves their objectives (overall team purpose)</a:t>
            </a:r>
            <a:endParaRPr lang="en-GB" sz="2300" dirty="0"/>
          </a:p>
        </p:txBody>
      </p:sp>
      <p:sp>
        <p:nvSpPr>
          <p:cNvPr id="4" name="Slide Number Placeholder 3"/>
          <p:cNvSpPr>
            <a:spLocks noGrp="1"/>
          </p:cNvSpPr>
          <p:nvPr>
            <p:ph type="sldNum" sz="quarter" idx="10"/>
          </p:nvPr>
        </p:nvSpPr>
        <p:spPr/>
        <p:txBody>
          <a:bodyPr/>
          <a:lstStyle/>
          <a:p>
            <a:fld id="{6F3BBD64-A3F0-4AC8-BE92-0112CB7499CF}" type="slidenum">
              <a:rPr lang="en-GB" smtClean="0"/>
              <a:pPr/>
              <a:t>30</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Identifying a performance issue</a:t>
            </a:r>
            <a:endParaRPr lang="en-GB" sz="3200" dirty="0"/>
          </a:p>
        </p:txBody>
      </p:sp>
      <p:sp>
        <p:nvSpPr>
          <p:cNvPr id="3" name="Content Placeholder 2"/>
          <p:cNvSpPr>
            <a:spLocks noGrp="1"/>
          </p:cNvSpPr>
          <p:nvPr>
            <p:ph idx="1"/>
          </p:nvPr>
        </p:nvSpPr>
        <p:spPr>
          <a:xfrm>
            <a:off x="251520" y="1268760"/>
            <a:ext cx="8640959" cy="5040560"/>
          </a:xfrm>
        </p:spPr>
        <p:txBody>
          <a:bodyPr/>
          <a:lstStyle/>
          <a:p>
            <a:pPr marL="0" indent="0">
              <a:buNone/>
            </a:pPr>
            <a:r>
              <a:rPr lang="en-GB" sz="2000" b="1" dirty="0" smtClean="0"/>
              <a:t>The key questions to determine whether there is a capability issue are:</a:t>
            </a:r>
            <a:endParaRPr lang="en-GB" sz="2000" dirty="0" smtClean="0"/>
          </a:p>
          <a:p>
            <a:r>
              <a:rPr lang="en-GB" sz="2000" dirty="0" smtClean="0"/>
              <a:t>What are the indications that the employee is not meeting the requirements of the job?</a:t>
            </a:r>
          </a:p>
          <a:p>
            <a:r>
              <a:rPr lang="en-GB" sz="2000" dirty="0" smtClean="0"/>
              <a:t>Are there factual grounds to indicate inadequate performance, such as not meeting objectives or failure to deliver the requirements of the job?</a:t>
            </a:r>
          </a:p>
          <a:p>
            <a:endParaRPr lang="en-GB" sz="2000" b="1" dirty="0" smtClean="0"/>
          </a:p>
          <a:p>
            <a:pPr>
              <a:buNone/>
            </a:pPr>
            <a:r>
              <a:rPr lang="en-GB" sz="2000" b="1" dirty="0" smtClean="0"/>
              <a:t>Some of the common indicators may include:-</a:t>
            </a:r>
            <a:endParaRPr lang="en-GB" sz="2000" dirty="0" smtClean="0"/>
          </a:p>
          <a:p>
            <a:r>
              <a:rPr lang="en-GB" sz="2000" dirty="0" smtClean="0"/>
              <a:t>Complaints about, or criticism of, the employee’s work from colleagues, patients or visitors.</a:t>
            </a:r>
          </a:p>
          <a:p>
            <a:r>
              <a:rPr lang="en-GB" sz="2000" dirty="0" smtClean="0"/>
              <a:t>There may be factual grounds to indicate unsatisfactory performances such as poor results.</a:t>
            </a:r>
          </a:p>
          <a:p>
            <a:r>
              <a:rPr lang="en-GB" sz="2000" dirty="0" smtClean="0"/>
              <a:t>The manager’s own observations of the employee’s performance may give rise to concerns.</a:t>
            </a:r>
          </a:p>
          <a:p>
            <a:r>
              <a:rPr lang="en-GB" sz="2000" dirty="0" smtClean="0"/>
              <a:t>The employee requesting help to overcome a problem.</a:t>
            </a:r>
          </a:p>
        </p:txBody>
      </p:sp>
      <p:sp>
        <p:nvSpPr>
          <p:cNvPr id="4" name="Slide Number Placeholder 3"/>
          <p:cNvSpPr>
            <a:spLocks noGrp="1"/>
          </p:cNvSpPr>
          <p:nvPr>
            <p:ph type="sldNum" sz="quarter" idx="10"/>
          </p:nvPr>
        </p:nvSpPr>
        <p:spPr/>
        <p:txBody>
          <a:bodyPr/>
          <a:lstStyle/>
          <a:p>
            <a:fld id="{6F3BBD64-A3F0-4AC8-BE92-0112CB7499CF}" type="slidenum">
              <a:rPr lang="en-GB" smtClean="0"/>
              <a:pPr/>
              <a:t>31</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Factors affecting performance</a:t>
            </a:r>
            <a:endParaRPr lang="en-GB" sz="3200" dirty="0"/>
          </a:p>
        </p:txBody>
      </p:sp>
      <p:sp>
        <p:nvSpPr>
          <p:cNvPr id="3" name="Content Placeholder 2"/>
          <p:cNvSpPr>
            <a:spLocks noGrp="1"/>
          </p:cNvSpPr>
          <p:nvPr>
            <p:ph idx="1"/>
          </p:nvPr>
        </p:nvSpPr>
        <p:spPr>
          <a:xfrm>
            <a:off x="251520" y="1268760"/>
            <a:ext cx="8640960" cy="4968552"/>
          </a:xfrm>
        </p:spPr>
        <p:txBody>
          <a:bodyPr/>
          <a:lstStyle/>
          <a:p>
            <a:r>
              <a:rPr lang="en-GB" sz="2000" dirty="0" smtClean="0"/>
              <a:t>Lack of awareness/understanding of the standards or performance required.</a:t>
            </a:r>
          </a:p>
          <a:p>
            <a:r>
              <a:rPr lang="en-GB" sz="2000" dirty="0" smtClean="0"/>
              <a:t>Ill health</a:t>
            </a:r>
          </a:p>
          <a:p>
            <a:r>
              <a:rPr lang="en-GB" sz="2000" dirty="0" smtClean="0"/>
              <a:t>Difficulties in personal circumstances</a:t>
            </a:r>
          </a:p>
          <a:p>
            <a:r>
              <a:rPr lang="en-GB" sz="2000" dirty="0" smtClean="0"/>
              <a:t>Organisational Change</a:t>
            </a:r>
          </a:p>
          <a:p>
            <a:r>
              <a:rPr lang="en-GB" sz="2000" dirty="0" smtClean="0"/>
              <a:t>Bullying or harassment</a:t>
            </a:r>
          </a:p>
          <a:p>
            <a:r>
              <a:rPr lang="en-GB" sz="2000" dirty="0" smtClean="0"/>
              <a:t>Inappropriate or ineffective recruitment and selection processes</a:t>
            </a:r>
          </a:p>
          <a:p>
            <a:r>
              <a:rPr lang="en-GB" sz="2000" dirty="0" smtClean="0"/>
              <a:t>A combination of more than one of the above factors.</a:t>
            </a:r>
          </a:p>
          <a:p>
            <a:pPr>
              <a:buNone/>
            </a:pPr>
            <a:endParaRPr lang="en-GB" sz="2000" dirty="0" smtClean="0"/>
          </a:p>
          <a:p>
            <a:pPr>
              <a:buNone/>
            </a:pPr>
            <a:endParaRPr lang="en-GB" sz="2000" dirty="0" smtClean="0"/>
          </a:p>
          <a:p>
            <a:pPr marL="0" indent="0" algn="ctr">
              <a:buNone/>
            </a:pPr>
            <a:r>
              <a:rPr lang="en-GB" sz="2000" dirty="0" smtClean="0">
                <a:hlinkClick r:id="rId2"/>
              </a:rPr>
              <a:t>Capability Policy and Guidance</a:t>
            </a:r>
            <a:endParaRPr lang="en-GB" sz="2000" dirty="0" smtClean="0"/>
          </a:p>
          <a:p>
            <a:pPr marL="0" indent="0">
              <a:buNone/>
            </a:pPr>
            <a:endParaRPr lang="en-GB" sz="2000" dirty="0" smtClean="0"/>
          </a:p>
        </p:txBody>
      </p:sp>
      <p:sp>
        <p:nvSpPr>
          <p:cNvPr id="4" name="Slide Number Placeholder 3"/>
          <p:cNvSpPr>
            <a:spLocks noGrp="1"/>
          </p:cNvSpPr>
          <p:nvPr>
            <p:ph type="sldNum" sz="quarter" idx="10"/>
          </p:nvPr>
        </p:nvSpPr>
        <p:spPr/>
        <p:txBody>
          <a:bodyPr/>
          <a:lstStyle/>
          <a:p>
            <a:fld id="{6F3BBD64-A3F0-4AC8-BE92-0112CB7499CF}" type="slidenum">
              <a:rPr lang="en-GB" smtClean="0"/>
              <a:pPr/>
              <a:t>32</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bwMode="auto">
          <a:xfrm>
            <a:off x="395288" y="50008"/>
            <a:ext cx="6913016" cy="858713"/>
          </a:xfrm>
          <a:prstGeom prst="rect">
            <a:avLst/>
          </a:prstGeom>
          <a:solidFill>
            <a:srgbClr val="FFFFFF"/>
          </a:solidFill>
          <a:ln>
            <a:miter lim="800000"/>
            <a:headEnd/>
            <a:tailEnd/>
          </a:ln>
        </p:spPr>
        <p:txBody>
          <a:bodyPr anchor="b"/>
          <a:lstStyle/>
          <a:p>
            <a:pPr algn="l" eaLnBrk="1" hangingPunct="1">
              <a:defRPr/>
            </a:pPr>
            <a:r>
              <a:rPr lang="en-GB" b="1" dirty="0" smtClean="0">
                <a:effectLst>
                  <a:outerShdw blurRad="38100" dist="38100" dir="2700000" algn="tl">
                    <a:srgbClr val="C0C0C0"/>
                  </a:outerShdw>
                </a:effectLst>
                <a:latin typeface="Comic Sans MS" pitchFamily="66" charset="0"/>
              </a:rPr>
              <a:t/>
            </a:r>
            <a:br>
              <a:rPr lang="en-GB" b="1" dirty="0" smtClean="0">
                <a:effectLst>
                  <a:outerShdw blurRad="38100" dist="38100" dir="2700000" algn="tl">
                    <a:srgbClr val="C0C0C0"/>
                  </a:outerShdw>
                </a:effectLst>
                <a:latin typeface="Comic Sans MS" pitchFamily="66" charset="0"/>
              </a:rPr>
            </a:br>
            <a:r>
              <a:rPr lang="en-GB" b="1" dirty="0" smtClean="0">
                <a:cs typeface="Arial" pitchFamily="34" charset="0"/>
              </a:rPr>
              <a:t>Team knowledge and skills</a:t>
            </a:r>
            <a:endParaRPr lang="en-GB" dirty="0" smtClean="0">
              <a:cs typeface="Arial" pitchFamily="34" charset="0"/>
            </a:endParaRPr>
          </a:p>
        </p:txBody>
      </p:sp>
      <p:sp>
        <p:nvSpPr>
          <p:cNvPr id="6147" name="Rectangle 3"/>
          <p:cNvSpPr>
            <a:spLocks noGrp="1" noChangeArrowheads="1"/>
          </p:cNvSpPr>
          <p:nvPr>
            <p:ph type="body" idx="4294967295"/>
          </p:nvPr>
        </p:nvSpPr>
        <p:spPr bwMode="auto">
          <a:xfrm>
            <a:off x="755576" y="1124744"/>
            <a:ext cx="5616624" cy="5184576"/>
          </a:xfrm>
          <a:prstGeom prst="rect">
            <a:avLst/>
          </a:prstGeom>
          <a:solidFill>
            <a:srgbClr val="FFFFFF">
              <a:alpha val="0"/>
            </a:srgbClr>
          </a:solidFill>
          <a:ln>
            <a:miter lim="800000"/>
            <a:headEnd/>
            <a:tailEnd/>
          </a:ln>
        </p:spPr>
        <p:txBody>
          <a:bodyPr/>
          <a:lstStyle/>
          <a:p>
            <a:pPr marL="0" indent="0">
              <a:buNone/>
            </a:pPr>
            <a:r>
              <a:rPr lang="en-GB" sz="2800" dirty="0" smtClean="0"/>
              <a:t>How do you know?</a:t>
            </a:r>
          </a:p>
          <a:p>
            <a:pPr marL="0" indent="0">
              <a:buNone/>
            </a:pPr>
            <a:endParaRPr lang="en-GB" sz="2800" dirty="0" smtClean="0"/>
          </a:p>
          <a:p>
            <a:pPr marL="457125" indent="-457125">
              <a:spcBef>
                <a:spcPts val="600"/>
              </a:spcBef>
              <a:spcAft>
                <a:spcPts val="600"/>
              </a:spcAft>
            </a:pPr>
            <a:r>
              <a:rPr lang="en-GB" sz="2800" dirty="0" smtClean="0"/>
              <a:t>KSF PDP</a:t>
            </a:r>
          </a:p>
          <a:p>
            <a:pPr marL="457125" indent="-457125">
              <a:spcBef>
                <a:spcPts val="600"/>
              </a:spcBef>
              <a:spcAft>
                <a:spcPts val="600"/>
              </a:spcAft>
            </a:pPr>
            <a:r>
              <a:rPr lang="en-GB" sz="2800" dirty="0" smtClean="0"/>
              <a:t>121 meetings</a:t>
            </a:r>
          </a:p>
          <a:p>
            <a:pPr marL="457125" indent="-457125">
              <a:spcBef>
                <a:spcPts val="600"/>
              </a:spcBef>
              <a:spcAft>
                <a:spcPts val="600"/>
              </a:spcAft>
            </a:pPr>
            <a:r>
              <a:rPr lang="en-GB" sz="2800" dirty="0" smtClean="0"/>
              <a:t>Team meetings</a:t>
            </a:r>
          </a:p>
          <a:p>
            <a:pPr marL="457125" indent="-457125">
              <a:spcBef>
                <a:spcPts val="600"/>
              </a:spcBef>
              <a:spcAft>
                <a:spcPts val="600"/>
              </a:spcAft>
            </a:pPr>
            <a:endParaRPr lang="en-GB" sz="2800" dirty="0" smtClean="0">
              <a:cs typeface="Arial" charset="0"/>
            </a:endParaRPr>
          </a:p>
          <a:p>
            <a:pPr marL="457125" indent="-457125">
              <a:spcBef>
                <a:spcPts val="600"/>
              </a:spcBef>
              <a:spcAft>
                <a:spcPts val="600"/>
              </a:spcAft>
            </a:pPr>
            <a:r>
              <a:rPr lang="en-GB" sz="2800" dirty="0" smtClean="0">
                <a:cs typeface="Arial" charset="0"/>
              </a:rPr>
              <a:t>BALM method</a:t>
            </a:r>
          </a:p>
          <a:p>
            <a:pPr marL="457125" indent="-457125">
              <a:spcBef>
                <a:spcPts val="600"/>
              </a:spcBef>
              <a:spcAft>
                <a:spcPts val="600"/>
              </a:spcAft>
            </a:pPr>
            <a:r>
              <a:rPr lang="en-GB" sz="2800" dirty="0" smtClean="0">
                <a:cs typeface="Arial" charset="0"/>
              </a:rPr>
              <a:t>Skills Matrix</a:t>
            </a:r>
          </a:p>
          <a:p>
            <a:pPr marL="457125" indent="-457125">
              <a:spcBef>
                <a:spcPts val="600"/>
              </a:spcBef>
              <a:spcAft>
                <a:spcPts val="600"/>
              </a:spcAft>
            </a:pPr>
            <a:r>
              <a:rPr lang="en-GB" sz="2800" dirty="0" smtClean="0">
                <a:cs typeface="Arial" charset="0"/>
              </a:rPr>
              <a:t>Training Needs Analysis</a:t>
            </a:r>
          </a:p>
          <a:p>
            <a:pPr marL="457125" indent="-457125">
              <a:spcBef>
                <a:spcPts val="600"/>
              </a:spcBef>
              <a:spcAft>
                <a:spcPts val="600"/>
              </a:spcAft>
            </a:pPr>
            <a:r>
              <a:rPr lang="en-GB" sz="2800" dirty="0" smtClean="0">
                <a:cs typeface="Arial" charset="0"/>
              </a:rPr>
              <a:t>Competency checklists</a:t>
            </a:r>
            <a:endParaRPr lang="en-GB" dirty="0" smtClean="0">
              <a:cs typeface="Arial" charset="0"/>
            </a:endParaRPr>
          </a:p>
        </p:txBody>
      </p:sp>
      <p:pic>
        <p:nvPicPr>
          <p:cNvPr id="6149" name="Picture 5" descr="C:\Users\Mannesh934\AppData\Local\Microsoft\Windows\Temporary Internet Files\Content.IE5\1C4ELE7T\team2[1].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4013456" y="1772817"/>
            <a:ext cx="5130544" cy="3338735"/>
          </a:xfrm>
          <a:prstGeom prst="rect">
            <a:avLst/>
          </a:prstGeom>
          <a:noFill/>
        </p:spPr>
      </p:pic>
      <p:sp>
        <p:nvSpPr>
          <p:cNvPr id="6" name="Slide Number Placeholder 5"/>
          <p:cNvSpPr>
            <a:spLocks noGrp="1"/>
          </p:cNvSpPr>
          <p:nvPr>
            <p:ph type="sldNum" sz="quarter" idx="10"/>
          </p:nvPr>
        </p:nvSpPr>
        <p:spPr/>
        <p:txBody>
          <a:bodyPr/>
          <a:lstStyle/>
          <a:p>
            <a:fld id="{6F3BBD64-A3F0-4AC8-BE92-0112CB7499CF}" type="slidenum">
              <a:rPr lang="en-GB" smtClean="0"/>
              <a:pPr/>
              <a:t>33</a:t>
            </a:fld>
            <a:endParaRPr lang="en-GB" dirty="0"/>
          </a:p>
        </p:txBody>
      </p:sp>
      <p:sp>
        <p:nvSpPr>
          <p:cNvPr id="7" name="Footer Placeholder 6"/>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F3BBD64-A3F0-4AC8-BE92-0112CB7499CF}" type="slidenum">
              <a:rPr lang="en-GB" smtClean="0"/>
              <a:pPr/>
              <a:t>34</a:t>
            </a:fld>
            <a:endParaRPr lang="en-GB" dirty="0"/>
          </a:p>
        </p:txBody>
      </p:sp>
      <p:sp>
        <p:nvSpPr>
          <p:cNvPr id="3" name="Title 2"/>
          <p:cNvSpPr>
            <a:spLocks noGrp="1"/>
          </p:cNvSpPr>
          <p:nvPr>
            <p:ph type="title"/>
          </p:nvPr>
        </p:nvSpPr>
        <p:spPr/>
        <p:txBody>
          <a:bodyPr/>
          <a:lstStyle/>
          <a:p>
            <a:r>
              <a:rPr lang="en-GB" dirty="0" smtClean="0"/>
              <a:t>Training Needs Analysis </a:t>
            </a:r>
            <a:r>
              <a:rPr lang="en-GB" sz="2300" dirty="0" smtClean="0"/>
              <a:t>(Attendance Management)</a:t>
            </a:r>
            <a:endParaRPr lang="en-GB" sz="2300" dirty="0"/>
          </a:p>
        </p:txBody>
      </p:sp>
      <p:graphicFrame>
        <p:nvGraphicFramePr>
          <p:cNvPr id="4" name="Table 3"/>
          <p:cNvGraphicFramePr>
            <a:graphicFrameLocks noGrp="1"/>
          </p:cNvGraphicFramePr>
          <p:nvPr/>
        </p:nvGraphicFramePr>
        <p:xfrm>
          <a:off x="1" y="1196752"/>
          <a:ext cx="9144000" cy="5112571"/>
        </p:xfrm>
        <a:graphic>
          <a:graphicData uri="http://schemas.openxmlformats.org/drawingml/2006/table">
            <a:tbl>
              <a:tblPr/>
              <a:tblGrid>
                <a:gridCol w="3054095"/>
                <a:gridCol w="1933041"/>
                <a:gridCol w="2196390"/>
                <a:gridCol w="1960474"/>
              </a:tblGrid>
              <a:tr h="787046">
                <a:tc>
                  <a:txBody>
                    <a:bodyPr/>
                    <a:lstStyle/>
                    <a:p>
                      <a:pPr hangingPunct="0">
                        <a:spcBef>
                          <a:spcPts val="600"/>
                        </a:spcBef>
                        <a:spcAft>
                          <a:spcPts val="600"/>
                        </a:spcAft>
                      </a:pPr>
                      <a:r>
                        <a:rPr lang="en-US" sz="1600" b="1" dirty="0">
                          <a:solidFill>
                            <a:schemeClr val="bg2"/>
                          </a:solidFill>
                          <a:latin typeface="Arial"/>
                          <a:ea typeface="Times New Roman"/>
                        </a:rPr>
                        <a:t>Topic</a:t>
                      </a:r>
                      <a:endParaRPr lang="en-GB" sz="1600" dirty="0">
                        <a:solidFill>
                          <a:schemeClr val="bg2"/>
                        </a:solidFill>
                        <a:latin typeface="Times New Roman"/>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hangingPunct="0">
                        <a:spcAft>
                          <a:spcPts val="0"/>
                        </a:spcAft>
                      </a:pPr>
                      <a:r>
                        <a:rPr lang="en-US" sz="1600" b="1" dirty="0" smtClean="0">
                          <a:solidFill>
                            <a:schemeClr val="bg2"/>
                          </a:solidFill>
                          <a:latin typeface="Arial"/>
                          <a:ea typeface="Times New Roman"/>
                        </a:rPr>
                        <a:t>I’d </a:t>
                      </a:r>
                      <a:r>
                        <a:rPr lang="en-US" sz="1600" b="1" dirty="0">
                          <a:solidFill>
                            <a:schemeClr val="bg2"/>
                          </a:solidFill>
                          <a:latin typeface="Arial"/>
                          <a:ea typeface="Times New Roman"/>
                        </a:rPr>
                        <a:t>like refresher training</a:t>
                      </a:r>
                      <a:endParaRPr lang="en-GB" sz="1600" dirty="0">
                        <a:solidFill>
                          <a:schemeClr val="bg2"/>
                        </a:solidFill>
                        <a:latin typeface="Times New Roman"/>
                        <a:ea typeface="Times New Roman"/>
                      </a:endParaRPr>
                    </a:p>
                  </a:txBody>
                  <a:tcPr marL="53073" marR="5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hangingPunct="0">
                        <a:spcAft>
                          <a:spcPts val="0"/>
                        </a:spcAft>
                      </a:pPr>
                      <a:r>
                        <a:rPr lang="en-US" sz="1600" b="1">
                          <a:solidFill>
                            <a:schemeClr val="bg2"/>
                          </a:solidFill>
                          <a:latin typeface="Arial"/>
                          <a:ea typeface="Times New Roman"/>
                        </a:rPr>
                        <a:t>I feel competent in this area – no further training needed</a:t>
                      </a:r>
                      <a:endParaRPr lang="en-GB" sz="1600">
                        <a:solidFill>
                          <a:schemeClr val="bg2"/>
                        </a:solidFill>
                        <a:latin typeface="Times New Roman"/>
                        <a:ea typeface="Times New Roman"/>
                      </a:endParaRPr>
                    </a:p>
                  </a:txBody>
                  <a:tcPr marL="53073" marR="5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hangingPunct="0">
                        <a:spcAft>
                          <a:spcPts val="0"/>
                        </a:spcAft>
                      </a:pPr>
                      <a:r>
                        <a:rPr lang="en-US" sz="1600" b="1">
                          <a:solidFill>
                            <a:schemeClr val="bg2"/>
                          </a:solidFill>
                          <a:latin typeface="Arial"/>
                          <a:ea typeface="Times New Roman"/>
                        </a:rPr>
                        <a:t>I’m confident in this area and can help others learn</a:t>
                      </a:r>
                      <a:endParaRPr lang="en-GB" sz="1600">
                        <a:solidFill>
                          <a:schemeClr val="bg2"/>
                        </a:solidFill>
                        <a:latin typeface="Times New Roman"/>
                        <a:ea typeface="Times New Roman"/>
                      </a:endParaRPr>
                    </a:p>
                  </a:txBody>
                  <a:tcPr marL="53073" marR="53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649419">
                <a:tc>
                  <a:txBody>
                    <a:bodyPr/>
                    <a:lstStyle/>
                    <a:p>
                      <a:pPr marL="0" lvl="0" indent="0">
                        <a:spcAft>
                          <a:spcPts val="0"/>
                        </a:spcAft>
                        <a:buSzPts val="1000"/>
                        <a:buFont typeface="Symbol"/>
                        <a:buNone/>
                        <a:tabLst>
                          <a:tab pos="457200" algn="l"/>
                        </a:tabLst>
                      </a:pPr>
                      <a:r>
                        <a:rPr lang="en-GB" sz="1600" dirty="0">
                          <a:solidFill>
                            <a:schemeClr val="bg2"/>
                          </a:solidFill>
                          <a:latin typeface="Arial"/>
                        </a:rPr>
                        <a:t>Recognise our duty of care and Staff Governance standards</a:t>
                      </a:r>
                      <a:endParaRPr lang="en-GB" sz="1600" dirty="0">
                        <a:solidFill>
                          <a:schemeClr val="bg2"/>
                        </a:solidFill>
                        <a:latin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046">
                <a:tc>
                  <a:txBody>
                    <a:bodyPr/>
                    <a:lstStyle/>
                    <a:p>
                      <a:pPr marL="0" lvl="0" indent="0">
                        <a:spcAft>
                          <a:spcPts val="0"/>
                        </a:spcAft>
                        <a:buSzPts val="1000"/>
                        <a:buFont typeface="Symbol"/>
                        <a:buNone/>
                        <a:tabLst>
                          <a:tab pos="457200" algn="l"/>
                        </a:tabLst>
                      </a:pPr>
                      <a:r>
                        <a:rPr lang="en-GB" sz="1600" dirty="0">
                          <a:solidFill>
                            <a:schemeClr val="bg2"/>
                          </a:solidFill>
                          <a:latin typeface="Arial"/>
                        </a:rPr>
                        <a:t>Understand the absence reporting and recording requirements</a:t>
                      </a:r>
                      <a:endParaRPr lang="en-GB" sz="1600" dirty="0">
                        <a:solidFill>
                          <a:schemeClr val="bg2"/>
                        </a:solidFill>
                        <a:latin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697">
                <a:tc>
                  <a:txBody>
                    <a:bodyPr/>
                    <a:lstStyle/>
                    <a:p>
                      <a:pPr marL="0" lvl="0" indent="0">
                        <a:spcAft>
                          <a:spcPts val="0"/>
                        </a:spcAft>
                        <a:buSzPts val="1000"/>
                        <a:buFont typeface="Symbol"/>
                        <a:buNone/>
                        <a:tabLst>
                          <a:tab pos="457200" algn="l"/>
                        </a:tabLst>
                      </a:pPr>
                      <a:r>
                        <a:rPr lang="en-GB" sz="1600" dirty="0">
                          <a:solidFill>
                            <a:schemeClr val="bg2"/>
                          </a:solidFill>
                          <a:latin typeface="Arial"/>
                        </a:rPr>
                        <a:t>Dealing with short-term and long-term absences</a:t>
                      </a:r>
                      <a:endParaRPr lang="en-GB" sz="1600" dirty="0">
                        <a:solidFill>
                          <a:schemeClr val="bg2"/>
                        </a:solidFill>
                        <a:latin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046">
                <a:tc>
                  <a:txBody>
                    <a:bodyPr/>
                    <a:lstStyle/>
                    <a:p>
                      <a:pPr marL="0" lvl="0" indent="0">
                        <a:spcAft>
                          <a:spcPts val="0"/>
                        </a:spcAft>
                        <a:buSzPts val="1000"/>
                        <a:buFont typeface="Symbol"/>
                        <a:buNone/>
                        <a:tabLst>
                          <a:tab pos="457200" algn="l"/>
                        </a:tabLst>
                      </a:pPr>
                      <a:r>
                        <a:rPr lang="en-GB" sz="1600" dirty="0">
                          <a:solidFill>
                            <a:schemeClr val="bg2"/>
                          </a:solidFill>
                          <a:latin typeface="Arial"/>
                        </a:rPr>
                        <a:t>Understand how to use attendance data and its use to identify trigger points</a:t>
                      </a:r>
                      <a:endParaRPr lang="en-GB" sz="1600" dirty="0">
                        <a:solidFill>
                          <a:schemeClr val="bg2"/>
                        </a:solidFill>
                        <a:latin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657">
                <a:tc>
                  <a:txBody>
                    <a:bodyPr/>
                    <a:lstStyle/>
                    <a:p>
                      <a:pPr marL="0" lvl="0" indent="0">
                        <a:spcAft>
                          <a:spcPts val="0"/>
                        </a:spcAft>
                        <a:buSzPts val="1000"/>
                        <a:buFont typeface="Symbol"/>
                        <a:buNone/>
                        <a:tabLst>
                          <a:tab pos="457200" algn="l"/>
                        </a:tabLst>
                      </a:pPr>
                      <a:r>
                        <a:rPr lang="en-GB" sz="1600" dirty="0">
                          <a:solidFill>
                            <a:schemeClr val="bg2"/>
                          </a:solidFill>
                          <a:latin typeface="Arial"/>
                        </a:rPr>
                        <a:t>Recognise formal and informal approaches and interventions</a:t>
                      </a:r>
                      <a:endParaRPr lang="en-GB" sz="1600" dirty="0">
                        <a:solidFill>
                          <a:schemeClr val="bg2"/>
                        </a:solidFill>
                        <a:latin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238">
                <a:tc>
                  <a:txBody>
                    <a:bodyPr/>
                    <a:lstStyle/>
                    <a:p>
                      <a:pPr hangingPunct="0">
                        <a:spcAft>
                          <a:spcPts val="0"/>
                        </a:spcAft>
                      </a:pPr>
                      <a:r>
                        <a:rPr lang="en-US" sz="1600">
                          <a:solidFill>
                            <a:schemeClr val="bg2"/>
                          </a:solidFill>
                          <a:latin typeface="Arial"/>
                          <a:ea typeface="Times New Roman"/>
                        </a:rPr>
                        <a:t>Return to Work interviews</a:t>
                      </a:r>
                      <a:endParaRPr lang="en-GB" sz="1600">
                        <a:solidFill>
                          <a:schemeClr val="bg2"/>
                        </a:solidFill>
                        <a:latin typeface="Times New Roman"/>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422">
                <a:tc>
                  <a:txBody>
                    <a:bodyPr/>
                    <a:lstStyle/>
                    <a:p>
                      <a:pPr hangingPunct="0">
                        <a:spcAft>
                          <a:spcPts val="0"/>
                        </a:spcAft>
                      </a:pPr>
                      <a:r>
                        <a:rPr lang="en-US" sz="1600" dirty="0">
                          <a:solidFill>
                            <a:schemeClr val="bg2"/>
                          </a:solidFill>
                          <a:latin typeface="Arial"/>
                          <a:ea typeface="Times New Roman"/>
                        </a:rPr>
                        <a:t>Making appropriate Occupational Health referrals</a:t>
                      </a:r>
                      <a:endParaRPr lang="en-GB" sz="1600" dirty="0">
                        <a:solidFill>
                          <a:schemeClr val="bg2"/>
                        </a:solidFill>
                        <a:latin typeface="Times New Roman"/>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600" dirty="0">
                        <a:solidFill>
                          <a:schemeClr val="bg2"/>
                        </a:solidFill>
                        <a:latin typeface="Arial"/>
                        <a:ea typeface="Times New Roman"/>
                      </a:endParaRPr>
                    </a:p>
                  </a:txBody>
                  <a:tcPr marL="53073" marR="53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F3BBD64-A3F0-4AC8-BE92-0112CB7499CF}" type="slidenum">
              <a:rPr lang="en-GB" smtClean="0"/>
              <a:pPr/>
              <a:t>35</a:t>
            </a:fld>
            <a:endParaRPr lang="en-GB" dirty="0"/>
          </a:p>
        </p:txBody>
      </p:sp>
      <p:sp>
        <p:nvSpPr>
          <p:cNvPr id="3" name="Title 2"/>
          <p:cNvSpPr>
            <a:spLocks noGrp="1"/>
          </p:cNvSpPr>
          <p:nvPr>
            <p:ph type="title"/>
          </p:nvPr>
        </p:nvSpPr>
        <p:spPr>
          <a:xfrm>
            <a:off x="457200" y="332657"/>
            <a:ext cx="6707188" cy="634132"/>
          </a:xfrm>
        </p:spPr>
        <p:txBody>
          <a:bodyPr/>
          <a:lstStyle/>
          <a:p>
            <a:r>
              <a:rPr lang="en-GB" dirty="0" smtClean="0"/>
              <a:t>Skills matrix</a:t>
            </a:r>
            <a:endParaRPr lang="en-GB" dirty="0"/>
          </a:p>
        </p:txBody>
      </p:sp>
      <p:graphicFrame>
        <p:nvGraphicFramePr>
          <p:cNvPr id="4" name="Table 3"/>
          <p:cNvGraphicFramePr>
            <a:graphicFrameLocks noGrp="1"/>
          </p:cNvGraphicFramePr>
          <p:nvPr/>
        </p:nvGraphicFramePr>
        <p:xfrm>
          <a:off x="323527" y="1340769"/>
          <a:ext cx="8424936" cy="4087197"/>
        </p:xfrm>
        <a:graphic>
          <a:graphicData uri="http://schemas.openxmlformats.org/drawingml/2006/table">
            <a:tbl>
              <a:tblPr/>
              <a:tblGrid>
                <a:gridCol w="1541764"/>
                <a:gridCol w="2251143"/>
                <a:gridCol w="2370777"/>
                <a:gridCol w="2261252"/>
              </a:tblGrid>
              <a:tr h="960153">
                <a:tc>
                  <a:txBody>
                    <a:bodyPr/>
                    <a:lstStyle/>
                    <a:p>
                      <a:pPr algn="ctr" hangingPunct="0">
                        <a:spcAft>
                          <a:spcPts val="0"/>
                        </a:spcAft>
                      </a:pPr>
                      <a:r>
                        <a:rPr lang="en-US" sz="1800" b="1" dirty="0">
                          <a:solidFill>
                            <a:schemeClr val="bg2"/>
                          </a:solidFill>
                          <a:latin typeface="+mn-lt"/>
                          <a:ea typeface="Times New Roman"/>
                        </a:rPr>
                        <a:t>Task</a:t>
                      </a:r>
                      <a:endParaRPr lang="en-GB" sz="1800" dirty="0">
                        <a:solidFill>
                          <a:schemeClr val="bg2"/>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hangingPunct="0">
                        <a:spcAft>
                          <a:spcPts val="0"/>
                        </a:spcAft>
                      </a:pPr>
                      <a:r>
                        <a:rPr lang="en-US" sz="1800" b="1" dirty="0">
                          <a:solidFill>
                            <a:schemeClr val="bg2"/>
                          </a:solidFill>
                          <a:latin typeface="+mn-lt"/>
                          <a:ea typeface="Times New Roman"/>
                        </a:rPr>
                        <a:t>Resolve customer service problems</a:t>
                      </a:r>
                      <a:endParaRPr lang="en-GB" sz="1800" dirty="0">
                        <a:solidFill>
                          <a:schemeClr val="bg2"/>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r>
              <a:tr h="1128078">
                <a:tc>
                  <a:txBody>
                    <a:bodyPr/>
                    <a:lstStyle/>
                    <a:p>
                      <a:pPr hangingPunct="0">
                        <a:spcAft>
                          <a:spcPts val="0"/>
                        </a:spcAft>
                      </a:pPr>
                      <a:r>
                        <a:rPr lang="en-US" sz="1800" dirty="0">
                          <a:solidFill>
                            <a:schemeClr val="bg2"/>
                          </a:solidFill>
                          <a:latin typeface="+mn-lt"/>
                          <a:ea typeface="Times New Roman"/>
                        </a:rPr>
                        <a:t>               </a:t>
                      </a:r>
                      <a:r>
                        <a:rPr lang="en-US" sz="1800" dirty="0" smtClean="0">
                          <a:solidFill>
                            <a:schemeClr val="bg2"/>
                          </a:solidFill>
                          <a:latin typeface="+mn-lt"/>
                          <a:ea typeface="Times New Roman"/>
                        </a:rPr>
                        <a:t>Skill</a:t>
                      </a:r>
                      <a:endParaRPr lang="en-GB" sz="1800" dirty="0">
                        <a:solidFill>
                          <a:schemeClr val="bg2"/>
                        </a:solidFill>
                        <a:latin typeface="+mn-lt"/>
                        <a:ea typeface="Times New Roman"/>
                      </a:endParaRPr>
                    </a:p>
                    <a:p>
                      <a:pPr hangingPunct="0">
                        <a:spcAft>
                          <a:spcPts val="0"/>
                        </a:spcAft>
                      </a:pPr>
                      <a:endParaRPr lang="en-US" sz="1800" dirty="0" smtClean="0">
                        <a:solidFill>
                          <a:schemeClr val="bg2"/>
                        </a:solidFill>
                        <a:latin typeface="+mn-lt"/>
                        <a:ea typeface="Times New Roman"/>
                      </a:endParaRPr>
                    </a:p>
                    <a:p>
                      <a:pPr hangingPunct="0">
                        <a:spcAft>
                          <a:spcPts val="0"/>
                        </a:spcAft>
                      </a:pPr>
                      <a:r>
                        <a:rPr lang="en-US" sz="1800" dirty="0" smtClean="0">
                          <a:solidFill>
                            <a:schemeClr val="bg2"/>
                          </a:solidFill>
                          <a:latin typeface="+mn-lt"/>
                          <a:ea typeface="Times New Roman"/>
                        </a:rPr>
                        <a:t>Team</a:t>
                      </a:r>
                      <a:endParaRPr lang="en-GB" sz="1800" dirty="0">
                        <a:solidFill>
                          <a:schemeClr val="bg2"/>
                        </a:solidFill>
                        <a:latin typeface="+mn-lt"/>
                        <a:ea typeface="Times New Roman"/>
                      </a:endParaRPr>
                    </a:p>
                    <a:p>
                      <a:pPr hangingPunct="0">
                        <a:spcAft>
                          <a:spcPts val="0"/>
                        </a:spcAft>
                      </a:pPr>
                      <a:r>
                        <a:rPr lang="en-US" sz="1800" dirty="0">
                          <a:solidFill>
                            <a:schemeClr val="bg2"/>
                          </a:solidFill>
                          <a:latin typeface="+mn-lt"/>
                          <a:ea typeface="Times New Roman"/>
                        </a:rPr>
                        <a:t>member</a:t>
                      </a:r>
                      <a:endParaRPr lang="en-GB" sz="1800" dirty="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hangingPunct="0">
                        <a:spcAft>
                          <a:spcPts val="0"/>
                        </a:spcAft>
                      </a:pPr>
                      <a:r>
                        <a:rPr lang="en-US" sz="1800" dirty="0">
                          <a:solidFill>
                            <a:schemeClr val="bg2"/>
                          </a:solidFill>
                          <a:latin typeface="+mn-lt"/>
                          <a:ea typeface="Times New Roman"/>
                        </a:rPr>
                        <a:t>Detailed knowledge of products</a:t>
                      </a:r>
                      <a:endParaRPr lang="en-GB" sz="1800" dirty="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1800" dirty="0">
                          <a:solidFill>
                            <a:schemeClr val="bg2"/>
                          </a:solidFill>
                          <a:latin typeface="+mn-lt"/>
                          <a:ea typeface="Times New Roman"/>
                        </a:rPr>
                        <a:t>Questioning and listening skills</a:t>
                      </a:r>
                      <a:endParaRPr lang="en-GB" sz="1800" dirty="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1800">
                          <a:solidFill>
                            <a:schemeClr val="bg2"/>
                          </a:solidFill>
                          <a:latin typeface="+mn-lt"/>
                          <a:ea typeface="Times New Roman"/>
                        </a:rPr>
                        <a:t>Problem solving skills</a:t>
                      </a:r>
                      <a:endParaRPr lang="en-GB" sz="180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22">
                <a:tc>
                  <a:txBody>
                    <a:bodyPr/>
                    <a:lstStyle/>
                    <a:p>
                      <a:pPr hangingPunct="0">
                        <a:spcAft>
                          <a:spcPts val="0"/>
                        </a:spcAft>
                      </a:pPr>
                      <a:r>
                        <a:rPr lang="en-US" sz="1800">
                          <a:solidFill>
                            <a:schemeClr val="bg2"/>
                          </a:solidFill>
                          <a:latin typeface="+mn-lt"/>
                          <a:ea typeface="Times New Roman"/>
                        </a:rPr>
                        <a:t>Name 1</a:t>
                      </a:r>
                      <a:endParaRPr lang="en-GB" sz="180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80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800" dirty="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80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22">
                <a:tc>
                  <a:txBody>
                    <a:bodyPr/>
                    <a:lstStyle/>
                    <a:p>
                      <a:pPr hangingPunct="0">
                        <a:spcAft>
                          <a:spcPts val="0"/>
                        </a:spcAft>
                      </a:pPr>
                      <a:r>
                        <a:rPr lang="en-US" sz="1800">
                          <a:solidFill>
                            <a:schemeClr val="bg2"/>
                          </a:solidFill>
                          <a:latin typeface="+mn-lt"/>
                          <a:ea typeface="Times New Roman"/>
                        </a:rPr>
                        <a:t>Name 2</a:t>
                      </a:r>
                      <a:endParaRPr lang="en-GB" sz="180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80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800" dirty="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800" dirty="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22">
                <a:tc>
                  <a:txBody>
                    <a:bodyPr/>
                    <a:lstStyle/>
                    <a:p>
                      <a:pPr hangingPunct="0">
                        <a:spcAft>
                          <a:spcPts val="0"/>
                        </a:spcAft>
                      </a:pPr>
                      <a:r>
                        <a:rPr lang="en-US" sz="1800">
                          <a:solidFill>
                            <a:schemeClr val="bg2"/>
                          </a:solidFill>
                          <a:latin typeface="+mn-lt"/>
                          <a:ea typeface="Times New Roman"/>
                        </a:rPr>
                        <a:t>Name 3</a:t>
                      </a:r>
                      <a:endParaRPr lang="en-GB" sz="180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80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800" dirty="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endParaRPr lang="en-US" sz="1800" dirty="0">
                        <a:solidFill>
                          <a:schemeClr val="bg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F3BBD64-A3F0-4AC8-BE92-0112CB7499CF}" type="slidenum">
              <a:rPr lang="en-GB" smtClean="0"/>
              <a:pPr/>
              <a:t>36</a:t>
            </a:fld>
            <a:endParaRPr lang="en-GB" dirty="0"/>
          </a:p>
        </p:txBody>
      </p:sp>
      <p:sp>
        <p:nvSpPr>
          <p:cNvPr id="3" name="Title 2"/>
          <p:cNvSpPr>
            <a:spLocks noGrp="1"/>
          </p:cNvSpPr>
          <p:nvPr>
            <p:ph type="title"/>
          </p:nvPr>
        </p:nvSpPr>
        <p:spPr>
          <a:xfrm>
            <a:off x="457200" y="332657"/>
            <a:ext cx="6707188" cy="634132"/>
          </a:xfrm>
        </p:spPr>
        <p:txBody>
          <a:bodyPr/>
          <a:lstStyle/>
          <a:p>
            <a:r>
              <a:rPr lang="en-GB" dirty="0" smtClean="0"/>
              <a:t>Skills matrix - scoring</a:t>
            </a:r>
            <a:endParaRPr lang="en-GB" dirty="0"/>
          </a:p>
        </p:txBody>
      </p:sp>
      <p:graphicFrame>
        <p:nvGraphicFramePr>
          <p:cNvPr id="4" name="Table 3"/>
          <p:cNvGraphicFramePr>
            <a:graphicFrameLocks noGrp="1"/>
          </p:cNvGraphicFramePr>
          <p:nvPr/>
        </p:nvGraphicFramePr>
        <p:xfrm>
          <a:off x="467545" y="1268761"/>
          <a:ext cx="8208912" cy="4896545"/>
        </p:xfrm>
        <a:graphic>
          <a:graphicData uri="http://schemas.openxmlformats.org/drawingml/2006/table">
            <a:tbl>
              <a:tblPr/>
              <a:tblGrid>
                <a:gridCol w="913392"/>
                <a:gridCol w="1645930"/>
                <a:gridCol w="5649590"/>
              </a:tblGrid>
              <a:tr h="407419">
                <a:tc gridSpan="3">
                  <a:txBody>
                    <a:bodyPr/>
                    <a:lstStyle/>
                    <a:p>
                      <a:pPr algn="ctr" hangingPunct="0">
                        <a:spcAft>
                          <a:spcPts val="0"/>
                        </a:spcAft>
                      </a:pPr>
                      <a:r>
                        <a:rPr lang="en-US" sz="1600" b="1" dirty="0">
                          <a:solidFill>
                            <a:schemeClr val="bg2"/>
                          </a:solidFill>
                          <a:latin typeface="Arial"/>
                          <a:ea typeface="Times New Roman"/>
                        </a:rPr>
                        <a:t>Scoring</a:t>
                      </a:r>
                      <a:endParaRPr lang="en-GB" sz="1600" dirty="0">
                        <a:solidFill>
                          <a:schemeClr val="bg2"/>
                        </a:solidFill>
                        <a:latin typeface="Times New Roman"/>
                        <a:ea typeface="Times New Roman"/>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r>
              <a:tr h="264067">
                <a:tc>
                  <a:txBody>
                    <a:bodyPr/>
                    <a:lstStyle/>
                    <a:p>
                      <a:pPr hangingPunct="0">
                        <a:spcAft>
                          <a:spcPts val="0"/>
                        </a:spcAft>
                      </a:pPr>
                      <a:r>
                        <a:rPr lang="en-US" sz="1600" b="1" dirty="0">
                          <a:solidFill>
                            <a:schemeClr val="bg2"/>
                          </a:solidFill>
                          <a:latin typeface="Arial"/>
                          <a:ea typeface="Times New Roman"/>
                        </a:rPr>
                        <a:t>Score</a:t>
                      </a:r>
                      <a:endParaRPr lang="en-GB" sz="1600" dirty="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hangingPunct="0">
                        <a:spcAft>
                          <a:spcPts val="0"/>
                        </a:spcAft>
                      </a:pPr>
                      <a:r>
                        <a:rPr lang="en-US" sz="1600" b="1">
                          <a:solidFill>
                            <a:schemeClr val="bg2"/>
                          </a:solidFill>
                          <a:latin typeface="Arial"/>
                          <a:ea typeface="Times New Roman"/>
                        </a:rPr>
                        <a:t>Skill Level</a:t>
                      </a:r>
                      <a:endParaRPr lang="en-GB" sz="160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hangingPunct="0">
                        <a:spcAft>
                          <a:spcPts val="0"/>
                        </a:spcAft>
                      </a:pPr>
                      <a:r>
                        <a:rPr lang="en-US" sz="1600" b="1">
                          <a:solidFill>
                            <a:schemeClr val="bg2"/>
                          </a:solidFill>
                          <a:latin typeface="Arial"/>
                          <a:ea typeface="Times New Roman"/>
                        </a:rPr>
                        <a:t>Description</a:t>
                      </a:r>
                      <a:endParaRPr lang="en-GB" sz="160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056265">
                <a:tc>
                  <a:txBody>
                    <a:bodyPr/>
                    <a:lstStyle/>
                    <a:p>
                      <a:pPr algn="just" hangingPunct="0">
                        <a:spcAft>
                          <a:spcPts val="0"/>
                        </a:spcAft>
                      </a:pPr>
                      <a:r>
                        <a:rPr lang="en-US" sz="1600" b="1">
                          <a:solidFill>
                            <a:schemeClr val="bg2"/>
                          </a:solidFill>
                          <a:latin typeface="Arial"/>
                          <a:ea typeface="Times New Roman"/>
                        </a:rPr>
                        <a:t>5</a:t>
                      </a:r>
                      <a:endParaRPr lang="en-GB" sz="160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1600" b="1" dirty="0">
                          <a:solidFill>
                            <a:schemeClr val="bg2"/>
                          </a:solidFill>
                          <a:latin typeface="Arial"/>
                          <a:ea typeface="Times New Roman"/>
                        </a:rPr>
                        <a:t>Coach</a:t>
                      </a:r>
                      <a:endParaRPr lang="en-GB" sz="1600" dirty="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600">
                          <a:solidFill>
                            <a:schemeClr val="bg2"/>
                          </a:solidFill>
                          <a:latin typeface="Arial"/>
                          <a:ea typeface="Times New Roman"/>
                        </a:rPr>
                        <a:t>Fully competent and experienced</a:t>
                      </a:r>
                    </a:p>
                    <a:p>
                      <a:pPr marL="342900" lvl="0" indent="-342900">
                        <a:spcAft>
                          <a:spcPts val="0"/>
                        </a:spcAft>
                        <a:buFont typeface="Symbol"/>
                        <a:buChar char=""/>
                      </a:pPr>
                      <a:r>
                        <a:rPr lang="en-GB" sz="1600">
                          <a:solidFill>
                            <a:schemeClr val="bg2"/>
                          </a:solidFill>
                          <a:latin typeface="Arial"/>
                          <a:ea typeface="Times New Roman"/>
                        </a:rPr>
                        <a:t>Needs no assistance to complete tasks</a:t>
                      </a:r>
                    </a:p>
                    <a:p>
                      <a:pPr marL="342900" lvl="0" indent="-342900">
                        <a:spcAft>
                          <a:spcPts val="0"/>
                        </a:spcAft>
                        <a:buFont typeface="Symbol"/>
                        <a:buChar char=""/>
                      </a:pPr>
                      <a:r>
                        <a:rPr lang="en-GB" sz="1600">
                          <a:solidFill>
                            <a:schemeClr val="bg2"/>
                          </a:solidFill>
                          <a:latin typeface="Arial"/>
                          <a:ea typeface="Times New Roman"/>
                        </a:rPr>
                        <a:t>Demonstrates ability to lead and train others</a:t>
                      </a:r>
                    </a:p>
                    <a:p>
                      <a:pPr marL="342900" lvl="0" indent="-342900">
                        <a:spcAft>
                          <a:spcPts val="0"/>
                        </a:spcAft>
                        <a:buFont typeface="Symbol"/>
                        <a:buChar char=""/>
                      </a:pPr>
                      <a:r>
                        <a:rPr lang="en-GB" sz="1600">
                          <a:solidFill>
                            <a:schemeClr val="bg2"/>
                          </a:solidFill>
                          <a:latin typeface="Arial"/>
                          <a:ea typeface="Times New Roman"/>
                        </a:rPr>
                        <a:t>Seen as a Subject Matter Expert </a:t>
                      </a: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265">
                <a:tc>
                  <a:txBody>
                    <a:bodyPr/>
                    <a:lstStyle/>
                    <a:p>
                      <a:pPr algn="just" hangingPunct="0">
                        <a:spcAft>
                          <a:spcPts val="0"/>
                        </a:spcAft>
                      </a:pPr>
                      <a:r>
                        <a:rPr lang="en-US" sz="1600" b="1">
                          <a:solidFill>
                            <a:schemeClr val="bg2"/>
                          </a:solidFill>
                          <a:latin typeface="Arial"/>
                          <a:ea typeface="Times New Roman"/>
                        </a:rPr>
                        <a:t>4</a:t>
                      </a:r>
                      <a:endParaRPr lang="en-GB" sz="160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1600" b="1" dirty="0">
                          <a:solidFill>
                            <a:schemeClr val="bg2"/>
                          </a:solidFill>
                          <a:latin typeface="Arial"/>
                          <a:ea typeface="Times New Roman"/>
                        </a:rPr>
                        <a:t>Skilled</a:t>
                      </a:r>
                      <a:endParaRPr lang="en-GB" sz="1600" dirty="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600" dirty="0">
                          <a:solidFill>
                            <a:schemeClr val="bg2"/>
                          </a:solidFill>
                          <a:latin typeface="Arial"/>
                          <a:ea typeface="Times New Roman"/>
                        </a:rPr>
                        <a:t>Capable and experienced</a:t>
                      </a:r>
                    </a:p>
                    <a:p>
                      <a:pPr marL="342900" lvl="0" indent="-342900">
                        <a:spcAft>
                          <a:spcPts val="0"/>
                        </a:spcAft>
                        <a:buFont typeface="Symbol"/>
                        <a:buChar char=""/>
                      </a:pPr>
                      <a:r>
                        <a:rPr lang="en-GB" sz="1600" dirty="0">
                          <a:solidFill>
                            <a:schemeClr val="bg2"/>
                          </a:solidFill>
                          <a:latin typeface="Arial"/>
                          <a:ea typeface="Times New Roman"/>
                        </a:rPr>
                        <a:t>Demonstrates proficiency</a:t>
                      </a:r>
                    </a:p>
                    <a:p>
                      <a:pPr marL="342900" lvl="0" indent="-342900">
                        <a:spcAft>
                          <a:spcPts val="0"/>
                        </a:spcAft>
                        <a:buFont typeface="Symbol"/>
                        <a:buChar char=""/>
                      </a:pPr>
                      <a:r>
                        <a:rPr lang="en-GB" sz="1600" dirty="0">
                          <a:solidFill>
                            <a:schemeClr val="bg2"/>
                          </a:solidFill>
                          <a:latin typeface="Arial"/>
                          <a:ea typeface="Times New Roman"/>
                        </a:rPr>
                        <a:t>Able to work independently with little help</a:t>
                      </a:r>
                    </a:p>
                    <a:p>
                      <a:pPr marL="342900" lvl="0" indent="-342900">
                        <a:spcAft>
                          <a:spcPts val="0"/>
                        </a:spcAft>
                        <a:buFont typeface="Symbol"/>
                        <a:buChar char=""/>
                      </a:pPr>
                      <a:r>
                        <a:rPr lang="en-GB" sz="1600" dirty="0">
                          <a:solidFill>
                            <a:schemeClr val="bg2"/>
                          </a:solidFill>
                          <a:latin typeface="Arial"/>
                          <a:ea typeface="Times New Roman"/>
                        </a:rPr>
                        <a:t>Will be able to Coach with more time</a:t>
                      </a: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198">
                <a:tc>
                  <a:txBody>
                    <a:bodyPr/>
                    <a:lstStyle/>
                    <a:p>
                      <a:pPr algn="just" hangingPunct="0">
                        <a:spcAft>
                          <a:spcPts val="0"/>
                        </a:spcAft>
                      </a:pPr>
                      <a:r>
                        <a:rPr lang="en-US" sz="1600" b="1">
                          <a:solidFill>
                            <a:schemeClr val="bg2"/>
                          </a:solidFill>
                          <a:latin typeface="Arial"/>
                          <a:ea typeface="Times New Roman"/>
                        </a:rPr>
                        <a:t>3</a:t>
                      </a:r>
                      <a:endParaRPr lang="en-GB" sz="160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1600" b="1">
                          <a:solidFill>
                            <a:schemeClr val="bg2"/>
                          </a:solidFill>
                          <a:latin typeface="Arial"/>
                          <a:ea typeface="Times New Roman"/>
                        </a:rPr>
                        <a:t>Not yet skilled</a:t>
                      </a:r>
                      <a:endParaRPr lang="en-GB" sz="160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600" dirty="0">
                          <a:solidFill>
                            <a:schemeClr val="bg2"/>
                          </a:solidFill>
                          <a:latin typeface="Arial"/>
                          <a:ea typeface="Times New Roman"/>
                        </a:rPr>
                        <a:t>Able to perform at a basic level</a:t>
                      </a:r>
                    </a:p>
                    <a:p>
                      <a:pPr marL="342900" lvl="0" indent="-342900">
                        <a:spcAft>
                          <a:spcPts val="0"/>
                        </a:spcAft>
                        <a:buFont typeface="Symbol"/>
                        <a:buChar char=""/>
                      </a:pPr>
                      <a:r>
                        <a:rPr lang="en-GB" sz="1600" dirty="0">
                          <a:solidFill>
                            <a:schemeClr val="bg2"/>
                          </a:solidFill>
                          <a:latin typeface="Arial"/>
                          <a:ea typeface="Times New Roman"/>
                        </a:rPr>
                        <a:t>Has some direct experience</a:t>
                      </a:r>
                    </a:p>
                    <a:p>
                      <a:pPr marL="342900" lvl="0" indent="-342900">
                        <a:spcAft>
                          <a:spcPts val="0"/>
                        </a:spcAft>
                        <a:buFont typeface="Symbol"/>
                        <a:buChar char=""/>
                      </a:pPr>
                      <a:r>
                        <a:rPr lang="en-GB" sz="1600" dirty="0">
                          <a:solidFill>
                            <a:schemeClr val="bg2"/>
                          </a:solidFill>
                          <a:latin typeface="Arial"/>
                          <a:ea typeface="Times New Roman"/>
                        </a:rPr>
                        <a:t>Needs help from time to time</a:t>
                      </a: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198">
                <a:tc>
                  <a:txBody>
                    <a:bodyPr/>
                    <a:lstStyle/>
                    <a:p>
                      <a:pPr algn="just" hangingPunct="0">
                        <a:spcAft>
                          <a:spcPts val="0"/>
                        </a:spcAft>
                      </a:pPr>
                      <a:r>
                        <a:rPr lang="en-US" sz="1600" b="1">
                          <a:solidFill>
                            <a:schemeClr val="bg2"/>
                          </a:solidFill>
                          <a:latin typeface="Arial"/>
                          <a:ea typeface="Times New Roman"/>
                        </a:rPr>
                        <a:t>2</a:t>
                      </a:r>
                      <a:endParaRPr lang="en-GB" sz="160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1600" b="1">
                          <a:solidFill>
                            <a:schemeClr val="bg2"/>
                          </a:solidFill>
                          <a:latin typeface="Arial"/>
                          <a:ea typeface="Times New Roman"/>
                        </a:rPr>
                        <a:t>Learning</a:t>
                      </a:r>
                      <a:endParaRPr lang="en-GB" sz="160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600" dirty="0">
                          <a:solidFill>
                            <a:schemeClr val="bg2"/>
                          </a:solidFill>
                          <a:latin typeface="Arial"/>
                          <a:ea typeface="Times New Roman"/>
                        </a:rPr>
                        <a:t>Limited in ability or knowledge</a:t>
                      </a:r>
                    </a:p>
                    <a:p>
                      <a:pPr marL="342900" lvl="0" indent="-342900">
                        <a:spcAft>
                          <a:spcPts val="0"/>
                        </a:spcAft>
                        <a:buFont typeface="Symbol"/>
                        <a:buChar char=""/>
                      </a:pPr>
                      <a:r>
                        <a:rPr lang="en-GB" sz="1600" dirty="0">
                          <a:solidFill>
                            <a:schemeClr val="bg2"/>
                          </a:solidFill>
                          <a:latin typeface="Arial"/>
                          <a:ea typeface="Times New Roman"/>
                        </a:rPr>
                        <a:t>Cannot perform for critical tasks</a:t>
                      </a:r>
                    </a:p>
                    <a:p>
                      <a:pPr marL="342900" lvl="0" indent="-342900">
                        <a:spcAft>
                          <a:spcPts val="0"/>
                        </a:spcAft>
                        <a:buFont typeface="Symbol"/>
                        <a:buChar char=""/>
                      </a:pPr>
                      <a:r>
                        <a:rPr lang="en-GB" sz="1600" dirty="0">
                          <a:solidFill>
                            <a:schemeClr val="bg2"/>
                          </a:solidFill>
                          <a:latin typeface="Arial"/>
                          <a:ea typeface="Times New Roman"/>
                        </a:rPr>
                        <a:t>Needs significant help from others</a:t>
                      </a:r>
                      <a:r>
                        <a:rPr lang="en-GB" sz="1600" b="1" dirty="0">
                          <a:solidFill>
                            <a:schemeClr val="bg2"/>
                          </a:solidFill>
                          <a:latin typeface="Arial"/>
                          <a:ea typeface="Times New Roman"/>
                        </a:rPr>
                        <a:t> </a:t>
                      </a:r>
                      <a:endParaRPr lang="en-GB" sz="1600" dirty="0">
                        <a:solidFill>
                          <a:schemeClr val="bg2"/>
                        </a:solidFill>
                        <a:latin typeface="Arial"/>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133">
                <a:tc>
                  <a:txBody>
                    <a:bodyPr/>
                    <a:lstStyle/>
                    <a:p>
                      <a:pPr algn="just" hangingPunct="0">
                        <a:spcAft>
                          <a:spcPts val="0"/>
                        </a:spcAft>
                      </a:pPr>
                      <a:r>
                        <a:rPr lang="en-US" sz="1600" b="1">
                          <a:solidFill>
                            <a:schemeClr val="bg2"/>
                          </a:solidFill>
                          <a:latin typeface="Arial"/>
                          <a:ea typeface="Times New Roman"/>
                        </a:rPr>
                        <a:t>1</a:t>
                      </a:r>
                      <a:endParaRPr lang="en-GB" sz="160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US" sz="1600" b="1">
                          <a:solidFill>
                            <a:schemeClr val="bg2"/>
                          </a:solidFill>
                          <a:latin typeface="Arial"/>
                          <a:ea typeface="Times New Roman"/>
                        </a:rPr>
                        <a:t>None / Low</a:t>
                      </a:r>
                      <a:endParaRPr lang="en-GB" sz="1600">
                        <a:solidFill>
                          <a:schemeClr val="bg2"/>
                        </a:solidFill>
                        <a:latin typeface="Times New Roman"/>
                        <a:ea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600" dirty="0">
                          <a:solidFill>
                            <a:schemeClr val="bg2"/>
                          </a:solidFill>
                          <a:latin typeface="Arial"/>
                          <a:ea typeface="Times New Roman"/>
                        </a:rPr>
                        <a:t>Unable to perform</a:t>
                      </a:r>
                    </a:p>
                    <a:p>
                      <a:pPr marL="342900" lvl="0" indent="-342900">
                        <a:spcAft>
                          <a:spcPts val="0"/>
                        </a:spcAft>
                        <a:buFont typeface="Symbol"/>
                        <a:buChar char=""/>
                      </a:pPr>
                      <a:r>
                        <a:rPr lang="en-GB" sz="1600" dirty="0">
                          <a:solidFill>
                            <a:schemeClr val="bg2"/>
                          </a:solidFill>
                          <a:latin typeface="Arial"/>
                          <a:ea typeface="Times New Roman"/>
                        </a:rPr>
                        <a:t>Little to no experience</a:t>
                      </a: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9552" y="0"/>
            <a:ext cx="6839148" cy="908720"/>
          </a:xfrm>
          <a:prstGeom prst="rect">
            <a:avLst/>
          </a:prstGeom>
          <a:solidFill>
            <a:srgbClr val="FFFFFF"/>
          </a:solidFill>
          <a:ln>
            <a:miter lim="800000"/>
            <a:headEnd/>
            <a:tailEnd/>
          </a:ln>
        </p:spPr>
        <p:txBody>
          <a:bodyPr anchor="b"/>
          <a:lstStyle/>
          <a:p>
            <a:pPr algn="l" eaLnBrk="1" hangingPunct="1"/>
            <a:r>
              <a:rPr lang="en-US" b="1" dirty="0" smtClean="0">
                <a:cs typeface="Arial" charset="0"/>
              </a:rPr>
              <a:t>Developing your team</a:t>
            </a:r>
          </a:p>
        </p:txBody>
      </p:sp>
      <p:sp>
        <p:nvSpPr>
          <p:cNvPr id="11267" name="Rectangle 3"/>
          <p:cNvSpPr>
            <a:spLocks noGrp="1" noChangeArrowheads="1"/>
          </p:cNvSpPr>
          <p:nvPr>
            <p:ph type="body" idx="4294967295"/>
          </p:nvPr>
        </p:nvSpPr>
        <p:spPr bwMode="auto">
          <a:xfrm>
            <a:off x="467544" y="1196752"/>
            <a:ext cx="8280920" cy="5040560"/>
          </a:xfrm>
          <a:prstGeom prst="rect">
            <a:avLst/>
          </a:prstGeom>
          <a:solidFill>
            <a:srgbClr val="FFFFFF">
              <a:alpha val="0"/>
            </a:srgbClr>
          </a:solidFill>
          <a:ln>
            <a:miter lim="800000"/>
            <a:headEnd/>
            <a:tailEnd/>
          </a:ln>
        </p:spPr>
        <p:txBody>
          <a:bodyPr/>
          <a:lstStyle/>
          <a:p>
            <a:pPr>
              <a:spcBef>
                <a:spcPts val="600"/>
              </a:spcBef>
              <a:spcAft>
                <a:spcPts val="600"/>
              </a:spcAft>
            </a:pPr>
            <a:r>
              <a:rPr lang="en-US" sz="2800" dirty="0" smtClean="0">
                <a:cs typeface="Arial" charset="0"/>
              </a:rPr>
              <a:t>KSF/PDP and Review (essential)</a:t>
            </a:r>
          </a:p>
          <a:p>
            <a:pPr>
              <a:spcBef>
                <a:spcPts val="600"/>
              </a:spcBef>
              <a:spcAft>
                <a:spcPts val="600"/>
              </a:spcAft>
            </a:pPr>
            <a:r>
              <a:rPr lang="en-US" sz="2800" dirty="0" smtClean="0">
                <a:cs typeface="Arial" charset="0"/>
              </a:rPr>
              <a:t>Show &amp; Tell – practical</a:t>
            </a:r>
          </a:p>
          <a:p>
            <a:pPr>
              <a:spcBef>
                <a:spcPts val="600"/>
              </a:spcBef>
              <a:spcAft>
                <a:spcPts val="600"/>
              </a:spcAft>
            </a:pPr>
            <a:r>
              <a:rPr lang="en-US" sz="2800" dirty="0" smtClean="0">
                <a:cs typeface="Arial" charset="0"/>
              </a:rPr>
              <a:t>Coaching, mentoring</a:t>
            </a:r>
          </a:p>
          <a:p>
            <a:pPr>
              <a:spcBef>
                <a:spcPts val="600"/>
              </a:spcBef>
              <a:spcAft>
                <a:spcPts val="600"/>
              </a:spcAft>
            </a:pPr>
            <a:r>
              <a:rPr lang="en-US" sz="2800" dirty="0" smtClean="0">
                <a:cs typeface="Arial" charset="0"/>
              </a:rPr>
              <a:t>Sharing experience &amp; knowledge to develop learning</a:t>
            </a:r>
          </a:p>
          <a:p>
            <a:pPr>
              <a:spcBef>
                <a:spcPts val="600"/>
              </a:spcBef>
              <a:spcAft>
                <a:spcPts val="600"/>
              </a:spcAft>
            </a:pPr>
            <a:r>
              <a:rPr lang="en-US" sz="2800" dirty="0" smtClean="0">
                <a:cs typeface="Arial" charset="0"/>
              </a:rPr>
              <a:t>Shadowing</a:t>
            </a:r>
          </a:p>
          <a:p>
            <a:pPr>
              <a:spcBef>
                <a:spcPts val="600"/>
              </a:spcBef>
              <a:spcAft>
                <a:spcPts val="600"/>
              </a:spcAft>
            </a:pPr>
            <a:r>
              <a:rPr lang="en-US" sz="2800" dirty="0" smtClean="0">
                <a:cs typeface="Arial" charset="0"/>
              </a:rPr>
              <a:t>Training courses</a:t>
            </a:r>
          </a:p>
          <a:p>
            <a:pPr>
              <a:spcBef>
                <a:spcPts val="600"/>
              </a:spcBef>
              <a:spcAft>
                <a:spcPts val="600"/>
              </a:spcAft>
            </a:pPr>
            <a:r>
              <a:rPr lang="en-US" sz="2800" dirty="0" smtClean="0">
                <a:cs typeface="Arial" charset="0"/>
              </a:rPr>
              <a:t>E-learning (</a:t>
            </a:r>
            <a:r>
              <a:rPr lang="en-US" sz="2800" dirty="0" err="1" smtClean="0">
                <a:cs typeface="Arial" charset="0"/>
              </a:rPr>
              <a:t>LearnPro</a:t>
            </a:r>
            <a:r>
              <a:rPr lang="en-US" sz="2800" dirty="0" smtClean="0">
                <a:cs typeface="Arial" charset="0"/>
              </a:rPr>
              <a:t>) </a:t>
            </a:r>
          </a:p>
          <a:p>
            <a:pPr>
              <a:spcBef>
                <a:spcPts val="600"/>
              </a:spcBef>
              <a:spcAft>
                <a:spcPts val="600"/>
              </a:spcAft>
            </a:pPr>
            <a:r>
              <a:rPr lang="en-US" sz="2800" dirty="0" smtClean="0">
                <a:cs typeface="Arial" charset="0"/>
              </a:rPr>
              <a:t>Delegation can also support development as well as help you run the service</a:t>
            </a:r>
            <a:endParaRPr lang="en-US" dirty="0" smtClean="0">
              <a:latin typeface="Comic Sans MS" pitchFamily="66" charset="0"/>
            </a:endParaRPr>
          </a:p>
          <a:p>
            <a:pPr eaLnBrk="1" hangingPunct="1">
              <a:buFontTx/>
              <a:buNone/>
            </a:pPr>
            <a:endParaRPr lang="en-US" dirty="0" smtClean="0">
              <a:latin typeface="Comic Sans MS" pitchFamily="66" charset="0"/>
            </a:endParaRPr>
          </a:p>
        </p:txBody>
      </p:sp>
      <p:sp>
        <p:nvSpPr>
          <p:cNvPr id="11268" name="Text Box 5"/>
          <p:cNvSpPr txBox="1">
            <a:spLocks noChangeArrowheads="1"/>
          </p:cNvSpPr>
          <p:nvPr/>
        </p:nvSpPr>
        <p:spPr bwMode="auto">
          <a:xfrm>
            <a:off x="8243889" y="6381751"/>
            <a:ext cx="900112" cy="447826"/>
          </a:xfrm>
          <a:prstGeom prst="rect">
            <a:avLst/>
          </a:prstGeom>
          <a:noFill/>
          <a:ln w="9525">
            <a:noFill/>
            <a:miter lim="800000"/>
            <a:headEnd/>
            <a:tailEnd/>
          </a:ln>
        </p:spPr>
        <p:txBody>
          <a:bodyPr lIns="91425" tIns="45713" rIns="91425" bIns="45713">
            <a:spAutoFit/>
          </a:bodyPr>
          <a:lstStyle/>
          <a:p>
            <a:pPr>
              <a:spcBef>
                <a:spcPct val="50000"/>
              </a:spcBef>
            </a:pPr>
            <a:r>
              <a:rPr lang="en-GB"/>
              <a:t>9</a:t>
            </a:r>
          </a:p>
        </p:txBody>
      </p:sp>
      <p:sp>
        <p:nvSpPr>
          <p:cNvPr id="5" name="Slide Number Placeholder 4"/>
          <p:cNvSpPr>
            <a:spLocks noGrp="1"/>
          </p:cNvSpPr>
          <p:nvPr>
            <p:ph type="sldNum" sz="quarter" idx="10"/>
          </p:nvPr>
        </p:nvSpPr>
        <p:spPr/>
        <p:txBody>
          <a:bodyPr/>
          <a:lstStyle/>
          <a:p>
            <a:fld id="{6F3BBD64-A3F0-4AC8-BE92-0112CB7499CF}" type="slidenum">
              <a:rPr lang="en-GB" smtClean="0"/>
              <a:pPr/>
              <a:t>37</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F3BBD64-A3F0-4AC8-BE92-0112CB7499CF}" type="slidenum">
              <a:rPr lang="en-GB" smtClean="0"/>
              <a:pPr/>
              <a:t>38</a:t>
            </a:fld>
            <a:endParaRPr lang="en-GB" dirty="0"/>
          </a:p>
        </p:txBody>
      </p:sp>
      <p:sp>
        <p:nvSpPr>
          <p:cNvPr id="3" name="Footer Placeholder 2"/>
          <p:cNvSpPr>
            <a:spLocks noGrp="1"/>
          </p:cNvSpPr>
          <p:nvPr>
            <p:ph type="ftr" sz="quarter" idx="11"/>
          </p:nvPr>
        </p:nvSpPr>
        <p:spPr/>
        <p:txBody>
          <a:bodyPr/>
          <a:lstStyle/>
          <a:p>
            <a:endParaRPr lang="en-GB"/>
          </a:p>
        </p:txBody>
      </p:sp>
      <p:sp>
        <p:nvSpPr>
          <p:cNvPr id="4" name="Title 3"/>
          <p:cNvSpPr>
            <a:spLocks noGrp="1"/>
          </p:cNvSpPr>
          <p:nvPr>
            <p:ph type="title"/>
          </p:nvPr>
        </p:nvSpPr>
        <p:spPr/>
        <p:txBody>
          <a:bodyPr/>
          <a:lstStyle/>
          <a:p>
            <a:r>
              <a:rPr lang="en-GB" dirty="0" smtClean="0">
                <a:latin typeface="Arial" pitchFamily="34" charset="0"/>
                <a:cs typeface="Arial" pitchFamily="34" charset="0"/>
              </a:rPr>
              <a:t>Time management </a:t>
            </a:r>
            <a:endParaRPr lang="en-GB" dirty="0"/>
          </a:p>
        </p:txBody>
      </p:sp>
      <p:sp>
        <p:nvSpPr>
          <p:cNvPr id="5" name="Rectangle 4"/>
          <p:cNvSpPr/>
          <p:nvPr/>
        </p:nvSpPr>
        <p:spPr>
          <a:xfrm>
            <a:off x="251520" y="1196752"/>
            <a:ext cx="8568952" cy="5016758"/>
          </a:xfrm>
          <a:prstGeom prst="rect">
            <a:avLst/>
          </a:prstGeom>
        </p:spPr>
        <p:txBody>
          <a:bodyPr wrap="square">
            <a:spAutoFit/>
          </a:bodyPr>
          <a:lstStyle/>
          <a:p>
            <a:pPr>
              <a:buNone/>
            </a:pPr>
            <a:r>
              <a:rPr lang="en-GB" sz="1600" b="1" dirty="0" smtClean="0">
                <a:solidFill>
                  <a:schemeClr val="bg2"/>
                </a:solidFill>
                <a:latin typeface="Arial" pitchFamily="34" charset="0"/>
                <a:cs typeface="Arial" pitchFamily="34" charset="0"/>
              </a:rPr>
              <a:t>Deadlines</a:t>
            </a:r>
          </a:p>
          <a:p>
            <a:pPr indent="177800">
              <a:buFont typeface="Arial" pitchFamily="34" charset="0"/>
              <a:buChar char="•"/>
            </a:pPr>
            <a:r>
              <a:rPr lang="en-GB" sz="1600" dirty="0" smtClean="0">
                <a:solidFill>
                  <a:schemeClr val="bg2"/>
                </a:solidFill>
                <a:latin typeface="Arial" pitchFamily="34" charset="0"/>
                <a:cs typeface="Arial" pitchFamily="34" charset="0"/>
              </a:rPr>
              <a:t>Ask for help</a:t>
            </a:r>
          </a:p>
          <a:p>
            <a:pPr indent="177800">
              <a:buFont typeface="Arial" pitchFamily="34" charset="0"/>
              <a:buChar char="•"/>
            </a:pPr>
            <a:r>
              <a:rPr lang="en-GB" sz="1600" dirty="0" smtClean="0">
                <a:solidFill>
                  <a:schemeClr val="bg2"/>
                </a:solidFill>
                <a:latin typeface="Arial" pitchFamily="34" charset="0"/>
                <a:cs typeface="Arial" pitchFamily="34" charset="0"/>
              </a:rPr>
              <a:t>Ask for an extension of the deadline</a:t>
            </a:r>
          </a:p>
          <a:p>
            <a:pPr indent="177800">
              <a:buFont typeface="Arial" pitchFamily="34" charset="0"/>
              <a:buChar char="•"/>
            </a:pPr>
            <a:r>
              <a:rPr lang="en-GB" sz="1600" dirty="0" smtClean="0">
                <a:solidFill>
                  <a:schemeClr val="bg2"/>
                </a:solidFill>
                <a:latin typeface="Arial" pitchFamily="34" charset="0"/>
                <a:cs typeface="Arial" pitchFamily="34" charset="0"/>
              </a:rPr>
              <a:t>Delegate some work to others to let you meet the deadline</a:t>
            </a:r>
          </a:p>
          <a:p>
            <a:pPr>
              <a:buNone/>
            </a:pPr>
            <a:endParaRPr lang="en-GB" sz="1600" b="1" dirty="0" smtClean="0">
              <a:solidFill>
                <a:schemeClr val="bg2"/>
              </a:solidFill>
              <a:latin typeface="Arial" pitchFamily="34" charset="0"/>
              <a:cs typeface="Arial" pitchFamily="34" charset="0"/>
            </a:endParaRPr>
          </a:p>
          <a:p>
            <a:pPr>
              <a:buNone/>
            </a:pPr>
            <a:r>
              <a:rPr lang="en-GB" sz="1600" b="1" dirty="0" smtClean="0">
                <a:solidFill>
                  <a:schemeClr val="bg2"/>
                </a:solidFill>
                <a:latin typeface="Arial" pitchFamily="34" charset="0"/>
                <a:cs typeface="Arial" pitchFamily="34" charset="0"/>
              </a:rPr>
              <a:t>Open door policy</a:t>
            </a:r>
          </a:p>
          <a:p>
            <a:pPr indent="177800">
              <a:buFont typeface="Arial" pitchFamily="34" charset="0"/>
              <a:buChar char="•"/>
            </a:pPr>
            <a:r>
              <a:rPr lang="en-GB" sz="1600" dirty="0" smtClean="0">
                <a:solidFill>
                  <a:schemeClr val="bg2"/>
                </a:solidFill>
                <a:latin typeface="Arial" pitchFamily="34" charset="0"/>
                <a:cs typeface="Arial" pitchFamily="34" charset="0"/>
              </a:rPr>
              <a:t>Have you got a minute?  (usually means that whatever it is will take more than a minute to talk about)</a:t>
            </a:r>
          </a:p>
          <a:p>
            <a:pPr indent="177800">
              <a:buFont typeface="Arial" pitchFamily="34" charset="0"/>
              <a:buChar char="•"/>
            </a:pPr>
            <a:r>
              <a:rPr lang="en-GB" sz="1600" dirty="0" smtClean="0">
                <a:solidFill>
                  <a:schemeClr val="bg2"/>
                </a:solidFill>
                <a:latin typeface="Arial" pitchFamily="34" charset="0"/>
                <a:cs typeface="Arial" pitchFamily="34" charset="0"/>
              </a:rPr>
              <a:t>I know you are busy but ... (usually means that I’m going to make you even more busy)</a:t>
            </a:r>
          </a:p>
          <a:p>
            <a:pPr indent="177800">
              <a:buFont typeface="Arial" pitchFamily="34" charset="0"/>
              <a:buChar char="•"/>
            </a:pPr>
            <a:r>
              <a:rPr lang="en-GB" sz="1600" dirty="0" smtClean="0">
                <a:solidFill>
                  <a:schemeClr val="bg2"/>
                </a:solidFill>
                <a:latin typeface="Arial" pitchFamily="34" charset="0"/>
                <a:cs typeface="Arial" pitchFamily="34" charset="0"/>
              </a:rPr>
              <a:t>Can I ask about... (usually meaning whether you have the time to listen or not, I’m going to ask anyway)</a:t>
            </a:r>
          </a:p>
          <a:p>
            <a:pPr indent="177800">
              <a:buFont typeface="Arial" pitchFamily="34" charset="0"/>
              <a:buChar char="•"/>
            </a:pPr>
            <a:r>
              <a:rPr lang="en-GB" sz="1600" dirty="0" smtClean="0">
                <a:solidFill>
                  <a:schemeClr val="bg2"/>
                </a:solidFill>
                <a:latin typeface="Arial" pitchFamily="34" charset="0"/>
                <a:cs typeface="Arial" pitchFamily="34" charset="0"/>
              </a:rPr>
              <a:t>I know you’re due to finish in 5 minutes but ... (usually a mix of all the brackets above meaning you won’t finish on time)</a:t>
            </a:r>
          </a:p>
          <a:p>
            <a:endParaRPr lang="en-GB" sz="1600" dirty="0" smtClean="0">
              <a:solidFill>
                <a:schemeClr val="bg2"/>
              </a:solidFill>
              <a:latin typeface="Arial" pitchFamily="34" charset="0"/>
              <a:cs typeface="Arial" pitchFamily="34" charset="0"/>
            </a:endParaRPr>
          </a:p>
          <a:p>
            <a:pPr>
              <a:buNone/>
            </a:pPr>
            <a:r>
              <a:rPr lang="en-GB" sz="1600" b="1" dirty="0" smtClean="0">
                <a:solidFill>
                  <a:schemeClr val="bg2"/>
                </a:solidFill>
                <a:latin typeface="Arial" pitchFamily="34" charset="0"/>
                <a:cs typeface="Arial" pitchFamily="34" charset="0"/>
              </a:rPr>
              <a:t>Multi-tasking</a:t>
            </a:r>
            <a:r>
              <a:rPr lang="en-GB" sz="1600" dirty="0" smtClean="0">
                <a:solidFill>
                  <a:schemeClr val="bg2"/>
                </a:solidFill>
                <a:latin typeface="Arial" pitchFamily="34" charset="0"/>
                <a:cs typeface="Arial" pitchFamily="34" charset="0"/>
              </a:rPr>
              <a:t> - being able to ‘multi-task’ is great or is it ?</a:t>
            </a:r>
          </a:p>
          <a:p>
            <a:pPr indent="177800">
              <a:buFont typeface="Arial" pitchFamily="34" charset="0"/>
              <a:buChar char="•"/>
            </a:pPr>
            <a:r>
              <a:rPr lang="en-GB" sz="1600" dirty="0" smtClean="0">
                <a:solidFill>
                  <a:schemeClr val="bg2"/>
                </a:solidFill>
                <a:latin typeface="Arial" pitchFamily="34" charset="0"/>
                <a:cs typeface="Arial" pitchFamily="34" charset="0"/>
              </a:rPr>
              <a:t>When you ‘</a:t>
            </a:r>
            <a:r>
              <a:rPr lang="en-GB" sz="1600" u="sng" dirty="0" smtClean="0">
                <a:solidFill>
                  <a:schemeClr val="bg2"/>
                </a:solidFill>
                <a:latin typeface="Arial" pitchFamily="34" charset="0"/>
                <a:cs typeface="Arial" pitchFamily="34" charset="0"/>
              </a:rPr>
              <a:t>can’</a:t>
            </a:r>
            <a:r>
              <a:rPr lang="en-GB" sz="1600" dirty="0" smtClean="0">
                <a:solidFill>
                  <a:schemeClr val="bg2"/>
                </a:solidFill>
                <a:latin typeface="Arial" pitchFamily="34" charset="0"/>
                <a:cs typeface="Arial" pitchFamily="34" charset="0"/>
              </a:rPr>
              <a:t> single task </a:t>
            </a:r>
            <a:r>
              <a:rPr lang="en-GB" sz="1600" u="sng" dirty="0" smtClean="0">
                <a:solidFill>
                  <a:schemeClr val="bg2"/>
                </a:solidFill>
                <a:latin typeface="Arial" pitchFamily="34" charset="0"/>
                <a:cs typeface="Arial" pitchFamily="34" charset="0"/>
              </a:rPr>
              <a:t>‘do it’</a:t>
            </a:r>
          </a:p>
          <a:p>
            <a:pPr indent="177800">
              <a:buFont typeface="Arial" pitchFamily="34" charset="0"/>
              <a:buChar char="•"/>
            </a:pPr>
            <a:r>
              <a:rPr lang="en-GB" sz="1600" dirty="0" smtClean="0">
                <a:solidFill>
                  <a:schemeClr val="bg2"/>
                </a:solidFill>
                <a:latin typeface="Arial" pitchFamily="34" charset="0"/>
                <a:cs typeface="Arial" pitchFamily="34" charset="0"/>
              </a:rPr>
              <a:t>Turn off outlook (and alerts)</a:t>
            </a:r>
          </a:p>
          <a:p>
            <a:pPr indent="177800">
              <a:buFont typeface="Arial" pitchFamily="34" charset="0"/>
              <a:buChar char="•"/>
            </a:pPr>
            <a:r>
              <a:rPr lang="en-GB" sz="1600" dirty="0" smtClean="0">
                <a:solidFill>
                  <a:schemeClr val="bg2"/>
                </a:solidFill>
                <a:latin typeface="Arial" pitchFamily="34" charset="0"/>
                <a:cs typeface="Arial" pitchFamily="34" charset="0"/>
              </a:rPr>
              <a:t>Divert the phone </a:t>
            </a:r>
          </a:p>
          <a:p>
            <a:pPr indent="177800">
              <a:buFont typeface="Arial" pitchFamily="34" charset="0"/>
              <a:buChar char="•"/>
            </a:pPr>
            <a:r>
              <a:rPr lang="en-GB" sz="1600" dirty="0" smtClean="0">
                <a:solidFill>
                  <a:schemeClr val="bg2"/>
                </a:solidFill>
                <a:latin typeface="Arial" pitchFamily="34" charset="0"/>
                <a:cs typeface="Arial" pitchFamily="34" charset="0"/>
              </a:rPr>
              <a:t>Do not disturb sign on the door (and tell your colleagues why)</a:t>
            </a:r>
          </a:p>
          <a:p>
            <a:pPr indent="177800">
              <a:buFont typeface="Arial" pitchFamily="34" charset="0"/>
              <a:buChar char="•"/>
            </a:pPr>
            <a:r>
              <a:rPr lang="en-GB" sz="1600" dirty="0" smtClean="0">
                <a:solidFill>
                  <a:schemeClr val="bg2"/>
                </a:solidFill>
                <a:latin typeface="Arial" pitchFamily="34" charset="0"/>
                <a:cs typeface="Arial" pitchFamily="34" charset="0"/>
              </a:rPr>
              <a:t>Only have the thing you are working on in front of you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F3BBD64-A3F0-4AC8-BE92-0112CB7499CF}" type="slidenum">
              <a:rPr lang="en-GB" smtClean="0"/>
              <a:pPr/>
              <a:t>39</a:t>
            </a:fld>
            <a:endParaRPr lang="en-GB" dirty="0"/>
          </a:p>
        </p:txBody>
      </p:sp>
      <p:sp>
        <p:nvSpPr>
          <p:cNvPr id="3" name="Footer Placeholder 2"/>
          <p:cNvSpPr>
            <a:spLocks noGrp="1"/>
          </p:cNvSpPr>
          <p:nvPr>
            <p:ph type="ftr" sz="quarter" idx="11"/>
          </p:nvPr>
        </p:nvSpPr>
        <p:spPr/>
        <p:txBody>
          <a:bodyPr/>
          <a:lstStyle/>
          <a:p>
            <a:endParaRPr lang="en-GB"/>
          </a:p>
        </p:txBody>
      </p:sp>
      <p:sp>
        <p:nvSpPr>
          <p:cNvPr id="4" name="Title 3"/>
          <p:cNvSpPr>
            <a:spLocks noGrp="1"/>
          </p:cNvSpPr>
          <p:nvPr>
            <p:ph type="title"/>
          </p:nvPr>
        </p:nvSpPr>
        <p:spPr/>
        <p:txBody>
          <a:bodyPr/>
          <a:lstStyle/>
          <a:p>
            <a:r>
              <a:rPr lang="en-GB" dirty="0" smtClean="0">
                <a:latin typeface="Arial" pitchFamily="34" charset="0"/>
                <a:cs typeface="Arial" pitchFamily="34" charset="0"/>
              </a:rPr>
              <a:t>Timescales and deadlines </a:t>
            </a:r>
            <a:endParaRPr lang="en-GB" dirty="0"/>
          </a:p>
        </p:txBody>
      </p:sp>
      <p:sp>
        <p:nvSpPr>
          <p:cNvPr id="5" name="Rectangle 4"/>
          <p:cNvSpPr/>
          <p:nvPr/>
        </p:nvSpPr>
        <p:spPr>
          <a:xfrm>
            <a:off x="251520" y="3429000"/>
            <a:ext cx="8640960" cy="2800767"/>
          </a:xfrm>
          <a:prstGeom prst="rect">
            <a:avLst/>
          </a:prstGeom>
        </p:spPr>
        <p:txBody>
          <a:bodyPr wrap="square">
            <a:spAutoFit/>
          </a:bodyPr>
          <a:lstStyle/>
          <a:p>
            <a:pPr indent="355600">
              <a:buFont typeface="Arial" pitchFamily="34" charset="0"/>
              <a:buChar char="•"/>
            </a:pPr>
            <a:r>
              <a:rPr lang="en-GB" sz="2200" dirty="0" smtClean="0">
                <a:solidFill>
                  <a:schemeClr val="bg2"/>
                </a:solidFill>
                <a:latin typeface="Arial" pitchFamily="34" charset="0"/>
                <a:cs typeface="Arial" pitchFamily="34" charset="0"/>
              </a:rPr>
              <a:t>By the end of the year I must, should, could</a:t>
            </a:r>
          </a:p>
          <a:p>
            <a:pPr indent="355600">
              <a:buFont typeface="Arial" pitchFamily="34" charset="0"/>
              <a:buChar char="•"/>
            </a:pPr>
            <a:r>
              <a:rPr lang="en-GB" sz="2200" dirty="0" smtClean="0">
                <a:solidFill>
                  <a:schemeClr val="bg2"/>
                </a:solidFill>
                <a:latin typeface="Arial" pitchFamily="34" charset="0"/>
                <a:cs typeface="Arial" pitchFamily="34" charset="0"/>
              </a:rPr>
              <a:t>By the end of the month I must, should, could </a:t>
            </a:r>
          </a:p>
          <a:p>
            <a:pPr indent="355600">
              <a:buFont typeface="Arial" pitchFamily="34" charset="0"/>
              <a:buChar char="•"/>
            </a:pPr>
            <a:r>
              <a:rPr lang="en-GB" sz="2200" dirty="0" smtClean="0">
                <a:solidFill>
                  <a:schemeClr val="bg2"/>
                </a:solidFill>
                <a:latin typeface="Arial" pitchFamily="34" charset="0"/>
                <a:cs typeface="Arial" pitchFamily="34" charset="0"/>
              </a:rPr>
              <a:t>By the end of the week I must, should, could</a:t>
            </a:r>
          </a:p>
          <a:p>
            <a:pPr indent="355600">
              <a:buFont typeface="Arial" pitchFamily="34" charset="0"/>
              <a:buChar char="•"/>
            </a:pPr>
            <a:r>
              <a:rPr lang="en-GB" sz="2200" dirty="0" smtClean="0">
                <a:solidFill>
                  <a:schemeClr val="bg2"/>
                </a:solidFill>
                <a:latin typeface="Arial" pitchFamily="34" charset="0"/>
                <a:cs typeface="Arial" pitchFamily="34" charset="0"/>
              </a:rPr>
              <a:t>By the end of the day I must, should, could</a:t>
            </a:r>
          </a:p>
          <a:p>
            <a:pPr algn="ctr">
              <a:buNone/>
            </a:pPr>
            <a:endParaRPr lang="en-GB" sz="2200" dirty="0" smtClean="0">
              <a:solidFill>
                <a:schemeClr val="bg2"/>
              </a:solidFill>
              <a:latin typeface="Arial" pitchFamily="34" charset="0"/>
              <a:cs typeface="Arial" pitchFamily="34" charset="0"/>
            </a:endParaRPr>
          </a:p>
          <a:p>
            <a:pPr algn="ctr"/>
            <a:r>
              <a:rPr lang="en-GB" sz="2200" dirty="0" smtClean="0">
                <a:solidFill>
                  <a:schemeClr val="bg2"/>
                </a:solidFill>
                <a:latin typeface="Arial" pitchFamily="34" charset="0"/>
                <a:cs typeface="Arial" pitchFamily="34" charset="0"/>
              </a:rPr>
              <a:t>We tend to focus on the bottom 2 sometimes having to include an extra bullet</a:t>
            </a:r>
          </a:p>
          <a:p>
            <a:pPr indent="355600">
              <a:buFont typeface="Arial" pitchFamily="34" charset="0"/>
              <a:buChar char="•"/>
            </a:pPr>
            <a:r>
              <a:rPr lang="en-GB" sz="2200" dirty="0" smtClean="0">
                <a:solidFill>
                  <a:schemeClr val="bg2"/>
                </a:solidFill>
                <a:latin typeface="Arial" pitchFamily="34" charset="0"/>
                <a:cs typeface="Arial" pitchFamily="34" charset="0"/>
              </a:rPr>
              <a:t>before lunch time...</a:t>
            </a:r>
          </a:p>
        </p:txBody>
      </p:sp>
      <p:sp>
        <p:nvSpPr>
          <p:cNvPr id="9" name="Rectangle 8"/>
          <p:cNvSpPr/>
          <p:nvPr/>
        </p:nvSpPr>
        <p:spPr>
          <a:xfrm>
            <a:off x="251520" y="1196752"/>
            <a:ext cx="8640960" cy="1785104"/>
          </a:xfrm>
          <a:prstGeom prst="rect">
            <a:avLst/>
          </a:prstGeom>
        </p:spPr>
        <p:txBody>
          <a:bodyPr wrap="square">
            <a:spAutoFit/>
          </a:bodyPr>
          <a:lstStyle/>
          <a:p>
            <a:pPr indent="355600">
              <a:buFont typeface="Arial" pitchFamily="34" charset="0"/>
              <a:buChar char="•"/>
            </a:pPr>
            <a:r>
              <a:rPr lang="en-GB" sz="2200" dirty="0" smtClean="0">
                <a:solidFill>
                  <a:schemeClr val="bg2"/>
                </a:solidFill>
                <a:latin typeface="Arial" pitchFamily="34" charset="0"/>
                <a:cs typeface="Arial" pitchFamily="34" charset="0"/>
              </a:rPr>
              <a:t>What </a:t>
            </a:r>
            <a:r>
              <a:rPr lang="en-GB" sz="2200" b="1" dirty="0" smtClean="0">
                <a:solidFill>
                  <a:schemeClr val="bg2"/>
                </a:solidFill>
                <a:latin typeface="Arial" pitchFamily="34" charset="0"/>
                <a:cs typeface="Arial" pitchFamily="34" charset="0"/>
              </a:rPr>
              <a:t>must</a:t>
            </a:r>
            <a:r>
              <a:rPr lang="en-GB" sz="2200" dirty="0" smtClean="0">
                <a:solidFill>
                  <a:schemeClr val="bg2"/>
                </a:solidFill>
                <a:latin typeface="Arial" pitchFamily="34" charset="0"/>
                <a:cs typeface="Arial" pitchFamily="34" charset="0"/>
              </a:rPr>
              <a:t> I do...</a:t>
            </a:r>
          </a:p>
          <a:p>
            <a:pPr indent="355600">
              <a:buFont typeface="Arial" pitchFamily="34" charset="0"/>
              <a:buChar char="•"/>
            </a:pPr>
            <a:r>
              <a:rPr lang="en-GB" sz="2200" dirty="0" smtClean="0">
                <a:solidFill>
                  <a:schemeClr val="bg2"/>
                </a:solidFill>
                <a:latin typeface="Arial" pitchFamily="34" charset="0"/>
                <a:cs typeface="Arial" pitchFamily="34" charset="0"/>
              </a:rPr>
              <a:t>What </a:t>
            </a:r>
            <a:r>
              <a:rPr lang="en-GB" sz="2200" b="1" dirty="0" smtClean="0">
                <a:solidFill>
                  <a:schemeClr val="bg2"/>
                </a:solidFill>
                <a:latin typeface="Arial" pitchFamily="34" charset="0"/>
                <a:cs typeface="Arial" pitchFamily="34" charset="0"/>
              </a:rPr>
              <a:t>should</a:t>
            </a:r>
            <a:r>
              <a:rPr lang="en-GB" sz="2200" dirty="0" smtClean="0">
                <a:solidFill>
                  <a:schemeClr val="bg2"/>
                </a:solidFill>
                <a:latin typeface="Arial" pitchFamily="34" charset="0"/>
                <a:cs typeface="Arial" pitchFamily="34" charset="0"/>
              </a:rPr>
              <a:t> I do...</a:t>
            </a:r>
          </a:p>
          <a:p>
            <a:pPr indent="355600">
              <a:buFont typeface="Arial" pitchFamily="34" charset="0"/>
              <a:buChar char="•"/>
            </a:pPr>
            <a:r>
              <a:rPr lang="en-GB" sz="2200" dirty="0" smtClean="0">
                <a:solidFill>
                  <a:schemeClr val="bg2"/>
                </a:solidFill>
                <a:latin typeface="Arial" pitchFamily="34" charset="0"/>
                <a:cs typeface="Arial" pitchFamily="34" charset="0"/>
              </a:rPr>
              <a:t>What </a:t>
            </a:r>
            <a:r>
              <a:rPr lang="en-GB" sz="2200" b="1" dirty="0" smtClean="0">
                <a:solidFill>
                  <a:schemeClr val="bg2"/>
                </a:solidFill>
                <a:latin typeface="Arial" pitchFamily="34" charset="0"/>
                <a:cs typeface="Arial" pitchFamily="34" charset="0"/>
              </a:rPr>
              <a:t>could</a:t>
            </a:r>
            <a:r>
              <a:rPr lang="en-GB" sz="2200" dirty="0" smtClean="0">
                <a:solidFill>
                  <a:schemeClr val="bg2"/>
                </a:solidFill>
                <a:latin typeface="Arial" pitchFamily="34" charset="0"/>
                <a:cs typeface="Arial" pitchFamily="34" charset="0"/>
              </a:rPr>
              <a:t> I do ...</a:t>
            </a:r>
            <a:endParaRPr lang="en-GB" sz="2200" b="1" dirty="0" smtClean="0">
              <a:solidFill>
                <a:schemeClr val="bg2"/>
              </a:solidFill>
            </a:endParaRPr>
          </a:p>
          <a:p>
            <a:pPr algn="ctr">
              <a:buNone/>
            </a:pPr>
            <a:r>
              <a:rPr lang="en-GB" sz="2200" dirty="0" smtClean="0">
                <a:solidFill>
                  <a:schemeClr val="bg2"/>
                </a:solidFill>
              </a:rPr>
              <a:t>Think about these in relation to a timescale to</a:t>
            </a:r>
          </a:p>
          <a:p>
            <a:pPr algn="ctr">
              <a:buNone/>
            </a:pPr>
            <a:r>
              <a:rPr lang="en-GB" sz="2200" dirty="0" smtClean="0">
                <a:solidFill>
                  <a:schemeClr val="bg2"/>
                </a:solidFill>
              </a:rPr>
              <a:t>help you plan things better </a:t>
            </a:r>
            <a:endParaRPr lang="en-GB" sz="2200"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objectives</a:t>
            </a:r>
            <a:endParaRPr lang="en-GB" dirty="0"/>
          </a:p>
        </p:txBody>
      </p:sp>
      <p:sp>
        <p:nvSpPr>
          <p:cNvPr id="3" name="Content Placeholder 2"/>
          <p:cNvSpPr>
            <a:spLocks noGrp="1"/>
          </p:cNvSpPr>
          <p:nvPr>
            <p:ph idx="1"/>
          </p:nvPr>
        </p:nvSpPr>
        <p:spPr>
          <a:xfrm>
            <a:off x="323529" y="1196752"/>
            <a:ext cx="8496944" cy="5112568"/>
          </a:xfrm>
        </p:spPr>
        <p:txBody>
          <a:bodyPr/>
          <a:lstStyle/>
          <a:p>
            <a:pPr marL="0" indent="0">
              <a:buNone/>
            </a:pPr>
            <a:r>
              <a:rPr lang="en-GB" sz="2800" dirty="0" smtClean="0"/>
              <a:t>Throughout the programme you will be prompted to reflect on the objectives you identified in the pre-programme questionnaire and to think about ways in which you can apply learning in your workplace.  </a:t>
            </a:r>
          </a:p>
          <a:p>
            <a:pPr marL="0" indent="0">
              <a:buNone/>
            </a:pPr>
            <a:endParaRPr lang="en-GB" sz="1200" dirty="0" smtClean="0"/>
          </a:p>
          <a:p>
            <a:pPr marL="0" indent="0">
              <a:buNone/>
            </a:pPr>
            <a:r>
              <a:rPr lang="en-GB" sz="2800" dirty="0" smtClean="0"/>
              <a:t>These include,</a:t>
            </a:r>
          </a:p>
          <a:p>
            <a:r>
              <a:rPr lang="en-GB" sz="2800" dirty="0" smtClean="0"/>
              <a:t>key personal learning points</a:t>
            </a:r>
          </a:p>
          <a:p>
            <a:r>
              <a:rPr lang="en-GB" sz="2800" dirty="0" smtClean="0"/>
              <a:t>any immediate impact of the programme (personally and/or on the service)</a:t>
            </a:r>
          </a:p>
          <a:p>
            <a:r>
              <a:rPr lang="en-GB" sz="2800" dirty="0" smtClean="0"/>
              <a:t>action planning (proposed impact)</a:t>
            </a:r>
          </a:p>
          <a:p>
            <a:pPr>
              <a:buNone/>
            </a:pPr>
            <a:endParaRPr lang="en-GB" sz="1200" dirty="0" smtClean="0"/>
          </a:p>
          <a:p>
            <a:pPr marL="0" indent="0">
              <a:buNone/>
            </a:pPr>
            <a:r>
              <a:rPr lang="en-GB" sz="2800" dirty="0" smtClean="0"/>
              <a:t>The accompanying workbook will also support  your reflections and provide further resources.</a:t>
            </a:r>
          </a:p>
          <a:p>
            <a:pPr>
              <a:buNone/>
            </a:pPr>
            <a:endParaRPr lang="en-GB" sz="2800" dirty="0"/>
          </a:p>
        </p:txBody>
      </p:sp>
      <p:sp>
        <p:nvSpPr>
          <p:cNvPr id="4" name="Slide Number Placeholder 3"/>
          <p:cNvSpPr>
            <a:spLocks noGrp="1"/>
          </p:cNvSpPr>
          <p:nvPr>
            <p:ph type="sldNum" sz="quarter" idx="10"/>
          </p:nvPr>
        </p:nvSpPr>
        <p:spPr/>
        <p:txBody>
          <a:bodyPr/>
          <a:lstStyle/>
          <a:p>
            <a:fld id="{6F3BBD64-A3F0-4AC8-BE92-0112CB7499CF}" type="slidenum">
              <a:rPr lang="en-GB" smtClean="0"/>
              <a:pPr/>
              <a:t>4</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67544" y="332656"/>
            <a:ext cx="6624736" cy="603671"/>
          </a:xfrm>
          <a:prstGeom prst="rect">
            <a:avLst/>
          </a:prstGeom>
          <a:solidFill>
            <a:srgbClr val="FFFFFF"/>
          </a:solidFill>
          <a:ln>
            <a:miter lim="800000"/>
            <a:headEnd/>
            <a:tailEnd/>
          </a:ln>
        </p:spPr>
        <p:txBody>
          <a:bodyPr anchor="t" anchorCtr="0"/>
          <a:lstStyle/>
          <a:p>
            <a:pPr algn="l" eaLnBrk="1" hangingPunct="1">
              <a:defRPr/>
            </a:pPr>
            <a:r>
              <a:rPr lang="en-GB" b="1" dirty="0" smtClean="0">
                <a:cs typeface="Arial" pitchFamily="34" charset="0"/>
              </a:rPr>
              <a:t>Delegation is …. </a:t>
            </a:r>
            <a:endParaRPr lang="en-GB" dirty="0" smtClean="0">
              <a:cs typeface="Arial" pitchFamily="34" charset="0"/>
            </a:endParaRPr>
          </a:p>
        </p:txBody>
      </p:sp>
      <p:sp>
        <p:nvSpPr>
          <p:cNvPr id="14339" name="Rectangle 3"/>
          <p:cNvSpPr>
            <a:spLocks noGrp="1" noChangeArrowheads="1"/>
          </p:cNvSpPr>
          <p:nvPr>
            <p:ph type="body" idx="4294967295"/>
          </p:nvPr>
        </p:nvSpPr>
        <p:spPr bwMode="auto">
          <a:xfrm>
            <a:off x="395537" y="1412776"/>
            <a:ext cx="8424936" cy="1727770"/>
          </a:xfrm>
          <a:prstGeom prst="rect">
            <a:avLst/>
          </a:prstGeom>
          <a:solidFill>
            <a:srgbClr val="FFFFFF">
              <a:alpha val="0"/>
            </a:srgbClr>
          </a:solidFill>
          <a:ln>
            <a:miter lim="800000"/>
            <a:headEnd/>
            <a:tailEnd/>
          </a:ln>
        </p:spPr>
        <p:txBody>
          <a:bodyPr/>
          <a:lstStyle/>
          <a:p>
            <a:pPr eaLnBrk="1" hangingPunct="1">
              <a:buNone/>
            </a:pPr>
            <a:r>
              <a:rPr lang="en-GB" sz="2800" dirty="0" smtClean="0">
                <a:cs typeface="Arial" charset="0"/>
              </a:rPr>
              <a:t>When team members have </a:t>
            </a:r>
            <a:r>
              <a:rPr lang="en-GB" sz="2800" b="1" dirty="0" smtClean="0">
                <a:cs typeface="Arial" charset="0"/>
              </a:rPr>
              <a:t>responsibility and</a:t>
            </a:r>
          </a:p>
          <a:p>
            <a:pPr eaLnBrk="1" hangingPunct="1">
              <a:buNone/>
            </a:pPr>
            <a:r>
              <a:rPr lang="en-GB" sz="2800" b="1" dirty="0" smtClean="0">
                <a:cs typeface="Arial" charset="0"/>
              </a:rPr>
              <a:t>authority</a:t>
            </a:r>
            <a:r>
              <a:rPr lang="en-GB" sz="2800" dirty="0" smtClean="0">
                <a:cs typeface="Arial" charset="0"/>
              </a:rPr>
              <a:t> to act within the confines of their role; or</a:t>
            </a:r>
          </a:p>
          <a:p>
            <a:pPr eaLnBrk="1" hangingPunct="1">
              <a:buNone/>
            </a:pPr>
            <a:r>
              <a:rPr lang="en-GB" sz="2800" dirty="0" smtClean="0">
                <a:cs typeface="Arial" charset="0"/>
              </a:rPr>
              <a:t>as </a:t>
            </a:r>
            <a:r>
              <a:rPr lang="en-GB" sz="2800" b="1" i="1" dirty="0" smtClean="0">
                <a:cs typeface="Arial" charset="0"/>
              </a:rPr>
              <a:t>agreed </a:t>
            </a:r>
            <a:r>
              <a:rPr lang="en-GB" sz="2800" dirty="0" smtClean="0">
                <a:cs typeface="Arial" charset="0"/>
              </a:rPr>
              <a:t>between the manager and team member</a:t>
            </a:r>
          </a:p>
          <a:p>
            <a:pPr eaLnBrk="1" hangingPunct="1">
              <a:buFontTx/>
              <a:buNone/>
            </a:pPr>
            <a:endParaRPr lang="en-GB" sz="2300" dirty="0" smtClean="0">
              <a:latin typeface="Comic Sans MS" pitchFamily="66" charset="0"/>
            </a:endParaRPr>
          </a:p>
        </p:txBody>
      </p:sp>
      <p:pic>
        <p:nvPicPr>
          <p:cNvPr id="33802" name="Picture 10" descr="C:\Users\Mannesh934\AppData\Local\Microsoft\Windows\Temporary Internet Files\Content.IE5\2WHJ9SQD\relaybaton_free[1].jpg"/>
          <p:cNvPicPr>
            <a:picLocks noChangeAspect="1" noChangeArrowheads="1"/>
          </p:cNvPicPr>
          <p:nvPr/>
        </p:nvPicPr>
        <p:blipFill>
          <a:blip r:embed="rId3" cstate="print"/>
          <a:srcRect/>
          <a:stretch>
            <a:fillRect/>
          </a:stretch>
        </p:blipFill>
        <p:spPr bwMode="auto">
          <a:xfrm>
            <a:off x="467545" y="2996953"/>
            <a:ext cx="2763559" cy="2337048"/>
          </a:xfrm>
          <a:prstGeom prst="rect">
            <a:avLst/>
          </a:prstGeom>
          <a:noFill/>
        </p:spPr>
      </p:pic>
      <p:sp>
        <p:nvSpPr>
          <p:cNvPr id="15" name="Rectangle 3"/>
          <p:cNvSpPr txBox="1">
            <a:spLocks noChangeArrowheads="1"/>
          </p:cNvSpPr>
          <p:nvPr/>
        </p:nvSpPr>
        <p:spPr bwMode="auto">
          <a:xfrm>
            <a:off x="3347864" y="2780928"/>
            <a:ext cx="5472608" cy="2376264"/>
          </a:xfrm>
          <a:prstGeom prst="rect">
            <a:avLst/>
          </a:prstGeom>
          <a:solidFill>
            <a:srgbClr val="FFFFFF">
              <a:alpha val="0"/>
            </a:srgbClr>
          </a:solidFill>
          <a:ln>
            <a:miter lim="800000"/>
            <a:headEnd/>
            <a:tailEnd/>
          </a:ln>
        </p:spPr>
        <p:txBody>
          <a:bodyPr lIns="91425" tIns="45713" rIns="91425" bIns="45713"/>
          <a:lstStyle/>
          <a:p>
            <a:pPr eaLnBrk="1" hangingPunct="1"/>
            <a:r>
              <a:rPr lang="en-GB" sz="2800" dirty="0" smtClean="0">
                <a:solidFill>
                  <a:schemeClr val="bg2"/>
                </a:solidFill>
                <a:latin typeface="+mn-lt"/>
                <a:ea typeface="+mn-ea"/>
                <a:cs typeface="Arial" charset="0"/>
              </a:rPr>
              <a:t>on a task </a:t>
            </a:r>
            <a:r>
              <a:rPr lang="en-GB" sz="2800" b="1" dirty="0" smtClean="0">
                <a:solidFill>
                  <a:schemeClr val="bg2"/>
                </a:solidFill>
                <a:latin typeface="+mn-lt"/>
                <a:ea typeface="+mn-ea"/>
                <a:cs typeface="Arial" charset="0"/>
              </a:rPr>
              <a:t>not </a:t>
            </a:r>
            <a:r>
              <a:rPr lang="en-GB" sz="2800" dirty="0" smtClean="0">
                <a:solidFill>
                  <a:schemeClr val="bg2"/>
                </a:solidFill>
                <a:latin typeface="+mn-lt"/>
                <a:ea typeface="+mn-ea"/>
                <a:cs typeface="Arial" charset="0"/>
              </a:rPr>
              <a:t>routinely performed by a team member in that role.</a:t>
            </a:r>
          </a:p>
          <a:p>
            <a:pPr eaLnBrk="1" hangingPunct="1"/>
            <a:endParaRPr lang="en-GB" sz="2800" dirty="0" smtClean="0">
              <a:solidFill>
                <a:schemeClr val="bg2"/>
              </a:solidFill>
              <a:latin typeface="+mn-lt"/>
              <a:ea typeface="+mn-ea"/>
              <a:cs typeface="Arial" charset="0"/>
            </a:endParaRPr>
          </a:p>
          <a:p>
            <a:pPr eaLnBrk="1" hangingPunct="1"/>
            <a:r>
              <a:rPr lang="en-GB" sz="2800" dirty="0" smtClean="0">
                <a:solidFill>
                  <a:schemeClr val="bg2"/>
                </a:solidFill>
                <a:latin typeface="+mn-lt"/>
                <a:ea typeface="+mn-ea"/>
                <a:cs typeface="Arial" charset="0"/>
              </a:rPr>
              <a:t>Ultimate accountability remains with </a:t>
            </a:r>
            <a:r>
              <a:rPr lang="en-GB" sz="2800" b="1" dirty="0" smtClean="0">
                <a:solidFill>
                  <a:schemeClr val="bg2"/>
                </a:solidFill>
                <a:latin typeface="+mn-lt"/>
                <a:ea typeface="+mn-ea"/>
                <a:cs typeface="Arial" charset="0"/>
              </a:rPr>
              <a:t>the manager</a:t>
            </a:r>
            <a:r>
              <a:rPr lang="en-GB" sz="2800" dirty="0" smtClean="0">
                <a:solidFill>
                  <a:schemeClr val="bg2"/>
                </a:solidFill>
                <a:latin typeface="+mn-lt"/>
                <a:ea typeface="+mn-ea"/>
                <a:cs typeface="Arial" charset="0"/>
              </a:rPr>
              <a:t>.</a:t>
            </a:r>
          </a:p>
        </p:txBody>
      </p:sp>
      <p:sp>
        <p:nvSpPr>
          <p:cNvPr id="7" name="Slide Number Placeholder 6"/>
          <p:cNvSpPr>
            <a:spLocks noGrp="1"/>
          </p:cNvSpPr>
          <p:nvPr>
            <p:ph type="sldNum" sz="quarter" idx="10"/>
          </p:nvPr>
        </p:nvSpPr>
        <p:spPr/>
        <p:txBody>
          <a:bodyPr/>
          <a:lstStyle/>
          <a:p>
            <a:fld id="{6F3BBD64-A3F0-4AC8-BE92-0112CB7499CF}" type="slidenum">
              <a:rPr lang="en-GB" smtClean="0"/>
              <a:pPr/>
              <a:t>40</a:t>
            </a:fld>
            <a:endParaRPr lang="en-GB" dirty="0"/>
          </a:p>
        </p:txBody>
      </p:sp>
      <p:sp>
        <p:nvSpPr>
          <p:cNvPr id="8" name="Footer Placeholder 7"/>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539751" y="332656"/>
            <a:ext cx="6408738" cy="648073"/>
          </a:xfrm>
          <a:prstGeom prst="rect">
            <a:avLst/>
          </a:prstGeom>
          <a:solidFill>
            <a:srgbClr val="FFFFFF"/>
          </a:solidFill>
          <a:ln>
            <a:miter lim="800000"/>
            <a:headEnd/>
            <a:tailEnd/>
          </a:ln>
        </p:spPr>
        <p:txBody>
          <a:bodyPr anchor="ctr"/>
          <a:lstStyle/>
          <a:p>
            <a:pPr algn="l" eaLnBrk="1" hangingPunct="1"/>
            <a:r>
              <a:rPr lang="en-GB" b="1" dirty="0" smtClean="0">
                <a:cs typeface="Arial" charset="0"/>
              </a:rPr>
              <a:t>Delegation</a:t>
            </a:r>
            <a:r>
              <a:rPr lang="en-GB" b="1" dirty="0" smtClean="0">
                <a:effectLst>
                  <a:outerShdw blurRad="38100" dist="38100" dir="2700000" algn="tl">
                    <a:srgbClr val="000000">
                      <a:alpha val="43137"/>
                    </a:srgbClr>
                  </a:outerShdw>
                </a:effectLst>
                <a:cs typeface="Arial" charset="0"/>
              </a:rPr>
              <a:t> </a:t>
            </a:r>
          </a:p>
        </p:txBody>
      </p:sp>
      <p:sp>
        <p:nvSpPr>
          <p:cNvPr id="17411" name="Rectangle 3"/>
          <p:cNvSpPr>
            <a:spLocks noGrp="1" noChangeArrowheads="1"/>
          </p:cNvSpPr>
          <p:nvPr>
            <p:ph type="body" idx="4294967295"/>
          </p:nvPr>
        </p:nvSpPr>
        <p:spPr bwMode="auto">
          <a:xfrm>
            <a:off x="611188" y="3140969"/>
            <a:ext cx="8137276" cy="2735957"/>
          </a:xfrm>
          <a:prstGeom prst="rect">
            <a:avLst/>
          </a:prstGeom>
          <a:solidFill>
            <a:srgbClr val="FFFFFF">
              <a:alpha val="0"/>
            </a:srgbClr>
          </a:solidFill>
          <a:ln>
            <a:miter lim="800000"/>
            <a:headEnd/>
            <a:tailEnd/>
          </a:ln>
        </p:spPr>
        <p:txBody>
          <a:bodyPr/>
          <a:lstStyle/>
          <a:p>
            <a:pPr eaLnBrk="1" hangingPunct="1">
              <a:buFontTx/>
              <a:buNone/>
            </a:pPr>
            <a:endParaRPr lang="en-GB" dirty="0" smtClean="0">
              <a:latin typeface="Comic Sans MS" pitchFamily="66" charset="0"/>
            </a:endParaRPr>
          </a:p>
          <a:p>
            <a:pPr eaLnBrk="1" hangingPunct="1"/>
            <a:r>
              <a:rPr lang="en-GB" dirty="0" smtClean="0">
                <a:cs typeface="Arial" charset="0"/>
              </a:rPr>
              <a:t>What are the advantages of delegation?</a:t>
            </a:r>
          </a:p>
          <a:p>
            <a:pPr eaLnBrk="1" hangingPunct="1"/>
            <a:endParaRPr lang="en-GB" dirty="0" smtClean="0">
              <a:cs typeface="Arial" charset="0"/>
            </a:endParaRPr>
          </a:p>
          <a:p>
            <a:pPr eaLnBrk="1" hangingPunct="1"/>
            <a:r>
              <a:rPr lang="en-GB" dirty="0" smtClean="0">
                <a:cs typeface="Arial" charset="0"/>
              </a:rPr>
              <a:t>What are the barriers to delegation?</a:t>
            </a:r>
          </a:p>
          <a:p>
            <a:pPr eaLnBrk="1" hangingPunct="1"/>
            <a:endParaRPr lang="en-GB" dirty="0" smtClean="0">
              <a:latin typeface="Comic Sans MS" pitchFamily="66" charset="0"/>
            </a:endParaRPr>
          </a:p>
          <a:p>
            <a:pPr eaLnBrk="1" hangingPunct="1">
              <a:buFontTx/>
              <a:buNone/>
            </a:pPr>
            <a:endParaRPr lang="en-GB" dirty="0" smtClean="0">
              <a:latin typeface="Comic Sans MS" pitchFamily="66" charset="0"/>
            </a:endParaRPr>
          </a:p>
          <a:p>
            <a:pPr eaLnBrk="1" hangingPunct="1"/>
            <a:endParaRPr lang="en-GB" dirty="0" smtClean="0">
              <a:latin typeface="Comic Sans MS" pitchFamily="66" charset="0"/>
            </a:endParaRPr>
          </a:p>
        </p:txBody>
      </p:sp>
      <p:sp>
        <p:nvSpPr>
          <p:cNvPr id="17412" name="Text Box 5"/>
          <p:cNvSpPr txBox="1">
            <a:spLocks noChangeArrowheads="1"/>
          </p:cNvSpPr>
          <p:nvPr/>
        </p:nvSpPr>
        <p:spPr bwMode="auto">
          <a:xfrm>
            <a:off x="8027988" y="6308725"/>
            <a:ext cx="1116012" cy="447826"/>
          </a:xfrm>
          <a:prstGeom prst="rect">
            <a:avLst/>
          </a:prstGeom>
          <a:noFill/>
          <a:ln w="9525">
            <a:noFill/>
            <a:miter lim="800000"/>
            <a:headEnd/>
            <a:tailEnd/>
          </a:ln>
        </p:spPr>
        <p:txBody>
          <a:bodyPr lIns="91425" tIns="45713" rIns="91425" bIns="45713">
            <a:spAutoFit/>
          </a:bodyPr>
          <a:lstStyle/>
          <a:p>
            <a:pPr>
              <a:spcBef>
                <a:spcPct val="50000"/>
              </a:spcBef>
            </a:pPr>
            <a:r>
              <a:rPr lang="en-GB"/>
              <a:t>15</a:t>
            </a:r>
          </a:p>
        </p:txBody>
      </p:sp>
      <p:pic>
        <p:nvPicPr>
          <p:cNvPr id="27649" name="Picture 1" descr="C:\Users\Mannesh934\AppData\Local\Microsoft\Windows\Temporary Internet Files\Content.IE5\RCQS9PWW\advantages-and-disadvantages-between-online-and-offline-football-betting[1].jpg"/>
          <p:cNvPicPr>
            <a:picLocks noChangeAspect="1" noChangeArrowheads="1"/>
          </p:cNvPicPr>
          <p:nvPr/>
        </p:nvPicPr>
        <p:blipFill>
          <a:blip r:embed="rId3" cstate="print">
            <a:clrChange>
              <a:clrFrom>
                <a:srgbClr val="FEFFFF"/>
              </a:clrFrom>
              <a:clrTo>
                <a:srgbClr val="FEFFFF">
                  <a:alpha val="0"/>
                </a:srgbClr>
              </a:clrTo>
            </a:clrChange>
          </a:blip>
          <a:stretch>
            <a:fillRect/>
          </a:stretch>
        </p:blipFill>
        <p:spPr bwMode="auto">
          <a:xfrm>
            <a:off x="2555776" y="1194048"/>
            <a:ext cx="3543300" cy="2667000"/>
          </a:xfrm>
          <a:prstGeom prst="rect">
            <a:avLst/>
          </a:prstGeom>
          <a:noFill/>
          <a:ln>
            <a:noFill/>
          </a:ln>
        </p:spPr>
      </p:pic>
      <p:sp>
        <p:nvSpPr>
          <p:cNvPr id="7" name="Slide Number Placeholder 6"/>
          <p:cNvSpPr>
            <a:spLocks noGrp="1"/>
          </p:cNvSpPr>
          <p:nvPr>
            <p:ph type="sldNum" sz="quarter" idx="10"/>
          </p:nvPr>
        </p:nvSpPr>
        <p:spPr/>
        <p:txBody>
          <a:bodyPr/>
          <a:lstStyle/>
          <a:p>
            <a:fld id="{6F3BBD64-A3F0-4AC8-BE92-0112CB7499CF}" type="slidenum">
              <a:rPr lang="en-GB" smtClean="0"/>
              <a:pPr/>
              <a:t>41</a:t>
            </a:fld>
            <a:endParaRPr lang="en-GB" dirty="0"/>
          </a:p>
        </p:txBody>
      </p:sp>
      <p:sp>
        <p:nvSpPr>
          <p:cNvPr id="8" name="Footer Placeholder 7"/>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395536" y="0"/>
            <a:ext cx="7127875" cy="980728"/>
          </a:xfrm>
          <a:prstGeom prst="rect">
            <a:avLst/>
          </a:prstGeom>
          <a:solidFill>
            <a:srgbClr val="FFFFFF">
              <a:alpha val="0"/>
            </a:srgbClr>
          </a:solidFill>
          <a:ln>
            <a:miter lim="800000"/>
            <a:headEnd/>
            <a:tailEnd/>
          </a:ln>
        </p:spPr>
        <p:txBody>
          <a:bodyPr anchor="b"/>
          <a:lstStyle/>
          <a:p>
            <a:pPr algn="l" eaLnBrk="1" hangingPunct="1">
              <a:defRPr/>
            </a:pPr>
            <a:r>
              <a:rPr lang="en-GB" b="1" dirty="0" smtClean="0">
                <a:cs typeface="Arial" pitchFamily="34" charset="0"/>
              </a:rPr>
              <a:t>Advantages of delegation</a:t>
            </a:r>
          </a:p>
        </p:txBody>
      </p:sp>
      <p:sp>
        <p:nvSpPr>
          <p:cNvPr id="18435" name="Rectangle 3"/>
          <p:cNvSpPr>
            <a:spLocks noGrp="1" noChangeArrowheads="1"/>
          </p:cNvSpPr>
          <p:nvPr>
            <p:ph type="body" idx="4294967295"/>
          </p:nvPr>
        </p:nvSpPr>
        <p:spPr bwMode="auto">
          <a:xfrm>
            <a:off x="395289" y="1700214"/>
            <a:ext cx="7921625" cy="4033837"/>
          </a:xfrm>
          <a:prstGeom prst="rect">
            <a:avLst/>
          </a:prstGeom>
          <a:solidFill>
            <a:srgbClr val="FFFFFF">
              <a:alpha val="0"/>
            </a:srgbClr>
          </a:solidFill>
          <a:ln>
            <a:miter lim="800000"/>
            <a:headEnd/>
            <a:tailEnd/>
          </a:ln>
        </p:spPr>
        <p:txBody>
          <a:bodyPr/>
          <a:lstStyle/>
          <a:p>
            <a:pPr eaLnBrk="1" hangingPunct="1"/>
            <a:r>
              <a:rPr lang="en-GB" dirty="0" smtClean="0">
                <a:cs typeface="Arial" charset="0"/>
              </a:rPr>
              <a:t>Relieves you of routine and less critical tasks</a:t>
            </a:r>
          </a:p>
          <a:p>
            <a:pPr eaLnBrk="1" hangingPunct="1"/>
            <a:r>
              <a:rPr lang="en-GB" dirty="0" smtClean="0">
                <a:cs typeface="Arial" charset="0"/>
              </a:rPr>
              <a:t>Allows you to plan for the future rather than organise for the present</a:t>
            </a:r>
          </a:p>
          <a:p>
            <a:pPr eaLnBrk="1" hangingPunct="1"/>
            <a:r>
              <a:rPr lang="en-GB" dirty="0" smtClean="0">
                <a:cs typeface="Arial" charset="0"/>
              </a:rPr>
              <a:t>Encourages decision-making</a:t>
            </a:r>
          </a:p>
          <a:p>
            <a:pPr eaLnBrk="1" hangingPunct="1"/>
            <a:r>
              <a:rPr lang="en-GB" dirty="0" smtClean="0">
                <a:cs typeface="Arial" charset="0"/>
              </a:rPr>
              <a:t>Increases motivation</a:t>
            </a:r>
          </a:p>
          <a:p>
            <a:pPr eaLnBrk="1" hangingPunct="1"/>
            <a:r>
              <a:rPr lang="en-GB" dirty="0" smtClean="0">
                <a:cs typeface="Arial" charset="0"/>
              </a:rPr>
              <a:t>Develops the capacity of staff</a:t>
            </a:r>
          </a:p>
        </p:txBody>
      </p:sp>
      <p:sp>
        <p:nvSpPr>
          <p:cNvPr id="18436" name="Text Box 5"/>
          <p:cNvSpPr txBox="1">
            <a:spLocks noChangeArrowheads="1"/>
          </p:cNvSpPr>
          <p:nvPr/>
        </p:nvSpPr>
        <p:spPr bwMode="auto">
          <a:xfrm>
            <a:off x="8027988" y="6308725"/>
            <a:ext cx="1116012" cy="447826"/>
          </a:xfrm>
          <a:prstGeom prst="rect">
            <a:avLst/>
          </a:prstGeom>
          <a:noFill/>
          <a:ln w="9525">
            <a:noFill/>
            <a:miter lim="800000"/>
            <a:headEnd/>
            <a:tailEnd/>
          </a:ln>
        </p:spPr>
        <p:txBody>
          <a:bodyPr lIns="91425" tIns="45713" rIns="91425" bIns="45713">
            <a:spAutoFit/>
          </a:bodyPr>
          <a:lstStyle/>
          <a:p>
            <a:pPr>
              <a:spcBef>
                <a:spcPct val="50000"/>
              </a:spcBef>
            </a:pPr>
            <a:r>
              <a:rPr lang="en-GB"/>
              <a:t>16</a:t>
            </a:r>
          </a:p>
        </p:txBody>
      </p:sp>
      <p:sp>
        <p:nvSpPr>
          <p:cNvPr id="5" name="Slide Number Placeholder 4"/>
          <p:cNvSpPr>
            <a:spLocks noGrp="1"/>
          </p:cNvSpPr>
          <p:nvPr>
            <p:ph type="sldNum" sz="quarter" idx="10"/>
          </p:nvPr>
        </p:nvSpPr>
        <p:spPr/>
        <p:txBody>
          <a:bodyPr/>
          <a:lstStyle/>
          <a:p>
            <a:fld id="{6F3BBD64-A3F0-4AC8-BE92-0112CB7499CF}" type="slidenum">
              <a:rPr lang="en-GB" smtClean="0"/>
              <a:pPr/>
              <a:t>42</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bwMode="auto">
          <a:xfrm>
            <a:off x="467546" y="332657"/>
            <a:ext cx="6984775" cy="603448"/>
          </a:xfrm>
          <a:prstGeom prst="rect">
            <a:avLst/>
          </a:prstGeom>
          <a:solidFill>
            <a:srgbClr val="FFFFFF"/>
          </a:solidFill>
          <a:ln>
            <a:miter lim="800000"/>
            <a:headEnd/>
            <a:tailEnd/>
          </a:ln>
        </p:spPr>
        <p:txBody>
          <a:bodyPr anchor="b"/>
          <a:lstStyle/>
          <a:p>
            <a:pPr algn="l" eaLnBrk="1" hangingPunct="1">
              <a:defRPr/>
            </a:pPr>
            <a:r>
              <a:rPr lang="en-GB" dirty="0" smtClean="0"/>
              <a:t>Barriers to d</a:t>
            </a:r>
            <a:r>
              <a:rPr lang="en-GB" b="1" dirty="0" smtClean="0"/>
              <a:t>elegation</a:t>
            </a:r>
            <a:endParaRPr lang="en-GB" dirty="0" smtClean="0"/>
          </a:p>
        </p:txBody>
      </p:sp>
      <p:sp>
        <p:nvSpPr>
          <p:cNvPr id="21507" name="Rectangle 3"/>
          <p:cNvSpPr>
            <a:spLocks noGrp="1" noChangeArrowheads="1"/>
          </p:cNvSpPr>
          <p:nvPr>
            <p:ph type="body" idx="4294967295"/>
          </p:nvPr>
        </p:nvSpPr>
        <p:spPr bwMode="auto">
          <a:xfrm>
            <a:off x="539751" y="1340769"/>
            <a:ext cx="7848674" cy="1296144"/>
          </a:xfrm>
          <a:prstGeom prst="rect">
            <a:avLst/>
          </a:prstGeom>
          <a:solidFill>
            <a:srgbClr val="FFFFFF">
              <a:alpha val="0"/>
            </a:srgbClr>
          </a:solidFill>
          <a:ln>
            <a:miter lim="800000"/>
            <a:headEnd/>
            <a:tailEnd/>
          </a:ln>
        </p:spPr>
        <p:txBody>
          <a:bodyPr/>
          <a:lstStyle/>
          <a:p>
            <a:pPr algn="ctr" eaLnBrk="1" hangingPunct="1">
              <a:buFontTx/>
              <a:buNone/>
            </a:pPr>
            <a:r>
              <a:rPr lang="en-GB" sz="3200" dirty="0" smtClean="0">
                <a:cs typeface="Arial" charset="0"/>
              </a:rPr>
              <a:t>‘If you want a job done properly, </a:t>
            </a:r>
          </a:p>
          <a:p>
            <a:pPr algn="ctr" eaLnBrk="1" hangingPunct="1">
              <a:buFontTx/>
              <a:buNone/>
            </a:pPr>
            <a:r>
              <a:rPr lang="en-GB" sz="3200" dirty="0" smtClean="0">
                <a:cs typeface="Arial" charset="0"/>
              </a:rPr>
              <a:t>  do it yourself.’</a:t>
            </a:r>
          </a:p>
        </p:txBody>
      </p:sp>
      <p:sp>
        <p:nvSpPr>
          <p:cNvPr id="5" name="Slide Number Placeholder 4"/>
          <p:cNvSpPr>
            <a:spLocks noGrp="1"/>
          </p:cNvSpPr>
          <p:nvPr>
            <p:ph type="sldNum" sz="quarter" idx="10"/>
          </p:nvPr>
        </p:nvSpPr>
        <p:spPr/>
        <p:txBody>
          <a:bodyPr/>
          <a:lstStyle/>
          <a:p>
            <a:fld id="{6F3BBD64-A3F0-4AC8-BE92-0112CB7499CF}" type="slidenum">
              <a:rPr lang="en-GB" smtClean="0"/>
              <a:pPr/>
              <a:t>43</a:t>
            </a:fld>
            <a:endParaRPr lang="en-GB" dirty="0"/>
          </a:p>
        </p:txBody>
      </p:sp>
      <p:sp>
        <p:nvSpPr>
          <p:cNvPr id="6" name="Rectangle 3"/>
          <p:cNvSpPr txBox="1">
            <a:spLocks noChangeArrowheads="1"/>
          </p:cNvSpPr>
          <p:nvPr/>
        </p:nvSpPr>
        <p:spPr bwMode="auto">
          <a:xfrm>
            <a:off x="323528" y="2743201"/>
            <a:ext cx="4198938" cy="4114800"/>
          </a:xfrm>
          <a:prstGeom prst="rect">
            <a:avLst/>
          </a:prstGeom>
          <a:solidFill>
            <a:srgbClr val="FFFFFF">
              <a:alpha val="0"/>
            </a:srgbClr>
          </a:solidFill>
          <a:ln w="9525">
            <a:noFill/>
            <a:miter lim="800000"/>
            <a:headEnd/>
            <a:tailEnd/>
          </a:ln>
        </p:spPr>
        <p:txBody>
          <a:bodyPr vert="horz" wrap="square" lIns="91425" tIns="45713" rIns="91425" bIns="45713" numCol="1" anchor="t" anchorCtr="0" compatLnSpc="1">
            <a:prstTxWarp prst="textNoShape">
              <a:avLst/>
            </a:prstTxWarp>
          </a:bodyPr>
          <a:lstStyle/>
          <a:p>
            <a:pPr marL="342844" indent="-342844" defTabSz="914250" eaLnBrk="1" hangingPunct="1">
              <a:lnSpc>
                <a:spcPct val="90000"/>
              </a:lnSpc>
              <a:spcBef>
                <a:spcPct val="20000"/>
              </a:spcBef>
              <a:buFontTx/>
              <a:buChar char="•"/>
              <a:defRPr/>
            </a:pPr>
            <a:r>
              <a:rPr lang="en-GB" sz="2600" kern="0" dirty="0" smtClean="0">
                <a:solidFill>
                  <a:schemeClr val="bg2"/>
                </a:solidFill>
                <a:latin typeface="+mn-lt"/>
                <a:ea typeface="+mn-ea"/>
                <a:cs typeface="Arial" charset="0"/>
              </a:rPr>
              <a:t>It’s my job</a:t>
            </a:r>
          </a:p>
          <a:p>
            <a:pPr marL="342844" indent="-342844" defTabSz="914250" eaLnBrk="1" hangingPunct="1">
              <a:lnSpc>
                <a:spcPct val="90000"/>
              </a:lnSpc>
              <a:spcBef>
                <a:spcPct val="20000"/>
              </a:spcBef>
              <a:buFontTx/>
              <a:buChar char="•"/>
              <a:defRPr/>
            </a:pPr>
            <a:r>
              <a:rPr lang="en-GB" sz="2600" kern="0" dirty="0" smtClean="0">
                <a:solidFill>
                  <a:schemeClr val="bg2"/>
                </a:solidFill>
                <a:latin typeface="+mn-lt"/>
                <a:ea typeface="+mn-ea"/>
                <a:cs typeface="Arial" charset="0"/>
              </a:rPr>
              <a:t>What to delegate?</a:t>
            </a:r>
          </a:p>
          <a:p>
            <a:pPr marL="342844" indent="-342844" defTabSz="914250" eaLnBrk="1" hangingPunct="1">
              <a:lnSpc>
                <a:spcPct val="90000"/>
              </a:lnSpc>
              <a:spcBef>
                <a:spcPct val="20000"/>
              </a:spcBef>
              <a:buFontTx/>
              <a:buChar char="•"/>
              <a:defRPr/>
            </a:pPr>
            <a:r>
              <a:rPr lang="en-GB" sz="2600" kern="0" dirty="0" smtClean="0">
                <a:solidFill>
                  <a:schemeClr val="bg2"/>
                </a:solidFill>
                <a:latin typeface="+mn-lt"/>
                <a:ea typeface="+mn-ea"/>
                <a:cs typeface="Arial" charset="0"/>
              </a:rPr>
              <a:t>Time to explain</a:t>
            </a:r>
          </a:p>
          <a:p>
            <a:pPr marL="342844" indent="-342844" defTabSz="914250" eaLnBrk="1" hangingPunct="1">
              <a:lnSpc>
                <a:spcPct val="90000"/>
              </a:lnSpc>
              <a:spcBef>
                <a:spcPct val="20000"/>
              </a:spcBef>
              <a:buFontTx/>
              <a:buChar char="•"/>
              <a:defRPr/>
            </a:pPr>
            <a:r>
              <a:rPr lang="en-GB" sz="2600" kern="0" dirty="0" smtClean="0">
                <a:solidFill>
                  <a:schemeClr val="bg2"/>
                </a:solidFill>
                <a:latin typeface="+mn-lt"/>
                <a:ea typeface="+mn-ea"/>
                <a:cs typeface="Arial" charset="0"/>
              </a:rPr>
              <a:t>Will it be done right?</a:t>
            </a:r>
          </a:p>
          <a:p>
            <a:pPr marL="342844" indent="-342844" defTabSz="914250" eaLnBrk="1" hangingPunct="1">
              <a:lnSpc>
                <a:spcPct val="90000"/>
              </a:lnSpc>
              <a:spcBef>
                <a:spcPct val="20000"/>
              </a:spcBef>
              <a:buFontTx/>
              <a:buChar char="•"/>
              <a:defRPr/>
            </a:pPr>
            <a:r>
              <a:rPr lang="en-GB" sz="2600" kern="0" dirty="0" smtClean="0">
                <a:solidFill>
                  <a:schemeClr val="bg2"/>
                </a:solidFill>
                <a:latin typeface="+mn-lt"/>
                <a:ea typeface="+mn-ea"/>
                <a:cs typeface="Arial" charset="0"/>
              </a:rPr>
              <a:t>They might do it better than me</a:t>
            </a:r>
          </a:p>
          <a:p>
            <a:pPr marL="342844" indent="-342844" defTabSz="914250" eaLnBrk="1" hangingPunct="1">
              <a:lnSpc>
                <a:spcPct val="90000"/>
              </a:lnSpc>
              <a:spcBef>
                <a:spcPct val="20000"/>
              </a:spcBef>
              <a:buFontTx/>
              <a:buChar char="•"/>
              <a:defRPr/>
            </a:pPr>
            <a:r>
              <a:rPr lang="en-GB" sz="2600" kern="0" dirty="0" smtClean="0">
                <a:solidFill>
                  <a:schemeClr val="bg2"/>
                </a:solidFill>
                <a:latin typeface="+mn-lt"/>
                <a:ea typeface="+mn-ea"/>
                <a:cs typeface="Arial" charset="0"/>
              </a:rPr>
              <a:t>Information is power</a:t>
            </a:r>
          </a:p>
          <a:p>
            <a:pPr marL="342844" indent="-342844" defTabSz="914250" eaLnBrk="1" hangingPunct="1">
              <a:lnSpc>
                <a:spcPct val="90000"/>
              </a:lnSpc>
              <a:spcBef>
                <a:spcPct val="20000"/>
              </a:spcBef>
              <a:buFontTx/>
              <a:buChar char="•"/>
              <a:defRPr/>
            </a:pPr>
            <a:r>
              <a:rPr lang="en-GB" sz="2600" kern="0" dirty="0" smtClean="0">
                <a:solidFill>
                  <a:schemeClr val="bg2"/>
                </a:solidFill>
                <a:latin typeface="+mn-lt"/>
                <a:ea typeface="+mn-ea"/>
                <a:cs typeface="Arial" charset="0"/>
              </a:rPr>
              <a:t>Personalities</a:t>
            </a:r>
          </a:p>
        </p:txBody>
      </p:sp>
      <p:sp>
        <p:nvSpPr>
          <p:cNvPr id="7" name="Rectangle 4"/>
          <p:cNvSpPr txBox="1">
            <a:spLocks noChangeArrowheads="1"/>
          </p:cNvSpPr>
          <p:nvPr/>
        </p:nvSpPr>
        <p:spPr bwMode="auto">
          <a:xfrm>
            <a:off x="4572001" y="2743201"/>
            <a:ext cx="4267200" cy="4114800"/>
          </a:xfrm>
          <a:prstGeom prst="rect">
            <a:avLst/>
          </a:prstGeom>
          <a:solidFill>
            <a:srgbClr val="FFFFFF">
              <a:alpha val="0"/>
            </a:srgbClr>
          </a:solidFill>
          <a:ln w="9525">
            <a:noFill/>
            <a:miter lim="800000"/>
            <a:headEnd/>
            <a:tailEnd/>
          </a:ln>
        </p:spPr>
        <p:txBody>
          <a:bodyPr vert="horz" wrap="square" lIns="91425" tIns="45713" rIns="91425" bIns="45713" numCol="1" anchor="t" anchorCtr="0" compatLnSpc="1">
            <a:prstTxWarp prst="textNoShape">
              <a:avLst/>
            </a:prstTxWarp>
          </a:bodyPr>
          <a:lstStyle/>
          <a:p>
            <a:pPr marL="342844" indent="-342844" defTabSz="914250" eaLnBrk="1" hangingPunct="1">
              <a:lnSpc>
                <a:spcPct val="90000"/>
              </a:lnSpc>
              <a:spcBef>
                <a:spcPct val="20000"/>
              </a:spcBef>
              <a:buFontTx/>
              <a:buChar char="•"/>
              <a:defRPr/>
            </a:pPr>
            <a:r>
              <a:rPr lang="en-GB" sz="2600" kern="0" dirty="0" smtClean="0">
                <a:solidFill>
                  <a:schemeClr val="bg2"/>
                </a:solidFill>
                <a:latin typeface="+mn-lt"/>
                <a:ea typeface="+mn-ea"/>
                <a:cs typeface="Arial" charset="0"/>
              </a:rPr>
              <a:t>It’s too risky</a:t>
            </a:r>
          </a:p>
          <a:p>
            <a:pPr marL="342844" indent="-342844" defTabSz="914250" eaLnBrk="1" hangingPunct="1">
              <a:lnSpc>
                <a:spcPct val="90000"/>
              </a:lnSpc>
              <a:spcBef>
                <a:spcPct val="20000"/>
              </a:spcBef>
              <a:buFontTx/>
              <a:buChar char="•"/>
              <a:defRPr/>
            </a:pPr>
            <a:r>
              <a:rPr lang="en-GB" sz="2600" kern="0" dirty="0" smtClean="0">
                <a:solidFill>
                  <a:schemeClr val="bg2"/>
                </a:solidFill>
                <a:latin typeface="+mn-lt"/>
                <a:ea typeface="+mn-ea"/>
                <a:cs typeface="Arial" charset="0"/>
              </a:rPr>
              <a:t>But I enjoy doing it myself</a:t>
            </a:r>
          </a:p>
          <a:p>
            <a:pPr marL="342844" indent="-342844" defTabSz="914250" eaLnBrk="1" hangingPunct="1">
              <a:lnSpc>
                <a:spcPct val="90000"/>
              </a:lnSpc>
              <a:spcBef>
                <a:spcPct val="20000"/>
              </a:spcBef>
              <a:buFontTx/>
              <a:buChar char="•"/>
              <a:defRPr/>
            </a:pPr>
            <a:r>
              <a:rPr lang="en-GB" sz="2600" kern="0" dirty="0" smtClean="0">
                <a:solidFill>
                  <a:schemeClr val="bg2"/>
                </a:solidFill>
                <a:latin typeface="+mn-lt"/>
                <a:ea typeface="+mn-ea"/>
                <a:cs typeface="Arial" charset="0"/>
              </a:rPr>
              <a:t>I like to be on top of everything. If I delegate work I’ll lose some of this contact</a:t>
            </a:r>
          </a:p>
          <a:p>
            <a:pPr marL="342844" indent="-342844" defTabSz="914250" eaLnBrk="1" hangingPunct="1">
              <a:lnSpc>
                <a:spcPct val="90000"/>
              </a:lnSpc>
              <a:spcBef>
                <a:spcPct val="20000"/>
              </a:spcBef>
              <a:buFontTx/>
              <a:buChar char="•"/>
              <a:defRPr/>
            </a:pPr>
            <a:r>
              <a:rPr lang="en-GB" sz="2600" kern="0" dirty="0" smtClean="0">
                <a:solidFill>
                  <a:schemeClr val="bg2"/>
                </a:solidFill>
                <a:latin typeface="+mn-lt"/>
                <a:ea typeface="+mn-ea"/>
                <a:cs typeface="Arial" charset="0"/>
              </a:rPr>
              <a:t>They might not like me for giving them work.</a:t>
            </a:r>
          </a:p>
          <a:p>
            <a:pPr marL="342844" indent="-342844" defTabSz="914250" eaLnBrk="1" hangingPunct="1">
              <a:lnSpc>
                <a:spcPct val="90000"/>
              </a:lnSpc>
              <a:spcBef>
                <a:spcPct val="20000"/>
              </a:spcBef>
              <a:buFontTx/>
              <a:buChar char="•"/>
              <a:defRPr/>
            </a:pPr>
            <a:endParaRPr lang="en-GB" sz="2600" kern="0" dirty="0" smtClean="0">
              <a:solidFill>
                <a:schemeClr val="bg2"/>
              </a:solidFill>
              <a:latin typeface="Comic Sans MS" pitchFamily="66" charset="0"/>
              <a:ea typeface="+mn-ea"/>
            </a:endParaRPr>
          </a:p>
        </p:txBody>
      </p:sp>
      <p:sp>
        <p:nvSpPr>
          <p:cNvPr id="8" name="Footer Placeholder 7"/>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F3BBD64-A3F0-4AC8-BE92-0112CB7499CF}" type="slidenum">
              <a:rPr lang="en-GB" smtClean="0"/>
              <a:pPr/>
              <a:t>44</a:t>
            </a:fld>
            <a:endParaRPr lang="en-GB" dirty="0"/>
          </a:p>
        </p:txBody>
      </p:sp>
      <p:sp>
        <p:nvSpPr>
          <p:cNvPr id="3" name="Title 2"/>
          <p:cNvSpPr>
            <a:spLocks noGrp="1"/>
          </p:cNvSpPr>
          <p:nvPr>
            <p:ph type="title"/>
          </p:nvPr>
        </p:nvSpPr>
        <p:spPr>
          <a:xfrm>
            <a:off x="457200" y="332657"/>
            <a:ext cx="6707188" cy="634132"/>
          </a:xfrm>
        </p:spPr>
        <p:txBody>
          <a:bodyPr/>
          <a:lstStyle/>
          <a:p>
            <a:r>
              <a:rPr lang="en-GB" dirty="0" smtClean="0"/>
              <a:t>What should be delegated?</a:t>
            </a:r>
            <a:endParaRPr lang="en-GB" dirty="0"/>
          </a:p>
        </p:txBody>
      </p:sp>
      <p:sp>
        <p:nvSpPr>
          <p:cNvPr id="15" name="TextBox 14"/>
          <p:cNvSpPr txBox="1"/>
          <p:nvPr/>
        </p:nvSpPr>
        <p:spPr>
          <a:xfrm>
            <a:off x="1403648" y="2015993"/>
            <a:ext cx="3168352" cy="1154148"/>
          </a:xfrm>
          <a:prstGeom prst="rect">
            <a:avLst/>
          </a:prstGeom>
          <a:noFill/>
        </p:spPr>
        <p:txBody>
          <a:bodyPr wrap="square" lIns="91425" tIns="45713" rIns="91425" bIns="45713" rtlCol="0" anchor="ctr">
            <a:spAutoFit/>
          </a:bodyPr>
          <a:lstStyle/>
          <a:p>
            <a:r>
              <a:rPr lang="en-GB" dirty="0" smtClean="0">
                <a:solidFill>
                  <a:schemeClr val="bg1">
                    <a:lumMod val="60000"/>
                    <a:lumOff val="40000"/>
                  </a:schemeClr>
                </a:solidFill>
              </a:rPr>
              <a:t>These jobs are likely to be too important and urgent for delegating</a:t>
            </a:r>
            <a:endParaRPr lang="en-GB" dirty="0">
              <a:solidFill>
                <a:schemeClr val="bg1">
                  <a:lumMod val="60000"/>
                  <a:lumOff val="40000"/>
                </a:schemeClr>
              </a:solidFill>
            </a:endParaRPr>
          </a:p>
        </p:txBody>
      </p:sp>
      <p:sp>
        <p:nvSpPr>
          <p:cNvPr id="16" name="TextBox 15"/>
          <p:cNvSpPr txBox="1"/>
          <p:nvPr/>
        </p:nvSpPr>
        <p:spPr>
          <a:xfrm>
            <a:off x="1403648" y="3738670"/>
            <a:ext cx="3168352" cy="1862034"/>
          </a:xfrm>
          <a:prstGeom prst="rect">
            <a:avLst/>
          </a:prstGeom>
          <a:noFill/>
        </p:spPr>
        <p:txBody>
          <a:bodyPr wrap="square" lIns="91425" tIns="45713" rIns="91425" bIns="45713" rtlCol="0" anchor="ctr">
            <a:spAutoFit/>
          </a:bodyPr>
          <a:lstStyle/>
          <a:p>
            <a:r>
              <a:rPr lang="en-GB" dirty="0" smtClean="0">
                <a:solidFill>
                  <a:schemeClr val="bg1">
                    <a:lumMod val="60000"/>
                    <a:lumOff val="40000"/>
                  </a:schemeClr>
                </a:solidFill>
              </a:rPr>
              <a:t>Too little time to delegate?</a:t>
            </a:r>
          </a:p>
          <a:p>
            <a:r>
              <a:rPr lang="en-GB" dirty="0" smtClean="0">
                <a:solidFill>
                  <a:schemeClr val="bg1">
                    <a:lumMod val="60000"/>
                    <a:lumOff val="40000"/>
                  </a:schemeClr>
                </a:solidFill>
              </a:rPr>
              <a:t>Perhaps experienced team members could do these jobs</a:t>
            </a:r>
            <a:endParaRPr lang="en-GB" dirty="0">
              <a:solidFill>
                <a:schemeClr val="bg1">
                  <a:lumMod val="60000"/>
                  <a:lumOff val="40000"/>
                </a:schemeClr>
              </a:solidFill>
            </a:endParaRPr>
          </a:p>
        </p:txBody>
      </p:sp>
      <p:sp>
        <p:nvSpPr>
          <p:cNvPr id="17" name="TextBox 16"/>
          <p:cNvSpPr txBox="1"/>
          <p:nvPr/>
        </p:nvSpPr>
        <p:spPr>
          <a:xfrm>
            <a:off x="4716016" y="4095510"/>
            <a:ext cx="2880320" cy="830997"/>
          </a:xfrm>
          <a:prstGeom prst="rect">
            <a:avLst/>
          </a:prstGeom>
          <a:noFill/>
        </p:spPr>
        <p:txBody>
          <a:bodyPr wrap="square" lIns="91425" tIns="45713" rIns="91425" bIns="45713" rtlCol="0" anchor="ctr">
            <a:spAutoFit/>
          </a:bodyPr>
          <a:lstStyle/>
          <a:p>
            <a:r>
              <a:rPr lang="en-GB" dirty="0" smtClean="0">
                <a:solidFill>
                  <a:schemeClr val="bg1">
                    <a:lumMod val="60000"/>
                    <a:lumOff val="40000"/>
                  </a:schemeClr>
                </a:solidFill>
              </a:rPr>
              <a:t>Do these jobs need to be done at all?</a:t>
            </a:r>
            <a:endParaRPr lang="en-GB" dirty="0">
              <a:solidFill>
                <a:schemeClr val="bg1">
                  <a:lumMod val="60000"/>
                  <a:lumOff val="40000"/>
                </a:schemeClr>
              </a:solidFill>
            </a:endParaRPr>
          </a:p>
        </p:txBody>
      </p:sp>
      <p:sp>
        <p:nvSpPr>
          <p:cNvPr id="18" name="TextBox 17"/>
          <p:cNvSpPr txBox="1"/>
          <p:nvPr/>
        </p:nvSpPr>
        <p:spPr>
          <a:xfrm>
            <a:off x="4716016" y="2203412"/>
            <a:ext cx="2880320" cy="830997"/>
          </a:xfrm>
          <a:prstGeom prst="rect">
            <a:avLst/>
          </a:prstGeom>
          <a:noFill/>
        </p:spPr>
        <p:txBody>
          <a:bodyPr wrap="square" lIns="91425" tIns="45713" rIns="91425" bIns="45713" rtlCol="0" anchor="ctr">
            <a:spAutoFit/>
          </a:bodyPr>
          <a:lstStyle/>
          <a:p>
            <a:r>
              <a:rPr lang="en-GB" dirty="0" smtClean="0">
                <a:solidFill>
                  <a:schemeClr val="bg1">
                    <a:lumMod val="60000"/>
                    <a:lumOff val="40000"/>
                  </a:schemeClr>
                </a:solidFill>
              </a:rPr>
              <a:t>Plenty of scope for delegating here</a:t>
            </a:r>
            <a:endParaRPr lang="en-GB" dirty="0">
              <a:solidFill>
                <a:schemeClr val="bg1">
                  <a:lumMod val="60000"/>
                  <a:lumOff val="40000"/>
                </a:schemeClr>
              </a:solidFill>
            </a:endParaRPr>
          </a:p>
        </p:txBody>
      </p:sp>
      <p:sp>
        <p:nvSpPr>
          <p:cNvPr id="20" name="TextBox 19"/>
          <p:cNvSpPr txBox="1"/>
          <p:nvPr/>
        </p:nvSpPr>
        <p:spPr>
          <a:xfrm>
            <a:off x="0" y="2996953"/>
            <a:ext cx="1403648" cy="830997"/>
          </a:xfrm>
          <a:prstGeom prst="rect">
            <a:avLst/>
          </a:prstGeom>
          <a:noFill/>
        </p:spPr>
        <p:txBody>
          <a:bodyPr wrap="square" lIns="91425" tIns="45713" rIns="91425" bIns="45713" rtlCol="0">
            <a:spAutoFit/>
          </a:bodyPr>
          <a:lstStyle/>
          <a:p>
            <a:r>
              <a:rPr lang="en-GB" b="1" i="1" dirty="0" smtClean="0">
                <a:solidFill>
                  <a:schemeClr val="bg2"/>
                </a:solidFill>
              </a:rPr>
              <a:t>High</a:t>
            </a:r>
          </a:p>
          <a:p>
            <a:r>
              <a:rPr lang="en-GB" b="1" i="1" dirty="0" smtClean="0">
                <a:solidFill>
                  <a:schemeClr val="bg2"/>
                </a:solidFill>
              </a:rPr>
              <a:t>urgency</a:t>
            </a:r>
            <a:endParaRPr lang="en-GB" b="1" dirty="0">
              <a:solidFill>
                <a:schemeClr val="bg2"/>
              </a:solidFill>
            </a:endParaRPr>
          </a:p>
        </p:txBody>
      </p:sp>
      <p:sp>
        <p:nvSpPr>
          <p:cNvPr id="21" name="TextBox 20"/>
          <p:cNvSpPr txBox="1"/>
          <p:nvPr/>
        </p:nvSpPr>
        <p:spPr>
          <a:xfrm>
            <a:off x="3419873" y="5805265"/>
            <a:ext cx="2592288" cy="461665"/>
          </a:xfrm>
          <a:prstGeom prst="rect">
            <a:avLst/>
          </a:prstGeom>
          <a:noFill/>
        </p:spPr>
        <p:txBody>
          <a:bodyPr wrap="square" lIns="91425" tIns="45713" rIns="91425" bIns="45713" rtlCol="0">
            <a:spAutoFit/>
          </a:bodyPr>
          <a:lstStyle/>
          <a:p>
            <a:r>
              <a:rPr lang="en-GB" b="1" i="1" dirty="0" smtClean="0">
                <a:solidFill>
                  <a:schemeClr val="bg2"/>
                </a:solidFill>
              </a:rPr>
              <a:t>Low importance</a:t>
            </a:r>
            <a:endParaRPr lang="en-GB" b="1" dirty="0">
              <a:solidFill>
                <a:schemeClr val="bg2"/>
              </a:solidFill>
            </a:endParaRPr>
          </a:p>
        </p:txBody>
      </p:sp>
      <p:sp>
        <p:nvSpPr>
          <p:cNvPr id="22" name="TextBox 21"/>
          <p:cNvSpPr txBox="1"/>
          <p:nvPr/>
        </p:nvSpPr>
        <p:spPr>
          <a:xfrm>
            <a:off x="7668344" y="2996954"/>
            <a:ext cx="1475656" cy="830997"/>
          </a:xfrm>
          <a:prstGeom prst="rect">
            <a:avLst/>
          </a:prstGeom>
          <a:noFill/>
        </p:spPr>
        <p:txBody>
          <a:bodyPr wrap="square" lIns="91425" tIns="45713" rIns="91425" bIns="45713" rtlCol="0">
            <a:spAutoFit/>
          </a:bodyPr>
          <a:lstStyle/>
          <a:p>
            <a:r>
              <a:rPr lang="en-GB" b="1" i="1" dirty="0" smtClean="0">
                <a:solidFill>
                  <a:schemeClr val="bg2"/>
                </a:solidFill>
              </a:rPr>
              <a:t>Low urgency</a:t>
            </a:r>
            <a:endParaRPr lang="en-GB" b="1" dirty="0">
              <a:solidFill>
                <a:schemeClr val="bg2"/>
              </a:solidFill>
            </a:endParaRPr>
          </a:p>
        </p:txBody>
      </p:sp>
      <p:sp>
        <p:nvSpPr>
          <p:cNvPr id="23" name="TextBox 22"/>
          <p:cNvSpPr txBox="1"/>
          <p:nvPr/>
        </p:nvSpPr>
        <p:spPr>
          <a:xfrm>
            <a:off x="3347864" y="1124744"/>
            <a:ext cx="2592288" cy="461665"/>
          </a:xfrm>
          <a:prstGeom prst="rect">
            <a:avLst/>
          </a:prstGeom>
          <a:noFill/>
        </p:spPr>
        <p:txBody>
          <a:bodyPr wrap="square" lIns="91425" tIns="45713" rIns="91425" bIns="45713" rtlCol="0">
            <a:spAutoFit/>
          </a:bodyPr>
          <a:lstStyle/>
          <a:p>
            <a:r>
              <a:rPr lang="en-GB" b="1" i="1" dirty="0" smtClean="0">
                <a:solidFill>
                  <a:schemeClr val="bg2"/>
                </a:solidFill>
              </a:rPr>
              <a:t>High importance</a:t>
            </a:r>
            <a:endParaRPr lang="en-GB" b="1" dirty="0">
              <a:solidFill>
                <a:schemeClr val="bg2"/>
              </a:solidFill>
            </a:endParaRPr>
          </a:p>
        </p:txBody>
      </p:sp>
      <p:cxnSp>
        <p:nvCxnSpPr>
          <p:cNvPr id="26" name="Straight Arrow Connector 25"/>
          <p:cNvCxnSpPr>
            <a:stCxn id="23" idx="2"/>
          </p:cNvCxnSpPr>
          <p:nvPr/>
        </p:nvCxnSpPr>
        <p:spPr bwMode="auto">
          <a:xfrm>
            <a:off x="4644008" y="1586409"/>
            <a:ext cx="0" cy="4290863"/>
          </a:xfrm>
          <a:prstGeom prst="straightConnector1">
            <a:avLst/>
          </a:prstGeom>
          <a:solidFill>
            <a:srgbClr val="FFFFFF"/>
          </a:solidFill>
          <a:ln w="31750" cap="flat" cmpd="sng" algn="ctr">
            <a:solidFill>
              <a:srgbClr val="000000"/>
            </a:solidFill>
            <a:prstDash val="solid"/>
            <a:round/>
            <a:headEnd type="arrow"/>
            <a:tailEnd type="arrow"/>
          </a:ln>
          <a:effectLst/>
        </p:spPr>
      </p:cxnSp>
      <p:cxnSp>
        <p:nvCxnSpPr>
          <p:cNvPr id="28" name="Straight Arrow Connector 27"/>
          <p:cNvCxnSpPr/>
          <p:nvPr/>
        </p:nvCxnSpPr>
        <p:spPr bwMode="auto">
          <a:xfrm>
            <a:off x="1403648" y="3573016"/>
            <a:ext cx="6192688" cy="0"/>
          </a:xfrm>
          <a:prstGeom prst="straightConnector1">
            <a:avLst/>
          </a:prstGeom>
          <a:solidFill>
            <a:srgbClr val="FFFFFF"/>
          </a:solidFill>
          <a:ln w="31750" cap="flat" cmpd="sng" algn="ctr">
            <a:solidFill>
              <a:srgbClr val="000000"/>
            </a:solidFill>
            <a:prstDash val="solid"/>
            <a:round/>
            <a:headEnd type="arrow"/>
            <a:tailEnd type="arrow"/>
          </a:ln>
          <a:effectLst/>
        </p:spPr>
      </p:cxnSp>
      <p:sp>
        <p:nvSpPr>
          <p:cNvPr id="14" name="Footer Placeholder 13"/>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395287" y="404665"/>
            <a:ext cx="6985024" cy="576063"/>
          </a:xfrm>
          <a:prstGeom prst="rect">
            <a:avLst/>
          </a:prstGeom>
          <a:solidFill>
            <a:srgbClr val="FFFFFF"/>
          </a:solidFill>
          <a:ln>
            <a:miter lim="800000"/>
            <a:headEnd/>
            <a:tailEnd/>
          </a:ln>
        </p:spPr>
        <p:txBody>
          <a:bodyPr anchor="b"/>
          <a:lstStyle/>
          <a:p>
            <a:pPr>
              <a:defRPr/>
            </a:pPr>
            <a:r>
              <a:rPr lang="en-GB" b="1" dirty="0" smtClean="0">
                <a:cs typeface="Arial" pitchFamily="34" charset="0"/>
              </a:rPr>
              <a:t>When </a:t>
            </a:r>
            <a:r>
              <a:rPr lang="en-GB" dirty="0" smtClean="0">
                <a:cs typeface="Arial" pitchFamily="34" charset="0"/>
              </a:rPr>
              <a:t>delegating consider...</a:t>
            </a:r>
            <a:endParaRPr lang="en-GB" b="1" dirty="0" smtClean="0">
              <a:cs typeface="Arial" pitchFamily="34" charset="0"/>
            </a:endParaRPr>
          </a:p>
        </p:txBody>
      </p:sp>
      <p:sp>
        <p:nvSpPr>
          <p:cNvPr id="23555" name="Rectangle 3"/>
          <p:cNvSpPr>
            <a:spLocks noGrp="1" noChangeArrowheads="1"/>
          </p:cNvSpPr>
          <p:nvPr>
            <p:ph type="body" idx="4294967295"/>
          </p:nvPr>
        </p:nvSpPr>
        <p:spPr bwMode="auto">
          <a:xfrm>
            <a:off x="468313" y="1484784"/>
            <a:ext cx="8280400" cy="4752504"/>
          </a:xfrm>
          <a:prstGeom prst="rect">
            <a:avLst/>
          </a:prstGeom>
          <a:solidFill>
            <a:srgbClr val="FFFFFF">
              <a:alpha val="0"/>
            </a:srgbClr>
          </a:solidFill>
          <a:ln>
            <a:miter lim="800000"/>
            <a:headEnd/>
            <a:tailEnd/>
          </a:ln>
        </p:spPr>
        <p:txBody>
          <a:bodyPr/>
          <a:lstStyle/>
          <a:p>
            <a:pPr>
              <a:spcBef>
                <a:spcPts val="600"/>
              </a:spcBef>
              <a:spcAft>
                <a:spcPts val="600"/>
              </a:spcAft>
            </a:pPr>
            <a:r>
              <a:rPr lang="en-GB" dirty="0" smtClean="0">
                <a:cs typeface="Arial" charset="0"/>
              </a:rPr>
              <a:t>Reasons - why?</a:t>
            </a:r>
          </a:p>
          <a:p>
            <a:pPr>
              <a:spcBef>
                <a:spcPts val="600"/>
              </a:spcBef>
              <a:spcAft>
                <a:spcPts val="600"/>
              </a:spcAft>
            </a:pPr>
            <a:r>
              <a:rPr lang="en-GB" dirty="0" smtClean="0">
                <a:cs typeface="Arial" charset="0"/>
              </a:rPr>
              <a:t>Results - what and how?</a:t>
            </a:r>
          </a:p>
          <a:p>
            <a:pPr>
              <a:spcBef>
                <a:spcPts val="600"/>
              </a:spcBef>
              <a:spcAft>
                <a:spcPts val="600"/>
              </a:spcAft>
            </a:pPr>
            <a:r>
              <a:rPr lang="en-GB" dirty="0" smtClean="0">
                <a:cs typeface="Arial" charset="0"/>
              </a:rPr>
              <a:t>Deadlines - when?</a:t>
            </a:r>
          </a:p>
          <a:p>
            <a:pPr>
              <a:spcBef>
                <a:spcPts val="600"/>
              </a:spcBef>
              <a:spcAft>
                <a:spcPts val="600"/>
              </a:spcAft>
            </a:pPr>
            <a:r>
              <a:rPr lang="en-GB" dirty="0" smtClean="0">
                <a:cs typeface="Arial" charset="0"/>
              </a:rPr>
              <a:t>Resources - with whom, what and where?</a:t>
            </a:r>
          </a:p>
          <a:p>
            <a:pPr>
              <a:spcBef>
                <a:spcPts val="600"/>
              </a:spcBef>
              <a:spcAft>
                <a:spcPts val="600"/>
              </a:spcAft>
            </a:pPr>
            <a:r>
              <a:rPr lang="en-GB" dirty="0" smtClean="0">
                <a:cs typeface="Arial" charset="0"/>
              </a:rPr>
              <a:t>Feedback - how?</a:t>
            </a:r>
          </a:p>
          <a:p>
            <a:pPr>
              <a:spcBef>
                <a:spcPts val="600"/>
              </a:spcBef>
              <a:spcAft>
                <a:spcPts val="600"/>
              </a:spcAft>
            </a:pPr>
            <a:r>
              <a:rPr lang="en-GB" dirty="0" smtClean="0">
                <a:cs typeface="Arial" charset="0"/>
              </a:rPr>
              <a:t>Controls</a:t>
            </a:r>
          </a:p>
          <a:p>
            <a:pPr>
              <a:spcBef>
                <a:spcPts val="600"/>
              </a:spcBef>
              <a:spcAft>
                <a:spcPts val="600"/>
              </a:spcAft>
            </a:pPr>
            <a:r>
              <a:rPr lang="en-GB" dirty="0" smtClean="0">
                <a:cs typeface="Arial" charset="0"/>
              </a:rPr>
              <a:t>Support</a:t>
            </a:r>
          </a:p>
        </p:txBody>
      </p:sp>
      <p:sp>
        <p:nvSpPr>
          <p:cNvPr id="23556" name="Text Box 5"/>
          <p:cNvSpPr txBox="1">
            <a:spLocks noChangeArrowheads="1"/>
          </p:cNvSpPr>
          <p:nvPr/>
        </p:nvSpPr>
        <p:spPr bwMode="auto">
          <a:xfrm>
            <a:off x="8243889" y="6308725"/>
            <a:ext cx="900112" cy="447826"/>
          </a:xfrm>
          <a:prstGeom prst="rect">
            <a:avLst/>
          </a:prstGeom>
          <a:noFill/>
          <a:ln w="9525">
            <a:noFill/>
            <a:miter lim="800000"/>
            <a:headEnd/>
            <a:tailEnd/>
          </a:ln>
        </p:spPr>
        <p:txBody>
          <a:bodyPr lIns="91425" tIns="45713" rIns="91425" bIns="45713">
            <a:spAutoFit/>
          </a:bodyPr>
          <a:lstStyle/>
          <a:p>
            <a:pPr>
              <a:spcBef>
                <a:spcPct val="50000"/>
              </a:spcBef>
            </a:pPr>
            <a:r>
              <a:rPr lang="en-GB"/>
              <a:t>21</a:t>
            </a:r>
          </a:p>
        </p:txBody>
      </p:sp>
      <p:sp>
        <p:nvSpPr>
          <p:cNvPr id="6" name="Slide Number Placeholder 5"/>
          <p:cNvSpPr>
            <a:spLocks noGrp="1"/>
          </p:cNvSpPr>
          <p:nvPr>
            <p:ph type="sldNum" sz="quarter" idx="10"/>
          </p:nvPr>
        </p:nvSpPr>
        <p:spPr/>
        <p:txBody>
          <a:bodyPr/>
          <a:lstStyle/>
          <a:p>
            <a:fld id="{6F3BBD64-A3F0-4AC8-BE92-0112CB7499CF}" type="slidenum">
              <a:rPr lang="en-GB" smtClean="0"/>
              <a:pPr/>
              <a:t>45</a:t>
            </a:fld>
            <a:endParaRPr lang="en-GB" dirty="0"/>
          </a:p>
        </p:txBody>
      </p:sp>
      <p:sp>
        <p:nvSpPr>
          <p:cNvPr id="7" name="Footer Placeholder 6"/>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bwMode="auto">
          <a:xfrm>
            <a:off x="395536" y="260648"/>
            <a:ext cx="6768752" cy="720080"/>
          </a:xfrm>
          <a:prstGeom prst="rect">
            <a:avLst/>
          </a:prstGeom>
          <a:solidFill>
            <a:srgbClr val="FFFFFF">
              <a:alpha val="0"/>
            </a:srgbClr>
          </a:solidFill>
          <a:ln>
            <a:miter lim="800000"/>
            <a:headEnd/>
            <a:tailEnd/>
          </a:ln>
        </p:spPr>
        <p:txBody>
          <a:bodyPr/>
          <a:lstStyle/>
          <a:p>
            <a:pPr algn="l" eaLnBrk="1" hangingPunct="1">
              <a:defRPr/>
            </a:pPr>
            <a:r>
              <a:rPr lang="en-GB" b="1" dirty="0" smtClean="0">
                <a:cs typeface="Arial" pitchFamily="34" charset="0"/>
              </a:rPr>
              <a:t>Importance of reviewing</a:t>
            </a:r>
            <a:endParaRPr lang="en-GB" dirty="0" smtClean="0">
              <a:cs typeface="Arial" pitchFamily="34" charset="0"/>
            </a:endParaRPr>
          </a:p>
        </p:txBody>
      </p:sp>
      <p:sp>
        <p:nvSpPr>
          <p:cNvPr id="25603" name="Rectangle 1027"/>
          <p:cNvSpPr>
            <a:spLocks noGrp="1" noChangeArrowheads="1"/>
          </p:cNvSpPr>
          <p:nvPr>
            <p:ph type="body" idx="4294967295"/>
          </p:nvPr>
        </p:nvSpPr>
        <p:spPr bwMode="auto">
          <a:xfrm>
            <a:off x="468314" y="1341439"/>
            <a:ext cx="7848600" cy="4752975"/>
          </a:xfrm>
          <a:prstGeom prst="rect">
            <a:avLst/>
          </a:prstGeom>
          <a:solidFill>
            <a:srgbClr val="FFFFFF">
              <a:alpha val="0"/>
            </a:srgbClr>
          </a:solidFill>
          <a:ln>
            <a:miter lim="800000"/>
            <a:headEnd/>
            <a:tailEnd/>
          </a:ln>
        </p:spPr>
        <p:txBody>
          <a:bodyPr/>
          <a:lstStyle/>
          <a:p>
            <a:pPr>
              <a:spcBef>
                <a:spcPts val="600"/>
              </a:spcBef>
              <a:spcAft>
                <a:spcPts val="600"/>
              </a:spcAft>
            </a:pPr>
            <a:r>
              <a:rPr lang="en-GB" sz="2800" dirty="0" smtClean="0">
                <a:cs typeface="Arial" charset="0"/>
              </a:rPr>
              <a:t>Establish the process </a:t>
            </a:r>
          </a:p>
          <a:p>
            <a:pPr>
              <a:spcBef>
                <a:spcPts val="600"/>
              </a:spcBef>
              <a:spcAft>
                <a:spcPts val="600"/>
              </a:spcAft>
            </a:pPr>
            <a:r>
              <a:rPr lang="en-GB" sz="2800" dirty="0" smtClean="0">
                <a:cs typeface="Arial" charset="0"/>
              </a:rPr>
              <a:t>Review then follow up</a:t>
            </a:r>
          </a:p>
          <a:p>
            <a:pPr>
              <a:spcBef>
                <a:spcPts val="600"/>
              </a:spcBef>
              <a:spcAft>
                <a:spcPts val="600"/>
              </a:spcAft>
            </a:pPr>
            <a:r>
              <a:rPr lang="en-GB" sz="2800" dirty="0" smtClean="0">
                <a:cs typeface="Arial" charset="0"/>
              </a:rPr>
              <a:t>Review progress against set objectives (SMART)</a:t>
            </a:r>
          </a:p>
          <a:p>
            <a:pPr>
              <a:spcBef>
                <a:spcPts val="600"/>
              </a:spcBef>
              <a:spcAft>
                <a:spcPts val="600"/>
              </a:spcAft>
            </a:pPr>
            <a:r>
              <a:rPr lang="en-GB" sz="2800" dirty="0" smtClean="0">
                <a:cs typeface="Arial" charset="0"/>
              </a:rPr>
              <a:t>Review a little and often</a:t>
            </a:r>
          </a:p>
          <a:p>
            <a:pPr>
              <a:spcBef>
                <a:spcPts val="600"/>
              </a:spcBef>
              <a:spcAft>
                <a:spcPts val="600"/>
              </a:spcAft>
            </a:pPr>
            <a:r>
              <a:rPr lang="en-GB" sz="2800" dirty="0" smtClean="0">
                <a:cs typeface="Arial" charset="0"/>
              </a:rPr>
              <a:t>Let team members come to you</a:t>
            </a:r>
          </a:p>
          <a:p>
            <a:pPr>
              <a:spcBef>
                <a:spcPts val="600"/>
              </a:spcBef>
              <a:spcAft>
                <a:spcPts val="600"/>
              </a:spcAft>
            </a:pPr>
            <a:r>
              <a:rPr lang="en-GB" sz="2800" dirty="0" smtClean="0">
                <a:cs typeface="Arial" charset="0"/>
              </a:rPr>
              <a:t>Avoid blame culture</a:t>
            </a:r>
          </a:p>
          <a:p>
            <a:pPr>
              <a:spcBef>
                <a:spcPts val="600"/>
              </a:spcBef>
              <a:spcAft>
                <a:spcPts val="600"/>
              </a:spcAft>
            </a:pPr>
            <a:r>
              <a:rPr lang="en-GB" sz="2800" dirty="0" smtClean="0">
                <a:cs typeface="Arial" charset="0"/>
              </a:rPr>
              <a:t>Set up one to one meetings</a:t>
            </a:r>
          </a:p>
          <a:p>
            <a:pPr>
              <a:spcBef>
                <a:spcPts val="600"/>
              </a:spcBef>
              <a:spcAft>
                <a:spcPts val="600"/>
              </a:spcAft>
            </a:pPr>
            <a:r>
              <a:rPr lang="en-GB" sz="2800" dirty="0" smtClean="0">
                <a:cs typeface="Arial" charset="0"/>
              </a:rPr>
              <a:t>Keep it simple and flexible</a:t>
            </a:r>
          </a:p>
        </p:txBody>
      </p:sp>
      <p:sp>
        <p:nvSpPr>
          <p:cNvPr id="5" name="Slide Number Placeholder 4"/>
          <p:cNvSpPr>
            <a:spLocks noGrp="1"/>
          </p:cNvSpPr>
          <p:nvPr>
            <p:ph type="sldNum" sz="quarter" idx="10"/>
          </p:nvPr>
        </p:nvSpPr>
        <p:spPr/>
        <p:txBody>
          <a:bodyPr/>
          <a:lstStyle/>
          <a:p>
            <a:fld id="{6F3BBD64-A3F0-4AC8-BE92-0112CB7499CF}" type="slidenum">
              <a:rPr lang="en-GB" smtClean="0"/>
              <a:pPr/>
              <a:t>46</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1124745"/>
            <a:ext cx="8507735" cy="5328444"/>
          </a:xfrm>
        </p:spPr>
        <p:txBody>
          <a:bodyPr>
            <a:normAutofit fontScale="25000" lnSpcReduction="20000"/>
          </a:bodyPr>
          <a:lstStyle/>
          <a:p>
            <a:pPr>
              <a:buNone/>
              <a:defRPr/>
            </a:pPr>
            <a:r>
              <a:rPr lang="en-GB" sz="7200" b="1" dirty="0" smtClean="0">
                <a:solidFill>
                  <a:schemeClr val="bg1"/>
                </a:solidFill>
              </a:rPr>
              <a:t>Specific</a:t>
            </a:r>
            <a:endParaRPr lang="en-GB" sz="7200" dirty="0" smtClean="0">
              <a:solidFill>
                <a:schemeClr val="bg1"/>
              </a:solidFill>
            </a:endParaRPr>
          </a:p>
          <a:p>
            <a:pPr>
              <a:defRPr/>
            </a:pPr>
            <a:r>
              <a:rPr lang="en-GB" sz="7200" dirty="0" smtClean="0">
                <a:solidFill>
                  <a:schemeClr val="bg1"/>
                </a:solidFill>
              </a:rPr>
              <a:t>Clear statement of “what” needs to be achieved. </a:t>
            </a:r>
          </a:p>
          <a:p>
            <a:pPr>
              <a:defRPr/>
            </a:pPr>
            <a:endParaRPr lang="en-GB" sz="7200" b="1" dirty="0" smtClean="0">
              <a:solidFill>
                <a:schemeClr val="bg1"/>
              </a:solidFill>
            </a:endParaRPr>
          </a:p>
          <a:p>
            <a:pPr>
              <a:buFontTx/>
              <a:buNone/>
              <a:defRPr/>
            </a:pPr>
            <a:r>
              <a:rPr lang="en-GB" sz="7200" b="1" dirty="0" smtClean="0">
                <a:solidFill>
                  <a:schemeClr val="bg1"/>
                </a:solidFill>
              </a:rPr>
              <a:t>Measurable</a:t>
            </a:r>
            <a:endParaRPr lang="en-GB" sz="7200" dirty="0" smtClean="0">
              <a:solidFill>
                <a:schemeClr val="bg1"/>
              </a:solidFill>
            </a:endParaRPr>
          </a:p>
          <a:p>
            <a:pPr>
              <a:defRPr/>
            </a:pPr>
            <a:r>
              <a:rPr lang="en-GB" sz="7200" dirty="0" smtClean="0">
                <a:solidFill>
                  <a:schemeClr val="bg1"/>
                </a:solidFill>
              </a:rPr>
              <a:t>Set clear measures in terms of cost, accuracy or other targets.  </a:t>
            </a:r>
          </a:p>
          <a:p>
            <a:pPr>
              <a:buFontTx/>
              <a:buNone/>
              <a:defRPr/>
            </a:pPr>
            <a:endParaRPr lang="en-GB" sz="7200" dirty="0" smtClean="0">
              <a:solidFill>
                <a:schemeClr val="bg1"/>
              </a:solidFill>
            </a:endParaRPr>
          </a:p>
          <a:p>
            <a:pPr>
              <a:buFontTx/>
              <a:buNone/>
              <a:defRPr/>
            </a:pPr>
            <a:r>
              <a:rPr lang="en-GB" sz="7200" b="1" dirty="0" smtClean="0">
                <a:solidFill>
                  <a:schemeClr val="bg1"/>
                </a:solidFill>
              </a:rPr>
              <a:t>Achievable / Agreed</a:t>
            </a:r>
            <a:endParaRPr lang="en-GB" sz="7200" dirty="0" smtClean="0">
              <a:solidFill>
                <a:schemeClr val="bg1"/>
              </a:solidFill>
            </a:endParaRPr>
          </a:p>
          <a:p>
            <a:pPr>
              <a:defRPr/>
            </a:pPr>
            <a:r>
              <a:rPr lang="en-GB" sz="7200" dirty="0" smtClean="0">
                <a:solidFill>
                  <a:schemeClr val="bg1"/>
                </a:solidFill>
              </a:rPr>
              <a:t>To be achievable, the objective must be stretching, not impossible, and motivating.</a:t>
            </a:r>
          </a:p>
          <a:p>
            <a:pPr>
              <a:defRPr/>
            </a:pPr>
            <a:r>
              <a:rPr lang="en-GB" sz="7200" dirty="0" smtClean="0">
                <a:solidFill>
                  <a:schemeClr val="bg1"/>
                </a:solidFill>
              </a:rPr>
              <a:t>Set the objective in the context of other work, resources and general circumstances.</a:t>
            </a:r>
          </a:p>
          <a:p>
            <a:pPr>
              <a:defRPr/>
            </a:pPr>
            <a:r>
              <a:rPr lang="en-GB" sz="7200" dirty="0" smtClean="0">
                <a:solidFill>
                  <a:schemeClr val="bg1"/>
                </a:solidFill>
              </a:rPr>
              <a:t>Seek the individual’s  contribution to get their commitment.</a:t>
            </a:r>
          </a:p>
          <a:p>
            <a:pPr>
              <a:buFontTx/>
              <a:buNone/>
              <a:defRPr/>
            </a:pPr>
            <a:endParaRPr lang="en-GB" sz="7200" dirty="0" smtClean="0">
              <a:solidFill>
                <a:schemeClr val="bg1"/>
              </a:solidFill>
            </a:endParaRPr>
          </a:p>
          <a:p>
            <a:pPr>
              <a:buFontTx/>
              <a:buNone/>
              <a:defRPr/>
            </a:pPr>
            <a:r>
              <a:rPr lang="en-GB" sz="7200" dirty="0" smtClean="0">
                <a:solidFill>
                  <a:schemeClr val="bg1"/>
                </a:solidFill>
              </a:rPr>
              <a:t> </a:t>
            </a:r>
            <a:r>
              <a:rPr lang="en-GB" sz="7200" b="1" dirty="0" smtClean="0">
                <a:solidFill>
                  <a:schemeClr val="bg1"/>
                </a:solidFill>
              </a:rPr>
              <a:t>Relevant</a:t>
            </a:r>
            <a:endParaRPr lang="en-GB" sz="7200" dirty="0" smtClean="0">
              <a:solidFill>
                <a:schemeClr val="bg1"/>
              </a:solidFill>
            </a:endParaRPr>
          </a:p>
          <a:p>
            <a:pPr>
              <a:defRPr/>
            </a:pPr>
            <a:r>
              <a:rPr lang="en-GB" sz="7200" dirty="0" smtClean="0">
                <a:solidFill>
                  <a:schemeClr val="bg1"/>
                </a:solidFill>
              </a:rPr>
              <a:t>Ensure the individual understands why the objective is relevant to the business - it must support the overall business strategy.</a:t>
            </a:r>
          </a:p>
          <a:p>
            <a:pPr>
              <a:defRPr/>
            </a:pPr>
            <a:r>
              <a:rPr lang="en-GB" sz="7200" dirty="0" smtClean="0">
                <a:solidFill>
                  <a:schemeClr val="bg1"/>
                </a:solidFill>
              </a:rPr>
              <a:t>Relevant to the individual - it fits with their current role  and/or helps them develop skills.</a:t>
            </a:r>
          </a:p>
          <a:p>
            <a:pPr>
              <a:defRPr/>
            </a:pPr>
            <a:r>
              <a:rPr lang="en-GB" sz="7200" dirty="0" smtClean="0">
                <a:solidFill>
                  <a:schemeClr val="bg1"/>
                </a:solidFill>
              </a:rPr>
              <a:t>Clarify what is in and out of scope of the objective.</a:t>
            </a:r>
          </a:p>
          <a:p>
            <a:pPr>
              <a:buFontTx/>
              <a:buNone/>
              <a:defRPr/>
            </a:pPr>
            <a:endParaRPr lang="en-GB" sz="7200" b="1" dirty="0" smtClean="0">
              <a:solidFill>
                <a:schemeClr val="bg1"/>
              </a:solidFill>
            </a:endParaRPr>
          </a:p>
          <a:p>
            <a:pPr>
              <a:buFontTx/>
              <a:buNone/>
              <a:defRPr/>
            </a:pPr>
            <a:r>
              <a:rPr lang="en-GB" sz="7200" b="1" dirty="0" smtClean="0">
                <a:solidFill>
                  <a:schemeClr val="bg1"/>
                </a:solidFill>
              </a:rPr>
              <a:t>Timed</a:t>
            </a:r>
            <a:endParaRPr lang="en-GB" sz="7200" dirty="0" smtClean="0">
              <a:solidFill>
                <a:schemeClr val="bg1"/>
              </a:solidFill>
            </a:endParaRPr>
          </a:p>
          <a:p>
            <a:pPr>
              <a:defRPr/>
            </a:pPr>
            <a:r>
              <a:rPr lang="en-GB" sz="7200" dirty="0" smtClean="0">
                <a:solidFill>
                  <a:schemeClr val="bg1"/>
                </a:solidFill>
              </a:rPr>
              <a:t>Set clear timescales and define short / long-term objectives.</a:t>
            </a:r>
            <a:endParaRPr lang="en-GB" sz="7200" dirty="0">
              <a:solidFill>
                <a:schemeClr val="bg1"/>
              </a:solidFill>
            </a:endParaRPr>
          </a:p>
        </p:txBody>
      </p:sp>
      <p:sp>
        <p:nvSpPr>
          <p:cNvPr id="4" name="Title 3"/>
          <p:cNvSpPr>
            <a:spLocks noGrp="1"/>
          </p:cNvSpPr>
          <p:nvPr>
            <p:ph type="title"/>
          </p:nvPr>
        </p:nvSpPr>
        <p:spPr>
          <a:xfrm>
            <a:off x="468314" y="260649"/>
            <a:ext cx="6911999" cy="720427"/>
          </a:xfrm>
        </p:spPr>
        <p:txBody>
          <a:bodyPr>
            <a:normAutofit/>
          </a:bodyPr>
          <a:lstStyle/>
          <a:p>
            <a:pPr>
              <a:defRPr/>
            </a:pPr>
            <a:r>
              <a:rPr lang="en-GB" dirty="0" smtClean="0"/>
              <a:t>SMART objectives</a:t>
            </a:r>
            <a:endParaRPr lang="en-GB" dirty="0"/>
          </a:p>
        </p:txBody>
      </p:sp>
      <p:sp>
        <p:nvSpPr>
          <p:cNvPr id="5" name="Slide Number Placeholder 4"/>
          <p:cNvSpPr>
            <a:spLocks noGrp="1"/>
          </p:cNvSpPr>
          <p:nvPr>
            <p:ph type="sldNum" sz="quarter" idx="10"/>
          </p:nvPr>
        </p:nvSpPr>
        <p:spPr/>
        <p:txBody>
          <a:bodyPr/>
          <a:lstStyle/>
          <a:p>
            <a:fld id="{6F3BBD64-A3F0-4AC8-BE92-0112CB7499CF}" type="slidenum">
              <a:rPr lang="en-GB" smtClean="0"/>
              <a:pPr/>
              <a:t>47</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bwMode="auto">
          <a:xfrm>
            <a:off x="467544" y="260648"/>
            <a:ext cx="6768752" cy="666651"/>
          </a:xfrm>
          <a:prstGeom prst="rect">
            <a:avLst/>
          </a:prstGeom>
          <a:solidFill>
            <a:srgbClr val="FFFFFF"/>
          </a:solidFill>
          <a:ln>
            <a:miter lim="800000"/>
            <a:headEnd/>
            <a:tailEnd/>
          </a:ln>
        </p:spPr>
        <p:txBody>
          <a:bodyPr anchor="b"/>
          <a:lstStyle/>
          <a:p>
            <a:pPr algn="l" eaLnBrk="1" hangingPunct="1">
              <a:defRPr/>
            </a:pPr>
            <a:r>
              <a:rPr lang="en-GB" b="1" dirty="0" smtClean="0">
                <a:cs typeface="Arial" pitchFamily="34" charset="0"/>
              </a:rPr>
              <a:t>Giving &amp; receiving </a:t>
            </a:r>
            <a:r>
              <a:rPr lang="en-GB" dirty="0" smtClean="0">
                <a:cs typeface="Arial" pitchFamily="34" charset="0"/>
              </a:rPr>
              <a:t>f</a:t>
            </a:r>
            <a:r>
              <a:rPr lang="en-GB" b="1" dirty="0" smtClean="0">
                <a:cs typeface="Arial" pitchFamily="34" charset="0"/>
              </a:rPr>
              <a:t>eedback</a:t>
            </a:r>
            <a:endParaRPr lang="en-GB" dirty="0" smtClean="0">
              <a:cs typeface="Arial" pitchFamily="34" charset="0"/>
            </a:endParaRPr>
          </a:p>
        </p:txBody>
      </p:sp>
      <p:sp>
        <p:nvSpPr>
          <p:cNvPr id="27651" name="Rectangle 3"/>
          <p:cNvSpPr>
            <a:spLocks noGrp="1" noChangeArrowheads="1"/>
          </p:cNvSpPr>
          <p:nvPr>
            <p:ph type="body" idx="4294967295"/>
          </p:nvPr>
        </p:nvSpPr>
        <p:spPr bwMode="auto">
          <a:xfrm>
            <a:off x="323850" y="1916114"/>
            <a:ext cx="8351838" cy="4103687"/>
          </a:xfrm>
          <a:prstGeom prst="rect">
            <a:avLst/>
          </a:prstGeom>
          <a:solidFill>
            <a:srgbClr val="FFFFFF">
              <a:alpha val="0"/>
            </a:srgbClr>
          </a:solidFill>
          <a:ln>
            <a:miter lim="800000"/>
            <a:headEnd/>
            <a:tailEnd/>
          </a:ln>
        </p:spPr>
        <p:txBody>
          <a:bodyPr/>
          <a:lstStyle/>
          <a:p>
            <a:pPr>
              <a:spcBef>
                <a:spcPts val="600"/>
              </a:spcBef>
              <a:spcAft>
                <a:spcPts val="600"/>
              </a:spcAft>
            </a:pPr>
            <a:r>
              <a:rPr lang="en-GB" dirty="0" smtClean="0">
                <a:cs typeface="Arial" charset="0"/>
              </a:rPr>
              <a:t>Knowing what is expected</a:t>
            </a:r>
          </a:p>
          <a:p>
            <a:pPr>
              <a:spcBef>
                <a:spcPts val="600"/>
              </a:spcBef>
              <a:spcAft>
                <a:spcPts val="600"/>
              </a:spcAft>
            </a:pPr>
            <a:r>
              <a:rPr lang="en-GB" dirty="0" smtClean="0">
                <a:cs typeface="Arial" charset="0"/>
              </a:rPr>
              <a:t>Supporting personal and role development</a:t>
            </a:r>
          </a:p>
          <a:p>
            <a:pPr>
              <a:spcBef>
                <a:spcPts val="600"/>
              </a:spcBef>
              <a:spcAft>
                <a:spcPts val="600"/>
              </a:spcAft>
            </a:pPr>
            <a:r>
              <a:rPr lang="en-GB" dirty="0" smtClean="0">
                <a:cs typeface="Arial" charset="0"/>
              </a:rPr>
              <a:t>Improved working relationships through communication</a:t>
            </a:r>
          </a:p>
          <a:p>
            <a:pPr>
              <a:spcBef>
                <a:spcPts val="600"/>
              </a:spcBef>
              <a:spcAft>
                <a:spcPts val="600"/>
              </a:spcAft>
            </a:pPr>
            <a:r>
              <a:rPr lang="en-GB" dirty="0" smtClean="0">
                <a:cs typeface="Arial" charset="0"/>
              </a:rPr>
              <a:t>Opportunity to act on good ideas as they arise</a:t>
            </a:r>
          </a:p>
          <a:p>
            <a:pPr>
              <a:spcBef>
                <a:spcPts val="600"/>
              </a:spcBef>
              <a:spcAft>
                <a:spcPts val="600"/>
              </a:spcAft>
            </a:pPr>
            <a:r>
              <a:rPr lang="en-GB" dirty="0" smtClean="0">
                <a:cs typeface="Arial" charset="0"/>
              </a:rPr>
              <a:t>Appreciation of delegation roles </a:t>
            </a:r>
          </a:p>
          <a:p>
            <a:pPr eaLnBrk="1" hangingPunct="1"/>
            <a:endParaRPr lang="en-GB" sz="2800" dirty="0" smtClean="0">
              <a:latin typeface="Comic Sans MS" pitchFamily="66" charset="0"/>
            </a:endParaRPr>
          </a:p>
          <a:p>
            <a:pPr eaLnBrk="1" hangingPunct="1"/>
            <a:endParaRPr lang="en-GB" sz="2800" dirty="0" smtClean="0">
              <a:latin typeface="Comic Sans MS" pitchFamily="66" charset="0"/>
            </a:endParaRPr>
          </a:p>
          <a:p>
            <a:pPr eaLnBrk="1" hangingPunct="1"/>
            <a:endParaRPr lang="en-GB" sz="2800" dirty="0" smtClean="0">
              <a:latin typeface="Comic Sans MS" pitchFamily="66" charset="0"/>
            </a:endParaRPr>
          </a:p>
          <a:p>
            <a:pPr eaLnBrk="1" hangingPunct="1"/>
            <a:endParaRPr lang="en-GB" sz="2800" dirty="0" smtClean="0"/>
          </a:p>
        </p:txBody>
      </p:sp>
      <p:sp>
        <p:nvSpPr>
          <p:cNvPr id="27652" name="Text Box 5"/>
          <p:cNvSpPr txBox="1">
            <a:spLocks noChangeArrowheads="1"/>
          </p:cNvSpPr>
          <p:nvPr/>
        </p:nvSpPr>
        <p:spPr bwMode="auto">
          <a:xfrm>
            <a:off x="8604251" y="6453188"/>
            <a:ext cx="539750" cy="447826"/>
          </a:xfrm>
          <a:prstGeom prst="rect">
            <a:avLst/>
          </a:prstGeom>
          <a:noFill/>
          <a:ln w="9525">
            <a:noFill/>
            <a:miter lim="800000"/>
            <a:headEnd/>
            <a:tailEnd/>
          </a:ln>
        </p:spPr>
        <p:txBody>
          <a:bodyPr lIns="91425" tIns="45713" rIns="91425" bIns="45713">
            <a:spAutoFit/>
          </a:bodyPr>
          <a:lstStyle/>
          <a:p>
            <a:pPr>
              <a:spcBef>
                <a:spcPct val="50000"/>
              </a:spcBef>
            </a:pPr>
            <a:r>
              <a:rPr lang="en-GB"/>
              <a:t>25</a:t>
            </a:r>
          </a:p>
        </p:txBody>
      </p:sp>
      <p:sp>
        <p:nvSpPr>
          <p:cNvPr id="5" name="Slide Number Placeholder 4"/>
          <p:cNvSpPr>
            <a:spLocks noGrp="1"/>
          </p:cNvSpPr>
          <p:nvPr>
            <p:ph type="sldNum" sz="quarter" idx="10"/>
          </p:nvPr>
        </p:nvSpPr>
        <p:spPr/>
        <p:txBody>
          <a:bodyPr/>
          <a:lstStyle/>
          <a:p>
            <a:fld id="{6F3BBD64-A3F0-4AC8-BE92-0112CB7499CF}" type="slidenum">
              <a:rPr lang="en-GB" smtClean="0"/>
              <a:pPr/>
              <a:t>48</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p:cNvSpPr txBox="1">
            <a:spLocks noChangeArrowheads="1"/>
          </p:cNvSpPr>
          <p:nvPr/>
        </p:nvSpPr>
        <p:spPr bwMode="auto">
          <a:xfrm>
            <a:off x="2195513" y="1268413"/>
            <a:ext cx="5645150" cy="4648200"/>
          </a:xfrm>
          <a:prstGeom prst="rect">
            <a:avLst/>
          </a:prstGeom>
          <a:noFill/>
          <a:ln w="9525">
            <a:noFill/>
            <a:miter lim="800000"/>
            <a:headEnd/>
            <a:tailEnd/>
          </a:ln>
        </p:spPr>
        <p:txBody>
          <a:bodyPr lIns="91425" tIns="45713" rIns="91425" bIns="45713">
            <a:spAutoFit/>
          </a:bodyPr>
          <a:lstStyle/>
          <a:p>
            <a:pPr eaLnBrk="0" hangingPunct="0">
              <a:buFontTx/>
              <a:buChar char="-"/>
            </a:pPr>
            <a:r>
              <a:rPr lang="en-GB" sz="4000" dirty="0">
                <a:solidFill>
                  <a:schemeClr val="bg1"/>
                </a:solidFill>
              </a:rPr>
              <a:t> balanced</a:t>
            </a:r>
          </a:p>
          <a:p>
            <a:pPr eaLnBrk="0" hangingPunct="0"/>
            <a:r>
              <a:rPr lang="en-GB" dirty="0">
                <a:solidFill>
                  <a:schemeClr val="bg1"/>
                </a:solidFill>
              </a:rPr>
              <a:t/>
            </a:r>
            <a:br>
              <a:rPr lang="en-GB" dirty="0">
                <a:solidFill>
                  <a:schemeClr val="bg1"/>
                </a:solidFill>
              </a:rPr>
            </a:br>
            <a:r>
              <a:rPr lang="en-GB" sz="4000" dirty="0">
                <a:solidFill>
                  <a:schemeClr val="bg1"/>
                </a:solidFill>
              </a:rPr>
              <a:t>- owned</a:t>
            </a:r>
          </a:p>
          <a:p>
            <a:pPr eaLnBrk="0" hangingPunct="0"/>
            <a:r>
              <a:rPr lang="en-GB" dirty="0">
                <a:solidFill>
                  <a:schemeClr val="bg1"/>
                </a:solidFill>
              </a:rPr>
              <a:t/>
            </a:r>
            <a:br>
              <a:rPr lang="en-GB" dirty="0">
                <a:solidFill>
                  <a:schemeClr val="bg1"/>
                </a:solidFill>
              </a:rPr>
            </a:br>
            <a:r>
              <a:rPr lang="en-GB" sz="4000" dirty="0">
                <a:solidFill>
                  <a:schemeClr val="bg1"/>
                </a:solidFill>
              </a:rPr>
              <a:t>- objective</a:t>
            </a:r>
          </a:p>
          <a:p>
            <a:pPr eaLnBrk="0" hangingPunct="0"/>
            <a:r>
              <a:rPr lang="en-GB" dirty="0">
                <a:solidFill>
                  <a:schemeClr val="bg1"/>
                </a:solidFill>
              </a:rPr>
              <a:t/>
            </a:r>
            <a:br>
              <a:rPr lang="en-GB" dirty="0">
                <a:solidFill>
                  <a:schemeClr val="bg1"/>
                </a:solidFill>
              </a:rPr>
            </a:br>
            <a:r>
              <a:rPr lang="en-GB" sz="4000" dirty="0">
                <a:solidFill>
                  <a:schemeClr val="bg1"/>
                </a:solidFill>
              </a:rPr>
              <a:t>- specific</a:t>
            </a:r>
          </a:p>
          <a:p>
            <a:pPr eaLnBrk="0" hangingPunct="0"/>
            <a:r>
              <a:rPr lang="en-GB" dirty="0">
                <a:solidFill>
                  <a:schemeClr val="bg1"/>
                </a:solidFill>
              </a:rPr>
              <a:t/>
            </a:r>
            <a:br>
              <a:rPr lang="en-GB" dirty="0">
                <a:solidFill>
                  <a:schemeClr val="bg1"/>
                </a:solidFill>
              </a:rPr>
            </a:br>
            <a:r>
              <a:rPr lang="en-GB" sz="4000" dirty="0">
                <a:solidFill>
                  <a:schemeClr val="bg1"/>
                </a:solidFill>
              </a:rPr>
              <a:t>- timely </a:t>
            </a:r>
          </a:p>
        </p:txBody>
      </p:sp>
      <p:sp>
        <p:nvSpPr>
          <p:cNvPr id="62466" name="WordArt 4"/>
          <p:cNvSpPr>
            <a:spLocks noChangeArrowheads="1" noChangeShapeType="1" noTextEdit="1"/>
          </p:cNvSpPr>
          <p:nvPr/>
        </p:nvSpPr>
        <p:spPr bwMode="auto">
          <a:xfrm rot="5400000">
            <a:off x="-1022349" y="3046413"/>
            <a:ext cx="4562475" cy="1295400"/>
          </a:xfrm>
          <a:prstGeom prst="rect">
            <a:avLst/>
          </a:prstGeom>
        </p:spPr>
        <p:txBody>
          <a:bodyPr vert="wordArtVert" wrap="none" lIns="91425" tIns="45713" rIns="91425" bIns="45713" fromWordArt="1">
            <a:prstTxWarp prst="textWave4">
              <a:avLst>
                <a:gd name="adj1" fmla="val 13005"/>
                <a:gd name="adj2" fmla="val 0"/>
              </a:avLst>
            </a:prstTxWarp>
          </a:bodyPr>
          <a:lstStyle/>
          <a:p>
            <a:pPr algn="ctr" fontAlgn="auto"/>
            <a:r>
              <a:rPr lang="en-US" sz="3600" kern="10" dirty="0">
                <a:ln w="9525">
                  <a:noFill/>
                  <a:round/>
                  <a:headEnd/>
                  <a:tailEnd/>
                </a:ln>
                <a:gradFill rotWithShape="1">
                  <a:gsLst>
                    <a:gs pos="0">
                      <a:srgbClr val="00FF00"/>
                    </a:gs>
                    <a:gs pos="100000">
                      <a:srgbClr val="00CCFF"/>
                    </a:gs>
                  </a:gsLst>
                  <a:lin ang="0" scaled="1"/>
                </a:gradFill>
                <a:effectLst>
                  <a:outerShdw dist="99190" dir="7788334" algn="ctr" rotWithShape="0">
                    <a:srgbClr val="000080"/>
                  </a:outerShdw>
                </a:effectLst>
                <a:latin typeface="Arial Black"/>
              </a:rPr>
              <a:t>BOOST</a:t>
            </a:r>
          </a:p>
        </p:txBody>
      </p:sp>
      <p:sp>
        <p:nvSpPr>
          <p:cNvPr id="62467" name="Rectangle 5"/>
          <p:cNvSpPr>
            <a:spLocks noChangeArrowheads="1"/>
          </p:cNvSpPr>
          <p:nvPr/>
        </p:nvSpPr>
        <p:spPr bwMode="auto">
          <a:xfrm>
            <a:off x="395289" y="332656"/>
            <a:ext cx="6841008" cy="648072"/>
          </a:xfrm>
          <a:prstGeom prst="rect">
            <a:avLst/>
          </a:prstGeom>
          <a:noFill/>
          <a:ln w="9525">
            <a:noFill/>
            <a:miter lim="800000"/>
            <a:headEnd/>
            <a:tailEnd/>
          </a:ln>
        </p:spPr>
        <p:txBody>
          <a:bodyPr lIns="91425" tIns="45713" rIns="91425" bIns="45713" anchor="ctr"/>
          <a:lstStyle/>
          <a:p>
            <a:pPr eaLnBrk="0" hangingPunct="0">
              <a:lnSpc>
                <a:spcPct val="85000"/>
              </a:lnSpc>
              <a:spcBef>
                <a:spcPct val="20000"/>
              </a:spcBef>
              <a:spcAft>
                <a:spcPct val="40000"/>
              </a:spcAft>
            </a:pPr>
            <a:r>
              <a:rPr lang="en-US" sz="3600" b="1" dirty="0">
                <a:solidFill>
                  <a:schemeClr val="bg1"/>
                </a:solidFill>
              </a:rPr>
              <a:t>Effective </a:t>
            </a:r>
            <a:r>
              <a:rPr lang="en-US" sz="3600" b="1" dirty="0" smtClean="0">
                <a:solidFill>
                  <a:schemeClr val="bg1"/>
                </a:solidFill>
              </a:rPr>
              <a:t>feedback</a:t>
            </a:r>
            <a:endParaRPr lang="en-GB" sz="3600" b="1" i="1" dirty="0">
              <a:solidFill>
                <a:schemeClr val="bg1"/>
              </a:solidFill>
            </a:endParaRPr>
          </a:p>
        </p:txBody>
      </p:sp>
      <p:pic>
        <p:nvPicPr>
          <p:cNvPr id="62468" name="Picture 6" descr="j0149481"/>
          <p:cNvPicPr>
            <a:picLocks noChangeAspect="1" noChangeArrowheads="1"/>
          </p:cNvPicPr>
          <p:nvPr/>
        </p:nvPicPr>
        <p:blipFill>
          <a:blip r:embed="rId3" cstate="print"/>
          <a:srcRect/>
          <a:stretch>
            <a:fillRect/>
          </a:stretch>
        </p:blipFill>
        <p:spPr bwMode="auto">
          <a:xfrm>
            <a:off x="6516688" y="3789363"/>
            <a:ext cx="2144712" cy="2179637"/>
          </a:xfrm>
          <a:prstGeom prst="rect">
            <a:avLst/>
          </a:prstGeom>
          <a:noFill/>
          <a:ln w="9525">
            <a:noFill/>
            <a:miter lim="800000"/>
            <a:headEnd/>
            <a:tailEnd/>
          </a:ln>
        </p:spPr>
      </p:pic>
      <p:sp>
        <p:nvSpPr>
          <p:cNvPr id="62469" name="Text Box 9"/>
          <p:cNvSpPr txBox="1">
            <a:spLocks noChangeArrowheads="1"/>
          </p:cNvSpPr>
          <p:nvPr/>
        </p:nvSpPr>
        <p:spPr bwMode="auto">
          <a:xfrm>
            <a:off x="8459788" y="6308726"/>
            <a:ext cx="684212" cy="394312"/>
          </a:xfrm>
          <a:prstGeom prst="rect">
            <a:avLst/>
          </a:prstGeom>
          <a:noFill/>
          <a:ln w="9525">
            <a:noFill/>
            <a:miter lim="800000"/>
            <a:headEnd/>
            <a:tailEnd/>
          </a:ln>
        </p:spPr>
        <p:txBody>
          <a:bodyPr lIns="91425" tIns="45713" rIns="91425" bIns="45713">
            <a:spAutoFit/>
          </a:bodyPr>
          <a:lstStyle/>
          <a:p>
            <a:pPr eaLnBrk="0" hangingPunct="0">
              <a:lnSpc>
                <a:spcPct val="85000"/>
              </a:lnSpc>
              <a:spcBef>
                <a:spcPct val="50000"/>
              </a:spcBef>
              <a:buFontTx/>
              <a:buChar char="•"/>
            </a:pPr>
            <a:r>
              <a:rPr lang="en-GB"/>
              <a:t>28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a:xfrm>
            <a:off x="457201" y="1412777"/>
            <a:ext cx="8229600" cy="4713387"/>
          </a:xfrm>
        </p:spPr>
        <p:txBody>
          <a:bodyPr/>
          <a:lstStyle/>
          <a:p>
            <a:pPr marL="361890" indent="-361890"/>
            <a:r>
              <a:rPr lang="en-GB" dirty="0" smtClean="0"/>
              <a:t>Pre-programme questionnaire.</a:t>
            </a:r>
          </a:p>
          <a:p>
            <a:pPr marL="361890" indent="-361890"/>
            <a:endParaRPr lang="en-GB" dirty="0" smtClean="0"/>
          </a:p>
          <a:p>
            <a:pPr marL="361890" indent="-361890"/>
            <a:r>
              <a:rPr lang="en-GB" dirty="0" smtClean="0"/>
              <a:t>Post-programme survey asking for feedback on content, delivery and you initial plans.</a:t>
            </a:r>
          </a:p>
          <a:p>
            <a:pPr marL="361890" indent="-361890"/>
            <a:endParaRPr lang="en-GB" dirty="0" smtClean="0"/>
          </a:p>
          <a:p>
            <a:pPr marL="361890" indent="-361890"/>
            <a:r>
              <a:rPr lang="en-GB" dirty="0" smtClean="0"/>
              <a:t>We will contact you and your manager approximately 12 weeks after the programme to gather feedback on how your learning has been applied.</a:t>
            </a:r>
          </a:p>
          <a:p>
            <a:endParaRPr lang="en-GB" dirty="0"/>
          </a:p>
        </p:txBody>
      </p:sp>
      <p:sp>
        <p:nvSpPr>
          <p:cNvPr id="4" name="Slide Number Placeholder 3"/>
          <p:cNvSpPr>
            <a:spLocks noGrp="1"/>
          </p:cNvSpPr>
          <p:nvPr>
            <p:ph type="sldNum" sz="quarter" idx="10"/>
          </p:nvPr>
        </p:nvSpPr>
        <p:spPr/>
        <p:txBody>
          <a:bodyPr/>
          <a:lstStyle/>
          <a:p>
            <a:fld id="{6F3BBD64-A3F0-4AC8-BE92-0112CB7499CF}" type="slidenum">
              <a:rPr lang="en-GB" smtClean="0"/>
              <a:pPr/>
              <a:t>5</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67544" y="198090"/>
            <a:ext cx="6912768" cy="782638"/>
          </a:xfrm>
          <a:prstGeom prst="rect">
            <a:avLst/>
          </a:prstGeom>
          <a:solidFill>
            <a:srgbClr val="FFFFFF">
              <a:alpha val="0"/>
            </a:srgbClr>
          </a:solidFill>
          <a:ln>
            <a:miter lim="800000"/>
            <a:headEnd/>
            <a:tailEnd/>
          </a:ln>
        </p:spPr>
        <p:txBody>
          <a:bodyPr anchor="b"/>
          <a:lstStyle/>
          <a:p>
            <a:pPr algn="l" eaLnBrk="1" hangingPunct="1">
              <a:defRPr/>
            </a:pPr>
            <a:r>
              <a:rPr lang="en-GB" b="1" dirty="0" smtClean="0">
                <a:cs typeface="Arial" pitchFamily="34" charset="0"/>
              </a:rPr>
              <a:t>Delegation summary</a:t>
            </a:r>
            <a:endParaRPr lang="en-GB" dirty="0" smtClean="0">
              <a:cs typeface="Arial" pitchFamily="34" charset="0"/>
            </a:endParaRPr>
          </a:p>
        </p:txBody>
      </p:sp>
      <p:sp>
        <p:nvSpPr>
          <p:cNvPr id="30723" name="Rectangle 3"/>
          <p:cNvSpPr>
            <a:spLocks noGrp="1" noChangeArrowheads="1"/>
          </p:cNvSpPr>
          <p:nvPr>
            <p:ph type="body" idx="4294967295"/>
          </p:nvPr>
        </p:nvSpPr>
        <p:spPr bwMode="auto">
          <a:xfrm>
            <a:off x="395288" y="1268414"/>
            <a:ext cx="8001000" cy="4897437"/>
          </a:xfrm>
          <a:prstGeom prst="rect">
            <a:avLst/>
          </a:prstGeom>
          <a:solidFill>
            <a:srgbClr val="FFFFFF">
              <a:alpha val="0"/>
            </a:srgbClr>
          </a:solidFill>
          <a:ln>
            <a:miter lim="800000"/>
            <a:headEnd/>
            <a:tailEnd/>
          </a:ln>
        </p:spPr>
        <p:txBody>
          <a:bodyPr/>
          <a:lstStyle/>
          <a:p>
            <a:pPr eaLnBrk="1" hangingPunct="1">
              <a:lnSpc>
                <a:spcPct val="90000"/>
              </a:lnSpc>
            </a:pPr>
            <a:r>
              <a:rPr lang="en-GB" dirty="0" smtClean="0">
                <a:cs typeface="Arial" charset="0"/>
              </a:rPr>
              <a:t>Take time to prepare - think ahead</a:t>
            </a:r>
          </a:p>
          <a:p>
            <a:pPr eaLnBrk="1" hangingPunct="1">
              <a:lnSpc>
                <a:spcPct val="90000"/>
              </a:lnSpc>
            </a:pPr>
            <a:r>
              <a:rPr lang="en-GB" dirty="0" smtClean="0">
                <a:cs typeface="Arial" charset="0"/>
              </a:rPr>
              <a:t>Find the right person</a:t>
            </a:r>
          </a:p>
          <a:p>
            <a:pPr eaLnBrk="1" hangingPunct="1">
              <a:lnSpc>
                <a:spcPct val="90000"/>
              </a:lnSpc>
            </a:pPr>
            <a:r>
              <a:rPr lang="en-GB" dirty="0" smtClean="0">
                <a:cs typeface="Arial" charset="0"/>
              </a:rPr>
              <a:t>Consult first </a:t>
            </a:r>
          </a:p>
          <a:p>
            <a:pPr eaLnBrk="1" hangingPunct="1">
              <a:lnSpc>
                <a:spcPct val="90000"/>
              </a:lnSpc>
            </a:pPr>
            <a:r>
              <a:rPr lang="en-GB" dirty="0" smtClean="0">
                <a:cs typeface="Arial" charset="0"/>
              </a:rPr>
              <a:t>Give time to support</a:t>
            </a:r>
          </a:p>
          <a:p>
            <a:pPr eaLnBrk="1" hangingPunct="1">
              <a:lnSpc>
                <a:spcPct val="90000"/>
              </a:lnSpc>
            </a:pPr>
            <a:r>
              <a:rPr lang="en-GB" dirty="0" smtClean="0">
                <a:cs typeface="Arial" charset="0"/>
              </a:rPr>
              <a:t>Delegate whole tasks where possible</a:t>
            </a:r>
          </a:p>
          <a:p>
            <a:pPr eaLnBrk="1" hangingPunct="1">
              <a:lnSpc>
                <a:spcPct val="90000"/>
              </a:lnSpc>
            </a:pPr>
            <a:r>
              <a:rPr lang="en-GB" dirty="0" smtClean="0">
                <a:cs typeface="Arial" charset="0"/>
              </a:rPr>
              <a:t>Specify expected outcomes</a:t>
            </a:r>
          </a:p>
          <a:p>
            <a:pPr eaLnBrk="1" hangingPunct="1">
              <a:lnSpc>
                <a:spcPct val="90000"/>
              </a:lnSpc>
            </a:pPr>
            <a:r>
              <a:rPr lang="en-GB" dirty="0" smtClean="0">
                <a:cs typeface="Arial" charset="0"/>
              </a:rPr>
              <a:t>Delegate the good and the bad</a:t>
            </a:r>
          </a:p>
          <a:p>
            <a:pPr eaLnBrk="1" hangingPunct="1">
              <a:lnSpc>
                <a:spcPct val="90000"/>
              </a:lnSpc>
            </a:pPr>
            <a:r>
              <a:rPr lang="en-GB" dirty="0" smtClean="0">
                <a:cs typeface="Arial" charset="0"/>
              </a:rPr>
              <a:t>Delegate - then trust</a:t>
            </a:r>
          </a:p>
          <a:p>
            <a:pPr eaLnBrk="1" hangingPunct="1">
              <a:lnSpc>
                <a:spcPct val="90000"/>
              </a:lnSpc>
            </a:pPr>
            <a:endParaRPr lang="en-GB" dirty="0" smtClean="0">
              <a:latin typeface="Comic Sans MS" pitchFamily="66" charset="0"/>
            </a:endParaRPr>
          </a:p>
        </p:txBody>
      </p:sp>
      <p:sp>
        <p:nvSpPr>
          <p:cNvPr id="30724" name="Text Box 4"/>
          <p:cNvSpPr txBox="1">
            <a:spLocks noChangeArrowheads="1"/>
          </p:cNvSpPr>
          <p:nvPr/>
        </p:nvSpPr>
        <p:spPr bwMode="auto">
          <a:xfrm>
            <a:off x="8388350" y="6381751"/>
            <a:ext cx="755650" cy="447826"/>
          </a:xfrm>
          <a:prstGeom prst="rect">
            <a:avLst/>
          </a:prstGeom>
          <a:noFill/>
          <a:ln w="9525">
            <a:noFill/>
            <a:miter lim="800000"/>
            <a:headEnd/>
            <a:tailEnd/>
          </a:ln>
        </p:spPr>
        <p:txBody>
          <a:bodyPr lIns="91425" tIns="45713" rIns="91425" bIns="45713">
            <a:spAutoFit/>
          </a:bodyPr>
          <a:lstStyle/>
          <a:p>
            <a:pPr>
              <a:spcBef>
                <a:spcPct val="50000"/>
              </a:spcBef>
            </a:pPr>
            <a:r>
              <a:rPr lang="en-GB"/>
              <a:t>29</a:t>
            </a:r>
          </a:p>
        </p:txBody>
      </p:sp>
      <p:sp>
        <p:nvSpPr>
          <p:cNvPr id="5" name="Slide Number Placeholder 4"/>
          <p:cNvSpPr>
            <a:spLocks noGrp="1"/>
          </p:cNvSpPr>
          <p:nvPr>
            <p:ph type="sldNum" sz="quarter" idx="10"/>
          </p:nvPr>
        </p:nvSpPr>
        <p:spPr/>
        <p:txBody>
          <a:bodyPr/>
          <a:lstStyle/>
          <a:p>
            <a:fld id="{6F3BBD64-A3F0-4AC8-BE92-0112CB7499CF}" type="slidenum">
              <a:rPr lang="en-GB" smtClean="0"/>
              <a:pPr/>
              <a:t>50</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1" y="1916832"/>
            <a:ext cx="8229600" cy="4209331"/>
          </a:xfrm>
        </p:spPr>
        <p:txBody>
          <a:bodyPr/>
          <a:lstStyle/>
          <a:p>
            <a:pPr algn="ctr">
              <a:buNone/>
            </a:pPr>
            <a:r>
              <a:rPr lang="en-GB" sz="5400" b="1" dirty="0" smtClean="0"/>
              <a:t>Activities</a:t>
            </a:r>
          </a:p>
          <a:p>
            <a:pPr algn="ctr">
              <a:buNone/>
            </a:pPr>
            <a:endParaRPr lang="en-GB" sz="1400" b="1" dirty="0" smtClean="0">
              <a:solidFill>
                <a:schemeClr val="bg1">
                  <a:lumMod val="60000"/>
                  <a:lumOff val="40000"/>
                </a:schemeClr>
              </a:solidFill>
            </a:endParaRPr>
          </a:p>
          <a:p>
            <a:pPr algn="ctr">
              <a:buNone/>
            </a:pPr>
            <a:r>
              <a:rPr lang="en-GB" sz="4000" b="1" dirty="0" smtClean="0">
                <a:solidFill>
                  <a:schemeClr val="bg1">
                    <a:lumMod val="60000"/>
                    <a:lumOff val="40000"/>
                  </a:schemeClr>
                </a:solidFill>
              </a:rPr>
              <a:t>(Workbook)</a:t>
            </a:r>
          </a:p>
        </p:txBody>
      </p:sp>
      <p:sp>
        <p:nvSpPr>
          <p:cNvPr id="4" name="Slide Number Placeholder 3"/>
          <p:cNvSpPr>
            <a:spLocks noGrp="1"/>
          </p:cNvSpPr>
          <p:nvPr>
            <p:ph type="sldNum" sz="quarter" idx="10"/>
          </p:nvPr>
        </p:nvSpPr>
        <p:spPr/>
        <p:txBody>
          <a:bodyPr/>
          <a:lstStyle/>
          <a:p>
            <a:fld id="{6F3BBD64-A3F0-4AC8-BE92-0112CB7499CF}" type="slidenum">
              <a:rPr lang="en-GB" smtClean="0"/>
              <a:pPr/>
              <a:t>51</a:t>
            </a:fld>
            <a:endParaRPr lang="en-GB" dirty="0"/>
          </a:p>
        </p:txBody>
      </p:sp>
      <p:sp>
        <p:nvSpPr>
          <p:cNvPr id="5" name="Footer Placeholder 4"/>
          <p:cNvSpPr>
            <a:spLocks noGrp="1"/>
          </p:cNvSpPr>
          <p:nvPr>
            <p:ph type="ftr" sz="quarter" idx="11"/>
          </p:nvPr>
        </p:nvSpPr>
        <p:spPr/>
        <p:txBody>
          <a:bodyPr/>
          <a:lstStyle/>
          <a:p>
            <a:endParaRPr lang="en-GB"/>
          </a:p>
        </p:txBody>
      </p:sp>
      <p:pic>
        <p:nvPicPr>
          <p:cNvPr id="1026" name="Picture 2" descr="cid:image002.png@01D1A9FA.C7170DB0">
            <a:hlinkClick r:id="rId3"/>
          </p:cNvPr>
          <p:cNvPicPr>
            <a:picLocks noChangeAspect="1" noChangeArrowheads="1"/>
          </p:cNvPicPr>
          <p:nvPr/>
        </p:nvPicPr>
        <p:blipFill>
          <a:blip r:embed="rId4" cstate="print"/>
          <a:srcRect/>
          <a:stretch>
            <a:fillRect/>
          </a:stretch>
        </p:blipFill>
        <p:spPr bwMode="auto">
          <a:xfrm>
            <a:off x="1584064" y="4509812"/>
            <a:ext cx="5940264" cy="1658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1" y="1196753"/>
            <a:ext cx="8640960" cy="4929411"/>
          </a:xfrm>
        </p:spPr>
        <p:txBody>
          <a:bodyPr/>
          <a:lstStyle/>
          <a:p>
            <a:pPr algn="ctr">
              <a:buNone/>
            </a:pPr>
            <a:endParaRPr lang="en-GB" dirty="0" smtClean="0"/>
          </a:p>
          <a:p>
            <a:pPr algn="ctr">
              <a:buNone/>
            </a:pPr>
            <a:r>
              <a:rPr lang="en-GB" sz="4800" b="1" dirty="0" smtClean="0">
                <a:solidFill>
                  <a:schemeClr val="bg1"/>
                </a:solidFill>
              </a:rPr>
              <a:t>Essential Skills for Managers</a:t>
            </a:r>
          </a:p>
          <a:p>
            <a:pPr algn="ctr">
              <a:buNone/>
            </a:pPr>
            <a:endParaRPr lang="en-GB" sz="4800" b="1" dirty="0" smtClean="0">
              <a:solidFill>
                <a:schemeClr val="bg1"/>
              </a:solidFill>
            </a:endParaRPr>
          </a:p>
          <a:p>
            <a:pPr algn="ctr">
              <a:buNone/>
            </a:pPr>
            <a:r>
              <a:rPr lang="en-GB" sz="4800" b="1" dirty="0" smtClean="0">
                <a:solidFill>
                  <a:schemeClr val="bg1"/>
                </a:solidFill>
              </a:rPr>
              <a:t>Day 2</a:t>
            </a:r>
          </a:p>
          <a:p>
            <a:pPr algn="ctr">
              <a:buNone/>
            </a:pPr>
            <a:endParaRPr lang="en-GB" sz="4000" b="1" dirty="0" smtClean="0">
              <a:solidFill>
                <a:schemeClr val="bg1"/>
              </a:solidFill>
            </a:endParaRPr>
          </a:p>
          <a:p>
            <a:pPr algn="ctr">
              <a:buNone/>
            </a:pPr>
            <a:r>
              <a:rPr lang="en-GB" sz="4000" b="1" dirty="0" smtClean="0">
                <a:solidFill>
                  <a:schemeClr val="bg1"/>
                </a:solidFill>
              </a:rPr>
              <a:t>You and the service you manage</a:t>
            </a:r>
            <a:endParaRPr lang="en-GB" sz="4000" b="1" dirty="0">
              <a:solidFill>
                <a:schemeClr val="bg1"/>
              </a:solidFill>
            </a:endParaRPr>
          </a:p>
        </p:txBody>
      </p:sp>
      <p:sp>
        <p:nvSpPr>
          <p:cNvPr id="4" name="Slide Number Placeholder 3"/>
          <p:cNvSpPr>
            <a:spLocks noGrp="1"/>
          </p:cNvSpPr>
          <p:nvPr>
            <p:ph type="sldNum" sz="quarter" idx="10"/>
          </p:nvPr>
        </p:nvSpPr>
        <p:spPr/>
        <p:txBody>
          <a:bodyPr/>
          <a:lstStyle/>
          <a:p>
            <a:fld id="{6F3BBD64-A3F0-4AC8-BE92-0112CB7499CF}" type="slidenum">
              <a:rPr lang="en-GB" smtClean="0"/>
              <a:pPr/>
              <a:t>52</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7"/>
            <a:ext cx="6707188" cy="634132"/>
          </a:xfrm>
        </p:spPr>
        <p:txBody>
          <a:bodyPr/>
          <a:lstStyle/>
          <a:p>
            <a:r>
              <a:rPr lang="en-GB" dirty="0" smtClean="0"/>
              <a:t>Essential Skills for Managers</a:t>
            </a:r>
            <a:endParaRPr lang="en-GB" dirty="0"/>
          </a:p>
        </p:txBody>
      </p:sp>
      <p:sp>
        <p:nvSpPr>
          <p:cNvPr id="3" name="Content Placeholder 2"/>
          <p:cNvSpPr>
            <a:spLocks noGrp="1"/>
          </p:cNvSpPr>
          <p:nvPr>
            <p:ph idx="1"/>
          </p:nvPr>
        </p:nvSpPr>
        <p:spPr/>
        <p:txBody>
          <a:bodyPr/>
          <a:lstStyle/>
          <a:p>
            <a:pPr algn="ctr">
              <a:buNone/>
            </a:pPr>
            <a:endParaRPr lang="en-GB" sz="4000" b="1" dirty="0" smtClean="0"/>
          </a:p>
          <a:p>
            <a:pPr algn="ctr">
              <a:buNone/>
            </a:pPr>
            <a:r>
              <a:rPr lang="en-GB" sz="4000" b="1" dirty="0" smtClean="0"/>
              <a:t>Session 3</a:t>
            </a:r>
          </a:p>
          <a:p>
            <a:pPr algn="ctr">
              <a:buNone/>
            </a:pPr>
            <a:endParaRPr lang="en-GB" sz="4000" b="1" dirty="0" smtClean="0"/>
          </a:p>
          <a:p>
            <a:pPr algn="ctr">
              <a:buNone/>
            </a:pPr>
            <a:r>
              <a:rPr lang="en-GB" sz="4000" b="1" dirty="0" smtClean="0"/>
              <a:t>Managing Change</a:t>
            </a:r>
            <a:endParaRPr lang="en-GB" sz="4000" b="1" dirty="0"/>
          </a:p>
        </p:txBody>
      </p:sp>
      <p:sp>
        <p:nvSpPr>
          <p:cNvPr id="4" name="Slide Number Placeholder 3"/>
          <p:cNvSpPr>
            <a:spLocks noGrp="1"/>
          </p:cNvSpPr>
          <p:nvPr>
            <p:ph type="sldNum" sz="quarter" idx="10"/>
          </p:nvPr>
        </p:nvSpPr>
        <p:spPr/>
        <p:txBody>
          <a:bodyPr/>
          <a:lstStyle/>
          <a:p>
            <a:fld id="{6F3BBD64-A3F0-4AC8-BE92-0112CB7499CF}" type="slidenum">
              <a:rPr lang="en-GB" smtClean="0"/>
              <a:pPr/>
              <a:t>53</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92114" y="1125539"/>
            <a:ext cx="8283575" cy="4679950"/>
          </a:xfrm>
        </p:spPr>
        <p:txBody>
          <a:bodyPr/>
          <a:lstStyle/>
          <a:p>
            <a:pPr eaLnBrk="1" hangingPunct="1">
              <a:buFontTx/>
              <a:buNone/>
            </a:pPr>
            <a:r>
              <a:rPr lang="en-GB" sz="2800" dirty="0" smtClean="0"/>
              <a:t>By the end of this session you will,</a:t>
            </a:r>
          </a:p>
          <a:p>
            <a:pPr eaLnBrk="1" hangingPunct="1">
              <a:buFontTx/>
              <a:buNone/>
            </a:pPr>
            <a:endParaRPr lang="en-GB" sz="2800" dirty="0" smtClean="0"/>
          </a:p>
          <a:p>
            <a:pPr fontAlgn="auto">
              <a:spcBef>
                <a:spcPts val="600"/>
              </a:spcBef>
              <a:spcAft>
                <a:spcPts val="600"/>
              </a:spcAft>
            </a:pPr>
            <a:r>
              <a:rPr lang="en-US" sz="2800" dirty="0" smtClean="0"/>
              <a:t>Understand the forces for change in an </a:t>
            </a:r>
            <a:r>
              <a:rPr lang="en-US" sz="2800" dirty="0" err="1" smtClean="0"/>
              <a:t>organisation</a:t>
            </a:r>
            <a:r>
              <a:rPr lang="en-US" sz="2800" dirty="0" smtClean="0"/>
              <a:t> and </a:t>
            </a:r>
            <a:r>
              <a:rPr lang="en-GB" sz="2800" dirty="0" smtClean="0"/>
              <a:t>common barriers</a:t>
            </a:r>
          </a:p>
          <a:p>
            <a:pPr fontAlgn="auto">
              <a:spcBef>
                <a:spcPts val="600"/>
              </a:spcBef>
              <a:spcAft>
                <a:spcPts val="600"/>
              </a:spcAft>
            </a:pPr>
            <a:r>
              <a:rPr lang="en-US" sz="2800" dirty="0" err="1" smtClean="0"/>
              <a:t>Recognise</a:t>
            </a:r>
            <a:r>
              <a:rPr lang="en-US" sz="2800" dirty="0" smtClean="0"/>
              <a:t> and know how to apply key principles of change management</a:t>
            </a:r>
          </a:p>
          <a:p>
            <a:r>
              <a:rPr lang="en-GB" sz="2800" dirty="0" smtClean="0"/>
              <a:t>Recognise and be ready to use a range of tools to support the management of change</a:t>
            </a:r>
          </a:p>
          <a:p>
            <a:pPr eaLnBrk="1" hangingPunct="1">
              <a:buFontTx/>
              <a:buNone/>
            </a:pPr>
            <a:endParaRPr lang="en-GB" sz="2800" dirty="0" smtClean="0"/>
          </a:p>
          <a:p>
            <a:pPr>
              <a:spcBef>
                <a:spcPts val="1199"/>
              </a:spcBef>
            </a:pPr>
            <a:endParaRPr lang="en-GB" sz="2800" dirty="0" smtClean="0"/>
          </a:p>
        </p:txBody>
      </p:sp>
      <p:sp>
        <p:nvSpPr>
          <p:cNvPr id="82946" name="Rectangle 5"/>
          <p:cNvSpPr>
            <a:spLocks noGrp="1" noChangeArrowheads="1"/>
          </p:cNvSpPr>
          <p:nvPr>
            <p:ph type="title"/>
          </p:nvPr>
        </p:nvSpPr>
        <p:spPr>
          <a:xfrm>
            <a:off x="457200" y="332657"/>
            <a:ext cx="6707188" cy="634132"/>
          </a:xfrm>
        </p:spPr>
        <p:txBody>
          <a:bodyPr/>
          <a:lstStyle/>
          <a:p>
            <a:pPr eaLnBrk="1" hangingPunct="1"/>
            <a:r>
              <a:rPr lang="en-GB" dirty="0" smtClean="0"/>
              <a:t>Managing change</a:t>
            </a:r>
          </a:p>
        </p:txBody>
      </p:sp>
      <p:sp>
        <p:nvSpPr>
          <p:cNvPr id="35844" name="Slide Number Placeholder 4"/>
          <p:cNvSpPr>
            <a:spLocks noGrp="1"/>
          </p:cNvSpPr>
          <p:nvPr>
            <p:ph type="sldNum" sz="quarter" idx="10"/>
          </p:nvPr>
        </p:nvSpPr>
        <p:spPr bwMode="auto">
          <a:xfrm>
            <a:off x="6553201" y="6356351"/>
            <a:ext cx="2133600" cy="365125"/>
          </a:xfrm>
          <a:prstGeom prst="rect">
            <a:avLst/>
          </a:prstGeom>
          <a:ln>
            <a:miter lim="800000"/>
            <a:headEnd/>
            <a:tailEnd/>
          </a:ln>
        </p:spPr>
        <p:txBody>
          <a:bodyPr wrap="square" numCol="1" anchorCtr="0" compatLnSpc="1">
            <a:prstTxWarp prst="textNoShape">
              <a:avLst/>
            </a:prstTxWarp>
          </a:bodyPr>
          <a:lstStyle/>
          <a:p>
            <a:pPr>
              <a:defRPr/>
            </a:pPr>
            <a:fld id="{2E415862-AADB-463F-A943-115E664C7FD0}" type="slidenum">
              <a:rPr lang="en-GB">
                <a:ea typeface="ＭＳ Ｐゴシック" pitchFamily="34" charset="-128"/>
              </a:rPr>
              <a:pPr>
                <a:defRPr/>
              </a:pPr>
              <a:t>54</a:t>
            </a:fld>
            <a:endParaRPr lang="en-GB">
              <a:ea typeface="ＭＳ Ｐゴシック" pitchFamily="34" charset="-128"/>
            </a:endParaRPr>
          </a:p>
        </p:txBody>
      </p:sp>
      <p:sp>
        <p:nvSpPr>
          <p:cNvPr id="5" name="Footer Placeholder 4"/>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260648"/>
            <a:ext cx="6923112" cy="706140"/>
          </a:xfrm>
        </p:spPr>
        <p:txBody>
          <a:bodyPr/>
          <a:lstStyle/>
          <a:p>
            <a:pPr eaLnBrk="1" hangingPunct="1">
              <a:defRPr/>
            </a:pPr>
            <a:r>
              <a:rPr lang="en-GB" dirty="0"/>
              <a:t>Reasons for </a:t>
            </a:r>
            <a:r>
              <a:rPr lang="en-GB" dirty="0" smtClean="0"/>
              <a:t>change </a:t>
            </a:r>
            <a:r>
              <a:rPr lang="en-GB" dirty="0"/>
              <a:t>(PESTLE)</a:t>
            </a:r>
          </a:p>
        </p:txBody>
      </p:sp>
      <p:sp>
        <p:nvSpPr>
          <p:cNvPr id="7171" name="AutoShape 3"/>
          <p:cNvSpPr>
            <a:spLocks noChangeArrowheads="1"/>
          </p:cNvSpPr>
          <p:nvPr/>
        </p:nvSpPr>
        <p:spPr bwMode="auto">
          <a:xfrm>
            <a:off x="251521" y="1628776"/>
            <a:ext cx="4249043" cy="1368425"/>
          </a:xfrm>
          <a:prstGeom prst="roundRect">
            <a:avLst>
              <a:gd name="adj" fmla="val 16667"/>
            </a:avLst>
          </a:prstGeom>
          <a:solidFill>
            <a:schemeClr val="bg1">
              <a:lumMod val="20000"/>
              <a:lumOff val="80000"/>
            </a:schemeClr>
          </a:solidFill>
          <a:ln w="25400">
            <a:solidFill>
              <a:srgbClr val="000066"/>
            </a:solidFill>
            <a:round/>
            <a:headEnd/>
            <a:tailEnd/>
          </a:ln>
        </p:spPr>
        <p:txBody>
          <a:bodyPr wrap="none" lIns="91425" tIns="45713" rIns="91425" bIns="45713" anchor="ctr"/>
          <a:lstStyle/>
          <a:p>
            <a:pPr algn="ctr"/>
            <a:r>
              <a:rPr lang="en-GB" sz="3200" b="1" dirty="0" smtClean="0">
                <a:solidFill>
                  <a:schemeClr val="bg1"/>
                </a:solidFill>
              </a:rPr>
              <a:t>Political factors</a:t>
            </a:r>
            <a:endParaRPr lang="en-GB" sz="3200" b="1" dirty="0">
              <a:solidFill>
                <a:schemeClr val="bg1"/>
              </a:solidFill>
            </a:endParaRPr>
          </a:p>
        </p:txBody>
      </p:sp>
      <p:sp>
        <p:nvSpPr>
          <p:cNvPr id="7172" name="AutoShape 4"/>
          <p:cNvSpPr>
            <a:spLocks noChangeArrowheads="1"/>
          </p:cNvSpPr>
          <p:nvPr/>
        </p:nvSpPr>
        <p:spPr bwMode="auto">
          <a:xfrm>
            <a:off x="251521" y="3141664"/>
            <a:ext cx="4249043" cy="1368425"/>
          </a:xfrm>
          <a:prstGeom prst="roundRect">
            <a:avLst>
              <a:gd name="adj" fmla="val 16667"/>
            </a:avLst>
          </a:prstGeom>
          <a:solidFill>
            <a:schemeClr val="bg1">
              <a:lumMod val="20000"/>
              <a:lumOff val="80000"/>
            </a:schemeClr>
          </a:solidFill>
          <a:ln w="25400">
            <a:solidFill>
              <a:srgbClr val="000066"/>
            </a:solidFill>
            <a:round/>
            <a:headEnd/>
            <a:tailEnd/>
          </a:ln>
        </p:spPr>
        <p:txBody>
          <a:bodyPr wrap="none" lIns="91425" tIns="45713" rIns="91425" bIns="45713" anchor="ctr"/>
          <a:lstStyle/>
          <a:p>
            <a:pPr algn="ctr"/>
            <a:r>
              <a:rPr lang="en-GB" sz="2800" b="1" dirty="0" smtClean="0">
                <a:solidFill>
                  <a:schemeClr val="bg1"/>
                </a:solidFill>
              </a:rPr>
              <a:t>Sociological trends</a:t>
            </a:r>
            <a:endParaRPr lang="en-GB" sz="2800" b="1" dirty="0">
              <a:solidFill>
                <a:schemeClr val="bg1"/>
              </a:solidFill>
            </a:endParaRPr>
          </a:p>
        </p:txBody>
      </p:sp>
      <p:sp>
        <p:nvSpPr>
          <p:cNvPr id="7173" name="AutoShape 5"/>
          <p:cNvSpPr>
            <a:spLocks noChangeArrowheads="1"/>
          </p:cNvSpPr>
          <p:nvPr/>
        </p:nvSpPr>
        <p:spPr bwMode="auto">
          <a:xfrm>
            <a:off x="251521" y="4652964"/>
            <a:ext cx="4249043" cy="1368425"/>
          </a:xfrm>
          <a:prstGeom prst="roundRect">
            <a:avLst>
              <a:gd name="adj" fmla="val 16667"/>
            </a:avLst>
          </a:prstGeom>
          <a:solidFill>
            <a:schemeClr val="bg1">
              <a:lumMod val="20000"/>
              <a:lumOff val="80000"/>
              <a:alpha val="60000"/>
            </a:schemeClr>
          </a:solidFill>
          <a:ln w="25400">
            <a:solidFill>
              <a:srgbClr val="000066"/>
            </a:solidFill>
            <a:round/>
            <a:headEnd/>
            <a:tailEnd/>
          </a:ln>
        </p:spPr>
        <p:txBody>
          <a:bodyPr wrap="square" lIns="91425" tIns="45713" rIns="91425" bIns="45713" anchor="ctr"/>
          <a:lstStyle/>
          <a:p>
            <a:pPr algn="ctr"/>
            <a:r>
              <a:rPr lang="en-GB" sz="2800" b="1" dirty="0" smtClean="0">
                <a:solidFill>
                  <a:schemeClr val="bg1"/>
                </a:solidFill>
              </a:rPr>
              <a:t>Legislative requirements</a:t>
            </a:r>
            <a:endParaRPr lang="en-GB" sz="2800" b="1" dirty="0">
              <a:solidFill>
                <a:schemeClr val="bg1"/>
              </a:solidFill>
            </a:endParaRPr>
          </a:p>
        </p:txBody>
      </p:sp>
      <p:sp>
        <p:nvSpPr>
          <p:cNvPr id="7174" name="AutoShape 6"/>
          <p:cNvSpPr>
            <a:spLocks noChangeArrowheads="1"/>
          </p:cNvSpPr>
          <p:nvPr/>
        </p:nvSpPr>
        <p:spPr bwMode="auto">
          <a:xfrm>
            <a:off x="4643439" y="1628776"/>
            <a:ext cx="4177034" cy="1368425"/>
          </a:xfrm>
          <a:prstGeom prst="roundRect">
            <a:avLst>
              <a:gd name="adj" fmla="val 16667"/>
            </a:avLst>
          </a:prstGeom>
          <a:solidFill>
            <a:schemeClr val="bg1">
              <a:lumMod val="20000"/>
              <a:lumOff val="80000"/>
            </a:schemeClr>
          </a:solidFill>
          <a:ln w="25400">
            <a:solidFill>
              <a:srgbClr val="000080"/>
            </a:solidFill>
            <a:round/>
            <a:headEnd/>
            <a:tailEnd/>
          </a:ln>
        </p:spPr>
        <p:txBody>
          <a:bodyPr wrap="none" lIns="91425" tIns="45713" rIns="91425" bIns="45713" anchor="ctr"/>
          <a:lstStyle/>
          <a:p>
            <a:pPr algn="ctr"/>
            <a:r>
              <a:rPr lang="en-GB" sz="2800" b="1" dirty="0" smtClean="0">
                <a:solidFill>
                  <a:schemeClr val="bg1"/>
                </a:solidFill>
              </a:rPr>
              <a:t>Economic influences</a:t>
            </a:r>
            <a:endParaRPr lang="en-GB" sz="2800" b="1" dirty="0">
              <a:solidFill>
                <a:schemeClr val="bg1"/>
              </a:solidFill>
            </a:endParaRPr>
          </a:p>
        </p:txBody>
      </p:sp>
      <p:sp>
        <p:nvSpPr>
          <p:cNvPr id="7175" name="AutoShape 7"/>
          <p:cNvSpPr>
            <a:spLocks noChangeArrowheads="1"/>
          </p:cNvSpPr>
          <p:nvPr/>
        </p:nvSpPr>
        <p:spPr bwMode="auto">
          <a:xfrm>
            <a:off x="4643439" y="3141664"/>
            <a:ext cx="4177034" cy="1368425"/>
          </a:xfrm>
          <a:prstGeom prst="roundRect">
            <a:avLst>
              <a:gd name="adj" fmla="val 16667"/>
            </a:avLst>
          </a:prstGeom>
          <a:solidFill>
            <a:schemeClr val="bg1">
              <a:lumMod val="20000"/>
              <a:lumOff val="80000"/>
            </a:schemeClr>
          </a:solidFill>
          <a:ln w="25400">
            <a:solidFill>
              <a:srgbClr val="000066"/>
            </a:solidFill>
            <a:round/>
            <a:headEnd/>
            <a:tailEnd/>
          </a:ln>
        </p:spPr>
        <p:txBody>
          <a:bodyPr wrap="square" lIns="91425" tIns="45713" rIns="91425" bIns="45713" anchor="ctr"/>
          <a:lstStyle/>
          <a:p>
            <a:pPr algn="ctr"/>
            <a:r>
              <a:rPr lang="en-GB" sz="2800" b="1" dirty="0" smtClean="0">
                <a:solidFill>
                  <a:schemeClr val="bg1"/>
                </a:solidFill>
              </a:rPr>
              <a:t>Technological innovations</a:t>
            </a:r>
            <a:endParaRPr lang="en-GB" sz="2800" b="1" dirty="0">
              <a:solidFill>
                <a:schemeClr val="bg1"/>
              </a:solidFill>
            </a:endParaRPr>
          </a:p>
        </p:txBody>
      </p:sp>
      <p:sp>
        <p:nvSpPr>
          <p:cNvPr id="7176" name="AutoShape 8"/>
          <p:cNvSpPr>
            <a:spLocks noChangeArrowheads="1"/>
          </p:cNvSpPr>
          <p:nvPr/>
        </p:nvSpPr>
        <p:spPr bwMode="auto">
          <a:xfrm>
            <a:off x="4643439" y="4652964"/>
            <a:ext cx="4177034" cy="1368425"/>
          </a:xfrm>
          <a:prstGeom prst="roundRect">
            <a:avLst>
              <a:gd name="adj" fmla="val 16667"/>
            </a:avLst>
          </a:prstGeom>
          <a:solidFill>
            <a:schemeClr val="bg1">
              <a:lumMod val="20000"/>
              <a:lumOff val="80000"/>
              <a:alpha val="60000"/>
            </a:schemeClr>
          </a:solidFill>
          <a:ln w="25400">
            <a:solidFill>
              <a:srgbClr val="000066"/>
            </a:solidFill>
            <a:round/>
            <a:headEnd/>
            <a:tailEnd/>
          </a:ln>
        </p:spPr>
        <p:txBody>
          <a:bodyPr wrap="square" lIns="91425" tIns="45713" rIns="91425" bIns="45713" anchor="ctr"/>
          <a:lstStyle/>
          <a:p>
            <a:pPr algn="ctr"/>
            <a:r>
              <a:rPr lang="en-GB" sz="2800" b="1" dirty="0" smtClean="0">
                <a:solidFill>
                  <a:schemeClr val="bg1"/>
                </a:solidFill>
              </a:rPr>
              <a:t>Ecological requirements</a:t>
            </a:r>
            <a:endParaRPr lang="en-GB" sz="2800" b="1" dirty="0">
              <a:solidFill>
                <a:schemeClr val="bg1"/>
              </a:solidFill>
            </a:endParaRPr>
          </a:p>
        </p:txBody>
      </p:sp>
      <p:sp>
        <p:nvSpPr>
          <p:cNvPr id="9" name="Slide Number Placeholder 8"/>
          <p:cNvSpPr>
            <a:spLocks noGrp="1"/>
          </p:cNvSpPr>
          <p:nvPr>
            <p:ph type="sldNum" sz="quarter" idx="10"/>
          </p:nvPr>
        </p:nvSpPr>
        <p:spPr/>
        <p:txBody>
          <a:bodyPr/>
          <a:lstStyle/>
          <a:p>
            <a:fld id="{6F3BBD64-A3F0-4AC8-BE92-0112CB7499CF}" type="slidenum">
              <a:rPr lang="en-GB" smtClean="0"/>
              <a:pPr/>
              <a:t>55</a:t>
            </a:fld>
            <a:endParaRPr lang="en-GB" dirty="0"/>
          </a:p>
        </p:txBody>
      </p:sp>
      <p:sp>
        <p:nvSpPr>
          <p:cNvPr id="10" name="Footer Placeholder 9"/>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P spid="7173" grpId="0" animBg="1"/>
      <p:bldP spid="7174" grpId="0" animBg="1"/>
      <p:bldP spid="7175" grpId="0" animBg="1"/>
      <p:bldP spid="717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0" descr="Light horizontal"/>
          <p:cNvSpPr>
            <a:spLocks noChangeArrowheads="1"/>
          </p:cNvSpPr>
          <p:nvPr/>
        </p:nvSpPr>
        <p:spPr bwMode="auto">
          <a:xfrm>
            <a:off x="7020273" y="2564905"/>
            <a:ext cx="1872208" cy="1944241"/>
          </a:xfrm>
          <a:prstGeom prst="ellipse">
            <a:avLst/>
          </a:prstGeom>
          <a:solidFill>
            <a:srgbClr val="FFC000"/>
          </a:solidFill>
          <a:ln w="9525">
            <a:noFill/>
            <a:round/>
            <a:headEnd/>
            <a:tailEnd/>
          </a:ln>
          <a:effectLst/>
        </p:spPr>
        <p:txBody>
          <a:bodyPr wrap="none" lIns="91425" tIns="45713" rIns="91425" bIns="45713" anchor="ctr"/>
          <a:lstStyle/>
          <a:p>
            <a:pPr algn="ctr"/>
            <a:r>
              <a:rPr lang="en-GB" altLang="en-US" b="1" dirty="0">
                <a:solidFill>
                  <a:schemeClr val="accent2"/>
                </a:solidFill>
              </a:rPr>
              <a:t>Desired</a:t>
            </a:r>
          </a:p>
          <a:p>
            <a:pPr algn="ctr"/>
            <a:r>
              <a:rPr lang="en-GB" altLang="en-US" b="1" dirty="0">
                <a:solidFill>
                  <a:schemeClr val="accent2"/>
                </a:solidFill>
              </a:rPr>
              <a:t>State</a:t>
            </a:r>
          </a:p>
        </p:txBody>
      </p:sp>
      <p:sp>
        <p:nvSpPr>
          <p:cNvPr id="6147" name="Oval 24" descr="Large grid"/>
          <p:cNvSpPr>
            <a:spLocks noChangeArrowheads="1"/>
          </p:cNvSpPr>
          <p:nvPr/>
        </p:nvSpPr>
        <p:spPr bwMode="auto">
          <a:xfrm>
            <a:off x="251521" y="2564905"/>
            <a:ext cx="1872233" cy="1944241"/>
          </a:xfrm>
          <a:prstGeom prst="ellipse">
            <a:avLst/>
          </a:prstGeom>
          <a:solidFill>
            <a:srgbClr val="00B0F0"/>
          </a:solidFill>
          <a:ln w="9525">
            <a:noFill/>
            <a:round/>
            <a:headEnd/>
            <a:tailEnd/>
          </a:ln>
          <a:effectLst/>
        </p:spPr>
        <p:txBody>
          <a:bodyPr wrap="none" lIns="91425" tIns="45713" rIns="91425" bIns="45713" anchor="ctr"/>
          <a:lstStyle/>
          <a:p>
            <a:pPr algn="ctr"/>
            <a:r>
              <a:rPr lang="en-GB" altLang="en-US" b="1" dirty="0">
                <a:solidFill>
                  <a:schemeClr val="accent2"/>
                </a:solidFill>
              </a:rPr>
              <a:t>Current</a:t>
            </a:r>
          </a:p>
          <a:p>
            <a:pPr algn="ctr"/>
            <a:r>
              <a:rPr lang="en-GB" altLang="en-US" b="1" dirty="0">
                <a:solidFill>
                  <a:schemeClr val="accent2"/>
                </a:solidFill>
              </a:rPr>
              <a:t>State</a:t>
            </a:r>
          </a:p>
        </p:txBody>
      </p:sp>
      <p:sp>
        <p:nvSpPr>
          <p:cNvPr id="6148" name="Cloud"/>
          <p:cNvSpPr>
            <a:spLocks noChangeAspect="1" noEditPoints="1" noChangeArrowheads="1"/>
          </p:cNvSpPr>
          <p:nvPr/>
        </p:nvSpPr>
        <p:spPr bwMode="auto">
          <a:xfrm>
            <a:off x="1547665" y="1124745"/>
            <a:ext cx="2562956" cy="1390749"/>
          </a:xfrm>
          <a:custGeom>
            <a:avLst/>
            <a:gdLst>
              <a:gd name="T0" fmla="*/ 6923 w 21600"/>
              <a:gd name="T1" fmla="*/ 623094 h 21600"/>
              <a:gd name="T2" fmla="*/ 1116013 w 21600"/>
              <a:gd name="T3" fmla="*/ 1244860 h 21600"/>
              <a:gd name="T4" fmla="*/ 2230165 w 21600"/>
              <a:gd name="T5" fmla="*/ 623094 h 21600"/>
              <a:gd name="T6" fmla="*/ 1116013 w 21600"/>
              <a:gd name="T7" fmla="*/ 7125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0DE"/>
          </a:solidFill>
          <a:ln w="9525">
            <a:solidFill>
              <a:srgbClr val="000000"/>
            </a:solidFill>
            <a:miter lim="800000"/>
            <a:headEnd/>
            <a:tailEnd/>
          </a:ln>
          <a:effectLst>
            <a:outerShdw dist="107763" dir="2700000" algn="ctr" rotWithShape="0">
              <a:srgbClr val="808080"/>
            </a:outerShdw>
          </a:effectLst>
        </p:spPr>
        <p:txBody>
          <a:bodyPr lIns="91425" tIns="45713" rIns="91425" bIns="45713"/>
          <a:lstStyle/>
          <a:p>
            <a:pPr algn="ctr"/>
            <a:r>
              <a:rPr lang="en-GB" altLang="en-US" sz="1600" dirty="0">
                <a:solidFill>
                  <a:schemeClr val="bg1"/>
                </a:solidFill>
                <a:latin typeface="Comic Sans MS" pitchFamily="66" charset="0"/>
              </a:rPr>
              <a:t>We’re not really clear why we’re doing this</a:t>
            </a:r>
          </a:p>
        </p:txBody>
      </p:sp>
      <p:sp>
        <p:nvSpPr>
          <p:cNvPr id="6149" name="Cloud"/>
          <p:cNvSpPr>
            <a:spLocks noChangeAspect="1" noEditPoints="1" noChangeArrowheads="1"/>
          </p:cNvSpPr>
          <p:nvPr/>
        </p:nvSpPr>
        <p:spPr bwMode="auto">
          <a:xfrm>
            <a:off x="2267745" y="2204865"/>
            <a:ext cx="2101069" cy="1172195"/>
          </a:xfrm>
          <a:custGeom>
            <a:avLst/>
            <a:gdLst>
              <a:gd name="T0" fmla="*/ 5358 w 21600"/>
              <a:gd name="T1" fmla="*/ 481806 h 21600"/>
              <a:gd name="T2" fmla="*/ 863600 w 21600"/>
              <a:gd name="T3" fmla="*/ 962586 h 21600"/>
              <a:gd name="T4" fmla="*/ 1725761 w 21600"/>
              <a:gd name="T5" fmla="*/ 481806 h 21600"/>
              <a:gd name="T6" fmla="*/ 863600 w 21600"/>
              <a:gd name="T7" fmla="*/ 5509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0DE"/>
          </a:solidFill>
          <a:ln w="9525">
            <a:solidFill>
              <a:srgbClr val="000000"/>
            </a:solidFill>
            <a:miter lim="800000"/>
            <a:headEnd/>
            <a:tailEnd/>
          </a:ln>
          <a:effectLst>
            <a:outerShdw dist="107763" dir="2700000" algn="ctr" rotWithShape="0">
              <a:srgbClr val="808080"/>
            </a:outerShdw>
          </a:effectLst>
        </p:spPr>
        <p:txBody>
          <a:bodyPr lIns="91425" tIns="45713" rIns="91425" bIns="45713"/>
          <a:lstStyle/>
          <a:p>
            <a:pPr algn="ctr"/>
            <a:r>
              <a:rPr lang="en-GB" altLang="en-US" sz="1600" dirty="0">
                <a:solidFill>
                  <a:schemeClr val="bg1"/>
                </a:solidFill>
                <a:latin typeface="Comic Sans MS" pitchFamily="66" charset="0"/>
              </a:rPr>
              <a:t>Our culture isn’t ready for this</a:t>
            </a:r>
          </a:p>
        </p:txBody>
      </p:sp>
      <p:sp>
        <p:nvSpPr>
          <p:cNvPr id="6150" name="Cloud"/>
          <p:cNvSpPr>
            <a:spLocks noChangeAspect="1" noEditPoints="1" noChangeArrowheads="1"/>
          </p:cNvSpPr>
          <p:nvPr/>
        </p:nvSpPr>
        <p:spPr bwMode="auto">
          <a:xfrm>
            <a:off x="3923928" y="1124745"/>
            <a:ext cx="2954842" cy="1008484"/>
          </a:xfrm>
          <a:custGeom>
            <a:avLst/>
            <a:gdLst>
              <a:gd name="T0" fmla="*/ 8036 w 21600"/>
              <a:gd name="T1" fmla="*/ 442119 h 21600"/>
              <a:gd name="T2" fmla="*/ 1295400 w 21600"/>
              <a:gd name="T3" fmla="*/ 883295 h 21600"/>
              <a:gd name="T4" fmla="*/ 2588641 w 21600"/>
              <a:gd name="T5" fmla="*/ 442119 h 21600"/>
              <a:gd name="T6" fmla="*/ 1295400 w 21600"/>
              <a:gd name="T7" fmla="*/ 5055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0DE"/>
          </a:solidFill>
          <a:ln w="9525">
            <a:solidFill>
              <a:srgbClr val="000000"/>
            </a:solidFill>
            <a:miter lim="800000"/>
            <a:headEnd/>
            <a:tailEnd/>
          </a:ln>
          <a:effectLst>
            <a:outerShdw dist="107763" dir="2700000" algn="ctr" rotWithShape="0">
              <a:srgbClr val="808080"/>
            </a:outerShdw>
          </a:effectLst>
        </p:spPr>
        <p:txBody>
          <a:bodyPr lIns="91425" tIns="45713" rIns="91425" bIns="45713"/>
          <a:lstStyle/>
          <a:p>
            <a:pPr algn="ctr"/>
            <a:r>
              <a:rPr lang="en-GB" altLang="en-US" sz="1600" dirty="0">
                <a:solidFill>
                  <a:schemeClr val="bg1"/>
                </a:solidFill>
                <a:latin typeface="Comic Sans MS" pitchFamily="66" charset="0"/>
              </a:rPr>
              <a:t>We don’t really have sponsorship</a:t>
            </a:r>
          </a:p>
        </p:txBody>
      </p:sp>
      <p:sp>
        <p:nvSpPr>
          <p:cNvPr id="6151" name="Cloud"/>
          <p:cNvSpPr>
            <a:spLocks noChangeAspect="1" noEditPoints="1" noChangeArrowheads="1"/>
          </p:cNvSpPr>
          <p:nvPr/>
        </p:nvSpPr>
        <p:spPr bwMode="auto">
          <a:xfrm>
            <a:off x="2195736" y="3284984"/>
            <a:ext cx="2664296" cy="1331473"/>
          </a:xfrm>
          <a:custGeom>
            <a:avLst/>
            <a:gdLst>
              <a:gd name="T0" fmla="*/ 6923 w 21600"/>
              <a:gd name="T1" fmla="*/ 589756 h 21600"/>
              <a:gd name="T2" fmla="*/ 1116013 w 21600"/>
              <a:gd name="T3" fmla="*/ 1178256 h 21600"/>
              <a:gd name="T4" fmla="*/ 2230165 w 21600"/>
              <a:gd name="T5" fmla="*/ 589756 h 21600"/>
              <a:gd name="T6" fmla="*/ 1116013 w 21600"/>
              <a:gd name="T7" fmla="*/ 6744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0DE"/>
          </a:solidFill>
          <a:ln w="9525">
            <a:solidFill>
              <a:srgbClr val="000000"/>
            </a:solidFill>
            <a:miter lim="800000"/>
            <a:headEnd/>
            <a:tailEnd/>
          </a:ln>
          <a:effectLst>
            <a:outerShdw dist="107763" dir="2700000" algn="ctr" rotWithShape="0">
              <a:srgbClr val="808080"/>
            </a:outerShdw>
          </a:effectLst>
        </p:spPr>
        <p:txBody>
          <a:bodyPr lIns="91425" tIns="45713" rIns="91425" bIns="45713"/>
          <a:lstStyle/>
          <a:p>
            <a:pPr algn="ctr"/>
            <a:r>
              <a:rPr lang="en-GB" altLang="en-US" sz="1600" dirty="0">
                <a:solidFill>
                  <a:schemeClr val="bg1"/>
                </a:solidFill>
                <a:latin typeface="Comic Sans MS" pitchFamily="66" charset="0"/>
              </a:rPr>
              <a:t>Not sure about my change management role in this</a:t>
            </a:r>
          </a:p>
        </p:txBody>
      </p:sp>
      <p:sp>
        <p:nvSpPr>
          <p:cNvPr id="6152" name="Cloud"/>
          <p:cNvSpPr>
            <a:spLocks noChangeAspect="1" noEditPoints="1" noChangeArrowheads="1"/>
          </p:cNvSpPr>
          <p:nvPr/>
        </p:nvSpPr>
        <p:spPr bwMode="auto">
          <a:xfrm>
            <a:off x="4283969" y="2996952"/>
            <a:ext cx="2636371" cy="1367581"/>
          </a:xfrm>
          <a:custGeom>
            <a:avLst/>
            <a:gdLst>
              <a:gd name="T0" fmla="*/ 6702 w 21600"/>
              <a:gd name="T1" fmla="*/ 560388 h 21600"/>
              <a:gd name="T2" fmla="*/ 1080294 w 21600"/>
              <a:gd name="T3" fmla="*/ 1119582 h 21600"/>
              <a:gd name="T4" fmla="*/ 2158787 w 21600"/>
              <a:gd name="T5" fmla="*/ 560388 h 21600"/>
              <a:gd name="T6" fmla="*/ 1080294 w 21600"/>
              <a:gd name="T7" fmla="*/ 6408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0DE"/>
          </a:solidFill>
          <a:ln w="9525">
            <a:solidFill>
              <a:srgbClr val="000000"/>
            </a:solidFill>
            <a:miter lim="800000"/>
            <a:headEnd/>
            <a:tailEnd/>
          </a:ln>
          <a:effectLst>
            <a:outerShdw dist="107763" dir="2700000" algn="ctr" rotWithShape="0">
              <a:srgbClr val="808080"/>
            </a:outerShdw>
          </a:effectLst>
        </p:spPr>
        <p:txBody>
          <a:bodyPr lIns="91425" tIns="45713" rIns="91425" bIns="45713"/>
          <a:lstStyle/>
          <a:p>
            <a:pPr algn="ctr"/>
            <a:r>
              <a:rPr lang="en-GB" altLang="en-US" sz="1600" dirty="0">
                <a:solidFill>
                  <a:schemeClr val="bg1"/>
                </a:solidFill>
                <a:latin typeface="Comic Sans MS" pitchFamily="66" charset="0"/>
              </a:rPr>
              <a:t>People seem to be resisting for no reason</a:t>
            </a:r>
          </a:p>
        </p:txBody>
      </p:sp>
      <p:sp>
        <p:nvSpPr>
          <p:cNvPr id="6153" name="Cloud"/>
          <p:cNvSpPr>
            <a:spLocks noChangeAspect="1" noEditPoints="1" noChangeArrowheads="1"/>
          </p:cNvSpPr>
          <p:nvPr/>
        </p:nvSpPr>
        <p:spPr bwMode="auto">
          <a:xfrm>
            <a:off x="4716017" y="4077073"/>
            <a:ext cx="2361379" cy="1224061"/>
          </a:xfrm>
          <a:custGeom>
            <a:avLst/>
            <a:gdLst>
              <a:gd name="T0" fmla="*/ 6032 w 21600"/>
              <a:gd name="T1" fmla="*/ 504031 h 21600"/>
              <a:gd name="T2" fmla="*/ 972344 w 21600"/>
              <a:gd name="T3" fmla="*/ 1006989 h 21600"/>
              <a:gd name="T4" fmla="*/ 1943067 w 21600"/>
              <a:gd name="T5" fmla="*/ 504031 h 21600"/>
              <a:gd name="T6" fmla="*/ 972344 w 21600"/>
              <a:gd name="T7" fmla="*/ 5763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0DE"/>
          </a:solidFill>
          <a:ln w="9525">
            <a:solidFill>
              <a:srgbClr val="000000"/>
            </a:solidFill>
            <a:miter lim="800000"/>
            <a:headEnd/>
            <a:tailEnd/>
          </a:ln>
          <a:effectLst>
            <a:outerShdw dist="107763" dir="2700000" algn="ctr" rotWithShape="0">
              <a:srgbClr val="808080"/>
            </a:outerShdw>
          </a:effectLst>
        </p:spPr>
        <p:txBody>
          <a:bodyPr lIns="91425" tIns="45713" rIns="91425" bIns="45713"/>
          <a:lstStyle/>
          <a:p>
            <a:pPr algn="ctr"/>
            <a:r>
              <a:rPr lang="en-GB" altLang="en-US" sz="1600" dirty="0">
                <a:solidFill>
                  <a:schemeClr val="bg1"/>
                </a:solidFill>
                <a:latin typeface="Comic Sans MS" pitchFamily="66" charset="0"/>
              </a:rPr>
              <a:t>The right people aren’t </a:t>
            </a:r>
            <a:r>
              <a:rPr lang="en-GB" altLang="en-US" sz="1600" dirty="0" err="1">
                <a:solidFill>
                  <a:schemeClr val="bg1"/>
                </a:solidFill>
                <a:latin typeface="Comic Sans MS" pitchFamily="66" charset="0"/>
              </a:rPr>
              <a:t>enagaged</a:t>
            </a:r>
            <a:endParaRPr lang="en-GB" altLang="en-US" sz="1600" dirty="0">
              <a:solidFill>
                <a:schemeClr val="bg1"/>
              </a:solidFill>
              <a:latin typeface="Comic Sans MS" pitchFamily="66" charset="0"/>
            </a:endParaRPr>
          </a:p>
        </p:txBody>
      </p:sp>
      <p:sp>
        <p:nvSpPr>
          <p:cNvPr id="6154" name="Cloud"/>
          <p:cNvSpPr>
            <a:spLocks noChangeAspect="1" noEditPoints="1" noChangeArrowheads="1"/>
          </p:cNvSpPr>
          <p:nvPr/>
        </p:nvSpPr>
        <p:spPr bwMode="auto">
          <a:xfrm>
            <a:off x="4211960" y="1988841"/>
            <a:ext cx="2808510" cy="1122983"/>
          </a:xfrm>
          <a:custGeom>
            <a:avLst/>
            <a:gdLst>
              <a:gd name="T0" fmla="*/ 8489 w 21600"/>
              <a:gd name="T1" fmla="*/ 453232 h 21600"/>
              <a:gd name="T2" fmla="*/ 1368425 w 21600"/>
              <a:gd name="T3" fmla="*/ 905498 h 21600"/>
              <a:gd name="T4" fmla="*/ 2734569 w 21600"/>
              <a:gd name="T5" fmla="*/ 453232 h 21600"/>
              <a:gd name="T6" fmla="*/ 1368425 w 21600"/>
              <a:gd name="T7" fmla="*/ 5182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0DE"/>
          </a:solidFill>
          <a:ln w="9525">
            <a:solidFill>
              <a:srgbClr val="000000"/>
            </a:solidFill>
            <a:miter lim="800000"/>
            <a:headEnd/>
            <a:tailEnd/>
          </a:ln>
          <a:effectLst>
            <a:outerShdw dist="107763" dir="2700000" algn="ctr" rotWithShape="0">
              <a:srgbClr val="808080"/>
            </a:outerShdw>
          </a:effectLst>
        </p:spPr>
        <p:txBody>
          <a:bodyPr lIns="91425" tIns="45713" rIns="91425" bIns="45713"/>
          <a:lstStyle/>
          <a:p>
            <a:pPr algn="ctr"/>
            <a:r>
              <a:rPr lang="en-GB" altLang="en-US" sz="1600" dirty="0">
                <a:solidFill>
                  <a:schemeClr val="bg1"/>
                </a:solidFill>
                <a:latin typeface="Comic Sans MS" pitchFamily="66" charset="0"/>
              </a:rPr>
              <a:t>More change! There’s too much going on </a:t>
            </a:r>
          </a:p>
        </p:txBody>
      </p:sp>
      <p:sp>
        <p:nvSpPr>
          <p:cNvPr id="6155" name="Cloud"/>
          <p:cNvSpPr>
            <a:spLocks noChangeAspect="1" noEditPoints="1" noChangeArrowheads="1"/>
          </p:cNvSpPr>
          <p:nvPr/>
        </p:nvSpPr>
        <p:spPr bwMode="auto">
          <a:xfrm>
            <a:off x="3275856" y="5157193"/>
            <a:ext cx="2664296" cy="1068958"/>
          </a:xfrm>
          <a:custGeom>
            <a:avLst/>
            <a:gdLst>
              <a:gd name="T0" fmla="*/ 7372 w 21600"/>
              <a:gd name="T1" fmla="*/ 498475 h 21600"/>
              <a:gd name="T2" fmla="*/ 1188244 w 21600"/>
              <a:gd name="T3" fmla="*/ 995888 h 21600"/>
              <a:gd name="T4" fmla="*/ 2374507 w 21600"/>
              <a:gd name="T5" fmla="*/ 498475 h 21600"/>
              <a:gd name="T6" fmla="*/ 1188244 w 21600"/>
              <a:gd name="T7" fmla="*/ 5700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0DE"/>
          </a:solidFill>
          <a:ln w="9525">
            <a:solidFill>
              <a:srgbClr val="000000"/>
            </a:solidFill>
            <a:miter lim="800000"/>
            <a:headEnd/>
            <a:tailEnd/>
          </a:ln>
          <a:effectLst>
            <a:outerShdw dist="107763" dir="2700000" algn="ctr" rotWithShape="0">
              <a:srgbClr val="808080"/>
            </a:outerShdw>
          </a:effectLst>
        </p:spPr>
        <p:txBody>
          <a:bodyPr lIns="91425" tIns="45713" rIns="91425" bIns="45713"/>
          <a:lstStyle/>
          <a:p>
            <a:pPr algn="ctr"/>
            <a:r>
              <a:rPr lang="en-GB" altLang="en-US" sz="1600" dirty="0">
                <a:solidFill>
                  <a:schemeClr val="bg1"/>
                </a:solidFill>
                <a:latin typeface="Comic Sans MS" pitchFamily="66" charset="0"/>
              </a:rPr>
              <a:t>Our communications aren’t working</a:t>
            </a:r>
          </a:p>
        </p:txBody>
      </p:sp>
      <p:sp>
        <p:nvSpPr>
          <p:cNvPr id="6156" name="Cloud"/>
          <p:cNvSpPr>
            <a:spLocks noChangeAspect="1" noEditPoints="1" noChangeArrowheads="1"/>
          </p:cNvSpPr>
          <p:nvPr/>
        </p:nvSpPr>
        <p:spPr bwMode="auto">
          <a:xfrm>
            <a:off x="1907704" y="4509120"/>
            <a:ext cx="2462770" cy="1079599"/>
          </a:xfrm>
          <a:custGeom>
            <a:avLst/>
            <a:gdLst>
              <a:gd name="T0" fmla="*/ 6032 w 21600"/>
              <a:gd name="T1" fmla="*/ 426244 h 21600"/>
              <a:gd name="T2" fmla="*/ 972344 w 21600"/>
              <a:gd name="T3" fmla="*/ 851580 h 21600"/>
              <a:gd name="T4" fmla="*/ 1943066 w 21600"/>
              <a:gd name="T5" fmla="*/ 426244 h 21600"/>
              <a:gd name="T6" fmla="*/ 972344 w 21600"/>
              <a:gd name="T7" fmla="*/ 4874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0DE"/>
          </a:solidFill>
          <a:ln w="9525">
            <a:solidFill>
              <a:srgbClr val="000000"/>
            </a:solidFill>
            <a:miter lim="800000"/>
            <a:headEnd/>
            <a:tailEnd/>
          </a:ln>
          <a:effectLst>
            <a:outerShdw dist="107763" dir="2700000" algn="ctr" rotWithShape="0">
              <a:srgbClr val="808080"/>
            </a:outerShdw>
          </a:effectLst>
        </p:spPr>
        <p:txBody>
          <a:bodyPr lIns="91425" tIns="45713" rIns="91425" bIns="45713"/>
          <a:lstStyle/>
          <a:p>
            <a:pPr algn="ctr"/>
            <a:r>
              <a:rPr lang="en-GB" altLang="en-US" sz="1600" dirty="0">
                <a:solidFill>
                  <a:schemeClr val="bg1"/>
                </a:solidFill>
                <a:latin typeface="Comic Sans MS" pitchFamily="66" charset="0"/>
              </a:rPr>
              <a:t>We’re not organised enough</a:t>
            </a:r>
          </a:p>
        </p:txBody>
      </p:sp>
      <p:sp>
        <p:nvSpPr>
          <p:cNvPr id="6157" name="Text Box 44"/>
          <p:cNvSpPr txBox="1">
            <a:spLocks noChangeArrowheads="1"/>
          </p:cNvSpPr>
          <p:nvPr/>
        </p:nvSpPr>
        <p:spPr bwMode="auto">
          <a:xfrm>
            <a:off x="467544" y="0"/>
            <a:ext cx="6912768" cy="1077218"/>
          </a:xfrm>
          <a:prstGeom prst="rect">
            <a:avLst/>
          </a:prstGeom>
          <a:noFill/>
          <a:ln w="9525">
            <a:noFill/>
            <a:miter lim="800000"/>
            <a:headEnd/>
            <a:tailEnd/>
          </a:ln>
          <a:effectLst/>
        </p:spPr>
        <p:txBody>
          <a:bodyPr wrap="square" lIns="91425" tIns="45713" rIns="91425" bIns="45713">
            <a:spAutoFit/>
          </a:bodyPr>
          <a:lstStyle/>
          <a:p>
            <a:r>
              <a:rPr lang="en-GB" altLang="en-US" sz="3200" b="1" dirty="0" smtClean="0">
                <a:solidFill>
                  <a:schemeClr val="bg1"/>
                </a:solidFill>
              </a:rPr>
              <a:t>Common </a:t>
            </a:r>
            <a:r>
              <a:rPr lang="en-GB" altLang="en-US" sz="3200" b="1" dirty="0">
                <a:solidFill>
                  <a:schemeClr val="bg1"/>
                </a:solidFill>
              </a:rPr>
              <a:t>barriers </a:t>
            </a:r>
            <a:r>
              <a:rPr lang="en-GB" altLang="en-US" sz="3200" b="1" dirty="0" smtClean="0">
                <a:solidFill>
                  <a:schemeClr val="bg1"/>
                </a:solidFill>
              </a:rPr>
              <a:t>to implementing change</a:t>
            </a:r>
            <a:endParaRPr lang="en-GB" altLang="en-US" sz="3200" b="1" dirty="0">
              <a:solidFill>
                <a:schemeClr val="bg1"/>
              </a:solidFill>
            </a:endParaRPr>
          </a:p>
        </p:txBody>
      </p:sp>
      <p:sp>
        <p:nvSpPr>
          <p:cNvPr id="14" name="Slide Number Placeholder 13"/>
          <p:cNvSpPr>
            <a:spLocks noGrp="1"/>
          </p:cNvSpPr>
          <p:nvPr>
            <p:ph type="sldNum" sz="quarter" idx="10"/>
          </p:nvPr>
        </p:nvSpPr>
        <p:spPr/>
        <p:txBody>
          <a:bodyPr/>
          <a:lstStyle/>
          <a:p>
            <a:fld id="{6F3BBD64-A3F0-4AC8-BE92-0112CB7499CF}" type="slidenum">
              <a:rPr lang="en-GB" smtClean="0"/>
              <a:pPr/>
              <a:t>56</a:t>
            </a:fld>
            <a:endParaRPr lang="en-GB" dirty="0"/>
          </a:p>
        </p:txBody>
      </p:sp>
      <p:sp>
        <p:nvSpPr>
          <p:cNvPr id="15" name="Footer Placeholder 1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6151" grpId="0" animBg="1"/>
      <p:bldP spid="6152" grpId="0" animBg="1"/>
      <p:bldP spid="6153" grpId="0" animBg="1"/>
      <p:bldP spid="6154" grpId="0" animBg="1"/>
      <p:bldP spid="6155" grpId="0" animBg="1"/>
      <p:bldP spid="615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67544" y="0"/>
            <a:ext cx="6842894" cy="1077218"/>
          </a:xfrm>
          <a:prstGeom prst="rect">
            <a:avLst/>
          </a:prstGeom>
          <a:noFill/>
          <a:ln w="9525">
            <a:noFill/>
            <a:miter lim="800000"/>
            <a:headEnd/>
            <a:tailEnd/>
          </a:ln>
          <a:effectLst/>
        </p:spPr>
        <p:txBody>
          <a:bodyPr wrap="square" lIns="91425" tIns="45713" rIns="91425" bIns="45713">
            <a:spAutoFit/>
          </a:bodyPr>
          <a:lstStyle/>
          <a:p>
            <a:r>
              <a:rPr lang="en-GB" altLang="en-US" sz="3200" b="1" dirty="0">
                <a:solidFill>
                  <a:schemeClr val="bg1"/>
                </a:solidFill>
              </a:rPr>
              <a:t>Key </a:t>
            </a:r>
            <a:r>
              <a:rPr lang="en-GB" altLang="en-US" sz="3200" b="1" dirty="0" smtClean="0">
                <a:solidFill>
                  <a:schemeClr val="bg1"/>
                </a:solidFill>
              </a:rPr>
              <a:t>principles </a:t>
            </a:r>
            <a:r>
              <a:rPr lang="en-GB" altLang="en-US" sz="3200" b="1" dirty="0">
                <a:solidFill>
                  <a:schemeClr val="bg1"/>
                </a:solidFill>
              </a:rPr>
              <a:t>of </a:t>
            </a:r>
            <a:r>
              <a:rPr lang="en-GB" altLang="en-US" sz="3200" b="1" dirty="0" smtClean="0">
                <a:solidFill>
                  <a:schemeClr val="bg1"/>
                </a:solidFill>
              </a:rPr>
              <a:t>change </a:t>
            </a:r>
            <a:r>
              <a:rPr lang="en-GB" altLang="en-US" sz="3200" b="1" dirty="0">
                <a:solidFill>
                  <a:schemeClr val="bg1"/>
                </a:solidFill>
              </a:rPr>
              <a:t>m</a:t>
            </a:r>
            <a:r>
              <a:rPr lang="en-GB" altLang="en-US" sz="3200" b="1" dirty="0" smtClean="0">
                <a:solidFill>
                  <a:schemeClr val="bg1"/>
                </a:solidFill>
              </a:rPr>
              <a:t>anagement</a:t>
            </a:r>
            <a:endParaRPr lang="en-GB" altLang="en-US" sz="3200" b="1" dirty="0">
              <a:solidFill>
                <a:schemeClr val="bg1"/>
              </a:solidFill>
            </a:endParaRPr>
          </a:p>
        </p:txBody>
      </p:sp>
      <p:sp>
        <p:nvSpPr>
          <p:cNvPr id="7171" name="Text Box 5"/>
          <p:cNvSpPr txBox="1">
            <a:spLocks noChangeArrowheads="1"/>
          </p:cNvSpPr>
          <p:nvPr/>
        </p:nvSpPr>
        <p:spPr bwMode="auto">
          <a:xfrm>
            <a:off x="251520" y="1340768"/>
            <a:ext cx="8640960" cy="5324520"/>
          </a:xfrm>
          <a:prstGeom prst="rect">
            <a:avLst/>
          </a:prstGeom>
          <a:noFill/>
          <a:ln w="9525">
            <a:noFill/>
            <a:miter lim="800000"/>
            <a:headEnd/>
            <a:tailEnd/>
          </a:ln>
          <a:effectLst/>
        </p:spPr>
        <p:txBody>
          <a:bodyPr wrap="square" lIns="91425" tIns="45713" rIns="91425" bIns="45713">
            <a:spAutoFit/>
          </a:bodyPr>
          <a:lstStyle/>
          <a:p>
            <a:pPr marL="342844" indent="-342844">
              <a:spcBef>
                <a:spcPts val="0"/>
              </a:spcBef>
              <a:spcAft>
                <a:spcPts val="0"/>
              </a:spcAft>
              <a:buFontTx/>
              <a:buAutoNum type="arabicPeriod"/>
            </a:pPr>
            <a:r>
              <a:rPr lang="en-GB" altLang="en-US" sz="2400" dirty="0">
                <a:solidFill>
                  <a:schemeClr val="bg2"/>
                </a:solidFill>
              </a:rPr>
              <a:t>Define the </a:t>
            </a:r>
            <a:r>
              <a:rPr lang="en-GB" altLang="en-US" sz="2400" dirty="0" smtClean="0">
                <a:solidFill>
                  <a:schemeClr val="bg2"/>
                </a:solidFill>
              </a:rPr>
              <a:t>change</a:t>
            </a:r>
          </a:p>
          <a:p>
            <a:pPr marL="799969" lvl="1" indent="-342844">
              <a:spcBef>
                <a:spcPts val="0"/>
              </a:spcBef>
              <a:spcAft>
                <a:spcPts val="0"/>
              </a:spcAft>
              <a:buFont typeface="Arial" pitchFamily="34" charset="0"/>
              <a:buChar char="•"/>
            </a:pPr>
            <a:r>
              <a:rPr lang="en-GB" altLang="en-US" sz="2400" dirty="0" smtClean="0">
                <a:solidFill>
                  <a:schemeClr val="bg2"/>
                </a:solidFill>
              </a:rPr>
              <a:t>vision, impact, benefits, risk, communication</a:t>
            </a:r>
          </a:p>
          <a:p>
            <a:pPr marL="799969" lvl="1" indent="-342844">
              <a:spcBef>
                <a:spcPts val="0"/>
              </a:spcBef>
              <a:spcAft>
                <a:spcPts val="0"/>
              </a:spcAft>
            </a:pPr>
            <a:endParaRPr lang="en-GB" altLang="en-US" sz="2400" dirty="0" smtClean="0">
              <a:solidFill>
                <a:schemeClr val="bg2"/>
              </a:solidFill>
            </a:endParaRPr>
          </a:p>
          <a:p>
            <a:pPr marL="342844" indent="-342844">
              <a:spcBef>
                <a:spcPts val="0"/>
              </a:spcBef>
              <a:spcAft>
                <a:spcPts val="0"/>
              </a:spcAft>
              <a:buFontTx/>
              <a:buAutoNum type="arabicPeriod"/>
            </a:pPr>
            <a:r>
              <a:rPr lang="en-GB" altLang="en-US" sz="2400" dirty="0" smtClean="0">
                <a:solidFill>
                  <a:schemeClr val="bg2"/>
                </a:solidFill>
                <a:hlinkClick r:id="rId3" action="ppaction://hlinksldjump"/>
              </a:rPr>
              <a:t>Understand the culture and climate</a:t>
            </a:r>
            <a:endParaRPr lang="en-GB" altLang="en-US" sz="2400" dirty="0" smtClean="0">
              <a:solidFill>
                <a:schemeClr val="bg2"/>
              </a:solidFill>
            </a:endParaRPr>
          </a:p>
          <a:p>
            <a:pPr marL="799969" lvl="1" indent="-342844">
              <a:spcBef>
                <a:spcPts val="0"/>
              </a:spcBef>
              <a:spcAft>
                <a:spcPts val="0"/>
              </a:spcAft>
            </a:pPr>
            <a:endParaRPr lang="en-GB" altLang="en-US" sz="2400" dirty="0" smtClean="0">
              <a:solidFill>
                <a:schemeClr val="bg2"/>
              </a:solidFill>
            </a:endParaRPr>
          </a:p>
          <a:p>
            <a:pPr marL="342844" indent="-342844">
              <a:spcBef>
                <a:spcPts val="0"/>
              </a:spcBef>
              <a:spcAft>
                <a:spcPts val="0"/>
              </a:spcAft>
              <a:buFontTx/>
              <a:buAutoNum type="arabicPeriod"/>
            </a:pPr>
            <a:r>
              <a:rPr lang="en-GB" altLang="en-US" sz="2400" dirty="0" smtClean="0">
                <a:solidFill>
                  <a:schemeClr val="bg2"/>
                </a:solidFill>
              </a:rPr>
              <a:t>Clarify the roles in managing change</a:t>
            </a:r>
          </a:p>
          <a:p>
            <a:pPr marL="799969" lvl="2" indent="-342844">
              <a:spcBef>
                <a:spcPts val="0"/>
              </a:spcBef>
              <a:spcAft>
                <a:spcPts val="0"/>
              </a:spcAft>
              <a:buFont typeface="Arial" pitchFamily="34" charset="0"/>
              <a:buChar char="•"/>
            </a:pPr>
            <a:r>
              <a:rPr lang="en-GB" altLang="en-US" sz="2400" dirty="0" smtClean="0">
                <a:solidFill>
                  <a:schemeClr val="bg2"/>
                </a:solidFill>
              </a:rPr>
              <a:t>sponsors, stakeholders, change agents, champions</a:t>
            </a:r>
          </a:p>
          <a:p>
            <a:pPr marL="342844" indent="-342844">
              <a:spcBef>
                <a:spcPts val="0"/>
              </a:spcBef>
              <a:spcAft>
                <a:spcPts val="0"/>
              </a:spcAft>
              <a:buFontTx/>
              <a:buAutoNum type="arabicPeriod"/>
            </a:pPr>
            <a:endParaRPr lang="en-GB" altLang="en-US" sz="2400" dirty="0" smtClean="0">
              <a:solidFill>
                <a:schemeClr val="bg2"/>
              </a:solidFill>
            </a:endParaRPr>
          </a:p>
          <a:p>
            <a:pPr marL="342844" indent="-342844">
              <a:spcBef>
                <a:spcPts val="0"/>
              </a:spcBef>
              <a:spcAft>
                <a:spcPts val="0"/>
              </a:spcAft>
              <a:buFontTx/>
              <a:buAutoNum type="arabicPeriod"/>
            </a:pPr>
            <a:r>
              <a:rPr lang="en-GB" altLang="en-US" sz="2400" dirty="0" smtClean="0">
                <a:solidFill>
                  <a:schemeClr val="bg2"/>
                </a:solidFill>
              </a:rPr>
              <a:t>Get sponsorship</a:t>
            </a:r>
          </a:p>
          <a:p>
            <a:pPr marL="799969" lvl="1" indent="-342844">
              <a:spcBef>
                <a:spcPts val="0"/>
              </a:spcBef>
              <a:spcAft>
                <a:spcPts val="0"/>
              </a:spcAft>
              <a:buFont typeface="Arial" pitchFamily="34" charset="0"/>
              <a:buChar char="•"/>
            </a:pPr>
            <a:r>
              <a:rPr lang="en-GB" altLang="en-US" sz="2400" b="1" dirty="0" smtClean="0">
                <a:solidFill>
                  <a:schemeClr val="bg2"/>
                </a:solidFill>
              </a:rPr>
              <a:t>Authorising Sponsor Rule of Thumb </a:t>
            </a:r>
            <a:r>
              <a:rPr lang="en-GB" altLang="en-US" sz="2400" dirty="0" smtClean="0">
                <a:solidFill>
                  <a:schemeClr val="bg2"/>
                </a:solidFill>
              </a:rPr>
              <a:t>– The person at the lowest point in the organisation to which all impacted employees report.</a:t>
            </a:r>
          </a:p>
          <a:p>
            <a:pPr marL="342844" indent="-342844">
              <a:spcBef>
                <a:spcPts val="0"/>
              </a:spcBef>
              <a:spcAft>
                <a:spcPts val="0"/>
              </a:spcAft>
              <a:buFontTx/>
              <a:buAutoNum type="arabicPeriod"/>
            </a:pPr>
            <a:endParaRPr lang="en-GB" altLang="en-US" sz="2400" dirty="0" smtClean="0">
              <a:solidFill>
                <a:schemeClr val="bg2"/>
              </a:solidFill>
            </a:endParaRPr>
          </a:p>
          <a:p>
            <a:pPr marL="342844" indent="-342844">
              <a:spcBef>
                <a:spcPts val="0"/>
              </a:spcBef>
              <a:spcAft>
                <a:spcPts val="1200"/>
              </a:spcAft>
              <a:buFontTx/>
              <a:buAutoNum type="arabicPeriod"/>
            </a:pPr>
            <a:endParaRPr lang="en-GB" altLang="en-US" sz="2800" dirty="0">
              <a:solidFill>
                <a:schemeClr val="bg2"/>
              </a:solidFill>
            </a:endParaRPr>
          </a:p>
        </p:txBody>
      </p:sp>
      <p:pic>
        <p:nvPicPr>
          <p:cNvPr id="7174" name="Picture 13" descr="blockpage[1]"/>
          <p:cNvPicPr>
            <a:picLocks noChangeAspect="1" noChangeArrowheads="1"/>
          </p:cNvPicPr>
          <p:nvPr/>
        </p:nvPicPr>
        <p:blipFill>
          <a:blip r:embed="rId4"/>
          <a:srcRect/>
          <a:stretch>
            <a:fillRect/>
          </a:stretch>
        </p:blipFill>
        <p:spPr bwMode="auto">
          <a:xfrm>
            <a:off x="4562476" y="3424238"/>
            <a:ext cx="19050" cy="9525"/>
          </a:xfrm>
          <a:prstGeom prst="rect">
            <a:avLst/>
          </a:prstGeom>
          <a:noFill/>
          <a:ln w="9525">
            <a:noFill/>
            <a:miter lim="800000"/>
            <a:headEnd/>
            <a:tailEnd/>
          </a:ln>
        </p:spPr>
      </p:pic>
      <p:sp>
        <p:nvSpPr>
          <p:cNvPr id="18" name="Slide Number Placeholder 17"/>
          <p:cNvSpPr>
            <a:spLocks noGrp="1"/>
          </p:cNvSpPr>
          <p:nvPr>
            <p:ph type="sldNum" sz="quarter" idx="10"/>
          </p:nvPr>
        </p:nvSpPr>
        <p:spPr/>
        <p:txBody>
          <a:bodyPr/>
          <a:lstStyle/>
          <a:p>
            <a:fld id="{6F3BBD64-A3F0-4AC8-BE92-0112CB7499CF}" type="slidenum">
              <a:rPr lang="en-GB" smtClean="0"/>
              <a:pPr/>
              <a:t>57</a:t>
            </a:fld>
            <a:endParaRPr lang="en-GB" dirty="0"/>
          </a:p>
        </p:txBody>
      </p:sp>
      <p:sp>
        <p:nvSpPr>
          <p:cNvPr id="19" name="Footer Placeholder 18"/>
          <p:cNvSpPr>
            <a:spLocks noGrp="1"/>
          </p:cNvSpPr>
          <p:nvPr>
            <p:ph type="ftr" sz="quarter" idx="11"/>
          </p:nvPr>
        </p:nvSpPr>
        <p:spPr/>
        <p:txBody>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allAtOnce"/>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smtClean="0"/>
              <a:t>2. Understand the culture and climate</a:t>
            </a:r>
            <a:endParaRPr lang="en-GB" sz="3200" dirty="0"/>
          </a:p>
        </p:txBody>
      </p:sp>
      <p:pic>
        <p:nvPicPr>
          <p:cNvPr id="6" name="Content Placeholder 5" descr="Organizational-culture-is-like-an-iceberg-Organizational-culture-is-largely-invisible.png"/>
          <p:cNvPicPr>
            <a:picLocks noGrp="1" noChangeAspect="1"/>
          </p:cNvPicPr>
          <p:nvPr>
            <p:ph idx="1"/>
          </p:nvPr>
        </p:nvPicPr>
        <p:blipFill>
          <a:blip r:embed="rId3" cstate="print"/>
          <a:stretch>
            <a:fillRect/>
          </a:stretch>
        </p:blipFill>
        <p:spPr>
          <a:xfrm>
            <a:off x="323528" y="-12982"/>
            <a:ext cx="8496944" cy="6927168"/>
          </a:xfrm>
        </p:spPr>
      </p:pic>
      <p:sp>
        <p:nvSpPr>
          <p:cNvPr id="4" name="Slide Number Placeholder 3"/>
          <p:cNvSpPr>
            <a:spLocks noGrp="1"/>
          </p:cNvSpPr>
          <p:nvPr>
            <p:ph type="sldNum" sz="quarter" idx="10"/>
          </p:nvPr>
        </p:nvSpPr>
        <p:spPr/>
        <p:txBody>
          <a:bodyPr/>
          <a:lstStyle/>
          <a:p>
            <a:fld id="{6F3BBD64-A3F0-4AC8-BE92-0112CB7499CF}" type="slidenum">
              <a:rPr lang="en-GB" smtClean="0"/>
              <a:pPr/>
              <a:t>58</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67544" y="0"/>
            <a:ext cx="6842894" cy="1077218"/>
          </a:xfrm>
          <a:prstGeom prst="rect">
            <a:avLst/>
          </a:prstGeom>
          <a:noFill/>
          <a:ln w="9525">
            <a:noFill/>
            <a:miter lim="800000"/>
            <a:headEnd/>
            <a:tailEnd/>
          </a:ln>
          <a:effectLst/>
        </p:spPr>
        <p:txBody>
          <a:bodyPr wrap="square" lIns="91425" tIns="45713" rIns="91425" bIns="45713">
            <a:spAutoFit/>
          </a:bodyPr>
          <a:lstStyle/>
          <a:p>
            <a:r>
              <a:rPr lang="en-GB" altLang="en-US" sz="3200" b="1" dirty="0">
                <a:solidFill>
                  <a:schemeClr val="bg1"/>
                </a:solidFill>
              </a:rPr>
              <a:t>Key </a:t>
            </a:r>
            <a:r>
              <a:rPr lang="en-GB" altLang="en-US" sz="3200" b="1" dirty="0" smtClean="0">
                <a:solidFill>
                  <a:schemeClr val="bg1"/>
                </a:solidFill>
              </a:rPr>
              <a:t>principles </a:t>
            </a:r>
            <a:r>
              <a:rPr lang="en-GB" altLang="en-US" sz="3200" b="1" dirty="0">
                <a:solidFill>
                  <a:schemeClr val="bg1"/>
                </a:solidFill>
              </a:rPr>
              <a:t>of </a:t>
            </a:r>
            <a:r>
              <a:rPr lang="en-GB" altLang="en-US" sz="3200" b="1" dirty="0" smtClean="0">
                <a:solidFill>
                  <a:schemeClr val="bg1"/>
                </a:solidFill>
              </a:rPr>
              <a:t>change </a:t>
            </a:r>
            <a:r>
              <a:rPr lang="en-GB" altLang="en-US" sz="3200" b="1" dirty="0">
                <a:solidFill>
                  <a:schemeClr val="bg1"/>
                </a:solidFill>
              </a:rPr>
              <a:t>m</a:t>
            </a:r>
            <a:r>
              <a:rPr lang="en-GB" altLang="en-US" sz="3200" b="1" dirty="0" smtClean="0">
                <a:solidFill>
                  <a:schemeClr val="bg1"/>
                </a:solidFill>
              </a:rPr>
              <a:t>anagement</a:t>
            </a:r>
            <a:endParaRPr lang="en-GB" altLang="en-US" sz="3200" b="1" dirty="0">
              <a:solidFill>
                <a:schemeClr val="bg1"/>
              </a:solidFill>
            </a:endParaRPr>
          </a:p>
        </p:txBody>
      </p:sp>
      <p:sp>
        <p:nvSpPr>
          <p:cNvPr id="7171" name="Text Box 5"/>
          <p:cNvSpPr txBox="1">
            <a:spLocks noChangeArrowheads="1"/>
          </p:cNvSpPr>
          <p:nvPr/>
        </p:nvSpPr>
        <p:spPr bwMode="auto">
          <a:xfrm>
            <a:off x="251520" y="1340768"/>
            <a:ext cx="8640960" cy="3970304"/>
          </a:xfrm>
          <a:prstGeom prst="rect">
            <a:avLst/>
          </a:prstGeom>
          <a:noFill/>
          <a:ln w="9525">
            <a:noFill/>
            <a:miter lim="800000"/>
            <a:headEnd/>
            <a:tailEnd/>
          </a:ln>
          <a:effectLst/>
        </p:spPr>
        <p:txBody>
          <a:bodyPr wrap="square" lIns="91425" tIns="45713" rIns="91425" bIns="45713">
            <a:spAutoFit/>
          </a:bodyPr>
          <a:lstStyle/>
          <a:p>
            <a:pPr marL="355600" indent="-355600">
              <a:spcBef>
                <a:spcPts val="0"/>
              </a:spcBef>
              <a:buFont typeface="+mj-lt"/>
              <a:buAutoNum type="arabicPeriod" startAt="5"/>
            </a:pPr>
            <a:r>
              <a:rPr lang="en-GB" altLang="en-US" sz="2800" dirty="0" smtClean="0">
                <a:solidFill>
                  <a:schemeClr val="bg2"/>
                </a:solidFill>
              </a:rPr>
              <a:t>Get organised</a:t>
            </a:r>
          </a:p>
          <a:p>
            <a:pPr marL="812725" lvl="1" indent="-355600">
              <a:spcBef>
                <a:spcPts val="0"/>
              </a:spcBef>
              <a:buFont typeface="Arial" pitchFamily="34" charset="0"/>
              <a:buChar char="•"/>
            </a:pPr>
            <a:r>
              <a:rPr lang="en-GB" altLang="en-US" sz="2800" dirty="0" smtClean="0">
                <a:solidFill>
                  <a:schemeClr val="bg2"/>
                </a:solidFill>
              </a:rPr>
              <a:t>Steering group, project team, </a:t>
            </a:r>
            <a:r>
              <a:rPr lang="en-GB" altLang="en-US" sz="2800" dirty="0" err="1" smtClean="0">
                <a:solidFill>
                  <a:schemeClr val="bg2"/>
                </a:solidFill>
              </a:rPr>
              <a:t>workstreams</a:t>
            </a:r>
            <a:r>
              <a:rPr lang="en-GB" altLang="en-US" sz="2800" dirty="0" smtClean="0">
                <a:solidFill>
                  <a:schemeClr val="bg2"/>
                </a:solidFill>
              </a:rPr>
              <a:t>, milestones</a:t>
            </a:r>
          </a:p>
          <a:p>
            <a:pPr marL="812725" lvl="1" indent="-355600">
              <a:spcBef>
                <a:spcPts val="0"/>
              </a:spcBef>
            </a:pPr>
            <a:endParaRPr lang="en-GB" altLang="en-US" sz="2800" dirty="0" smtClean="0">
              <a:solidFill>
                <a:schemeClr val="bg2"/>
              </a:solidFill>
            </a:endParaRPr>
          </a:p>
          <a:p>
            <a:pPr marL="342844" indent="-342844">
              <a:spcBef>
                <a:spcPts val="0"/>
              </a:spcBef>
              <a:buFontTx/>
              <a:buAutoNum type="arabicPeriod" startAt="5"/>
            </a:pPr>
            <a:r>
              <a:rPr lang="en-GB" altLang="en-US" sz="2800" dirty="0" smtClean="0">
                <a:solidFill>
                  <a:schemeClr val="bg2"/>
                </a:solidFill>
                <a:hlinkClick r:id="rId3" action="ppaction://hlinksldjump"/>
              </a:rPr>
              <a:t>Get human</a:t>
            </a:r>
            <a:endParaRPr lang="en-GB" altLang="en-US" sz="2800" dirty="0" smtClean="0">
              <a:solidFill>
                <a:schemeClr val="bg2"/>
              </a:solidFill>
            </a:endParaRPr>
          </a:p>
          <a:p>
            <a:pPr marL="799969" lvl="1" indent="-342844">
              <a:spcBef>
                <a:spcPts val="0"/>
              </a:spcBef>
              <a:buFont typeface="Arial" pitchFamily="34" charset="0"/>
              <a:buChar char="•"/>
            </a:pPr>
            <a:endParaRPr lang="en-GB" altLang="en-US" sz="2800" dirty="0" smtClean="0">
              <a:solidFill>
                <a:schemeClr val="bg2"/>
              </a:solidFill>
            </a:endParaRPr>
          </a:p>
          <a:p>
            <a:pPr marL="342844" indent="-342844">
              <a:spcBef>
                <a:spcPts val="0"/>
              </a:spcBef>
              <a:buFontTx/>
              <a:buAutoNum type="arabicPeriod" startAt="5"/>
            </a:pPr>
            <a:r>
              <a:rPr lang="en-GB" altLang="en-US" sz="2800" dirty="0" smtClean="0">
                <a:solidFill>
                  <a:schemeClr val="bg2"/>
                </a:solidFill>
              </a:rPr>
              <a:t>Measure, report and review</a:t>
            </a:r>
          </a:p>
          <a:p>
            <a:pPr marL="799969" lvl="1" indent="-342844">
              <a:spcBef>
                <a:spcPts val="0"/>
              </a:spcBef>
              <a:buFont typeface="Arial" pitchFamily="34" charset="0"/>
              <a:buChar char="•"/>
            </a:pPr>
            <a:r>
              <a:rPr lang="en-GB" altLang="en-US" sz="2800" dirty="0" smtClean="0">
                <a:solidFill>
                  <a:schemeClr val="bg2"/>
                </a:solidFill>
              </a:rPr>
              <a:t>deliverables, outcomes, communication strategy</a:t>
            </a:r>
          </a:p>
          <a:p>
            <a:pPr marL="342844" indent="-342844">
              <a:spcBef>
                <a:spcPts val="0"/>
              </a:spcBef>
              <a:buFontTx/>
              <a:buAutoNum type="arabicPeriod" startAt="5"/>
            </a:pPr>
            <a:endParaRPr lang="en-GB" altLang="en-US" sz="2800" dirty="0">
              <a:solidFill>
                <a:schemeClr val="bg2"/>
              </a:solidFill>
            </a:endParaRPr>
          </a:p>
        </p:txBody>
      </p:sp>
      <p:pic>
        <p:nvPicPr>
          <p:cNvPr id="7174" name="Picture 13" descr="blockpage[1]"/>
          <p:cNvPicPr>
            <a:picLocks noChangeAspect="1" noChangeArrowheads="1"/>
          </p:cNvPicPr>
          <p:nvPr/>
        </p:nvPicPr>
        <p:blipFill>
          <a:blip r:embed="rId4"/>
          <a:srcRect/>
          <a:stretch>
            <a:fillRect/>
          </a:stretch>
        </p:blipFill>
        <p:spPr bwMode="auto">
          <a:xfrm>
            <a:off x="4562476" y="3424238"/>
            <a:ext cx="19050" cy="9525"/>
          </a:xfrm>
          <a:prstGeom prst="rect">
            <a:avLst/>
          </a:prstGeom>
          <a:noFill/>
          <a:ln w="9525">
            <a:noFill/>
            <a:miter lim="800000"/>
            <a:headEnd/>
            <a:tailEnd/>
          </a:ln>
        </p:spPr>
      </p:pic>
      <p:sp>
        <p:nvSpPr>
          <p:cNvPr id="18" name="Slide Number Placeholder 17"/>
          <p:cNvSpPr>
            <a:spLocks noGrp="1"/>
          </p:cNvSpPr>
          <p:nvPr>
            <p:ph type="sldNum" sz="quarter" idx="10"/>
          </p:nvPr>
        </p:nvSpPr>
        <p:spPr/>
        <p:txBody>
          <a:bodyPr/>
          <a:lstStyle/>
          <a:p>
            <a:fld id="{6F3BBD64-A3F0-4AC8-BE92-0112CB7499CF}" type="slidenum">
              <a:rPr lang="en-GB" smtClean="0"/>
              <a:pPr/>
              <a:t>59</a:t>
            </a:fld>
            <a:endParaRPr lang="en-GB" dirty="0"/>
          </a:p>
        </p:txBody>
      </p:sp>
      <p:sp>
        <p:nvSpPr>
          <p:cNvPr id="19" name="Footer Placeholder 18"/>
          <p:cNvSpPr>
            <a:spLocks noGrp="1"/>
          </p:cNvSpPr>
          <p:nvPr>
            <p:ph type="ftr" sz="quarter" idx="11"/>
          </p:nvPr>
        </p:nvSpPr>
        <p:spPr/>
        <p:txBody>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Essential Skills for Managers</a:t>
            </a:r>
            <a:endParaRPr lang="en-GB" dirty="0"/>
          </a:p>
        </p:txBody>
      </p:sp>
      <p:sp>
        <p:nvSpPr>
          <p:cNvPr id="3" name="Content Placeholder 2"/>
          <p:cNvSpPr>
            <a:spLocks noGrp="1"/>
          </p:cNvSpPr>
          <p:nvPr>
            <p:ph idx="1"/>
          </p:nvPr>
        </p:nvSpPr>
        <p:spPr/>
        <p:txBody>
          <a:bodyPr/>
          <a:lstStyle/>
          <a:p>
            <a:pPr algn="ctr">
              <a:buNone/>
            </a:pPr>
            <a:endParaRPr lang="en-GB" sz="4000" dirty="0" smtClean="0"/>
          </a:p>
          <a:p>
            <a:pPr algn="ctr">
              <a:buNone/>
            </a:pPr>
            <a:r>
              <a:rPr lang="en-GB" sz="4000" b="1" dirty="0" smtClean="0"/>
              <a:t>Session 1</a:t>
            </a:r>
          </a:p>
          <a:p>
            <a:pPr algn="ctr">
              <a:buNone/>
            </a:pPr>
            <a:endParaRPr lang="en-GB" sz="4000" b="1" dirty="0" smtClean="0"/>
          </a:p>
          <a:p>
            <a:pPr algn="ctr">
              <a:buNone/>
            </a:pPr>
            <a:r>
              <a:rPr lang="en-GB" sz="4000" b="1" dirty="0" smtClean="0"/>
              <a:t>Communicating and Influencing</a:t>
            </a:r>
            <a:endParaRPr lang="en-GB" sz="4000" b="1" dirty="0"/>
          </a:p>
        </p:txBody>
      </p:sp>
      <p:sp>
        <p:nvSpPr>
          <p:cNvPr id="4" name="Slide Number Placeholder 3"/>
          <p:cNvSpPr>
            <a:spLocks noGrp="1"/>
          </p:cNvSpPr>
          <p:nvPr>
            <p:ph type="sldNum" sz="quarter" idx="10"/>
          </p:nvPr>
        </p:nvSpPr>
        <p:spPr/>
        <p:txBody>
          <a:bodyPr/>
          <a:lstStyle/>
          <a:p>
            <a:fld id="{6F3BBD64-A3F0-4AC8-BE92-0112CB7499CF}" type="slidenum">
              <a:rPr lang="en-GB" smtClean="0"/>
              <a:pPr/>
              <a:t>6</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21" y="1412776"/>
            <a:ext cx="8640960" cy="4968875"/>
          </a:xfrm>
          <a:prstGeom prst="rect">
            <a:avLst/>
          </a:prstGeom>
          <a:noFill/>
          <a:ln w="9525">
            <a:noFill/>
            <a:miter lim="800000"/>
            <a:headEnd/>
            <a:tailEnd/>
          </a:ln>
        </p:spPr>
      </p:pic>
      <p:sp>
        <p:nvSpPr>
          <p:cNvPr id="9220" name="Rectangle 4"/>
          <p:cNvSpPr>
            <a:spLocks noGrp="1" noChangeArrowheads="1"/>
          </p:cNvSpPr>
          <p:nvPr>
            <p:ph type="title" idx="4294967295"/>
          </p:nvPr>
        </p:nvSpPr>
        <p:spPr>
          <a:xfrm>
            <a:off x="457200" y="404664"/>
            <a:ext cx="6707188" cy="562124"/>
          </a:xfrm>
        </p:spPr>
        <p:txBody>
          <a:bodyPr/>
          <a:lstStyle/>
          <a:p>
            <a:pPr eaLnBrk="1" hangingPunct="1">
              <a:defRPr/>
            </a:pPr>
            <a:r>
              <a:rPr lang="en-GB" sz="3200" dirty="0" smtClean="0"/>
              <a:t>6. Get human - the change curve</a:t>
            </a:r>
          </a:p>
        </p:txBody>
      </p:sp>
      <p:sp>
        <p:nvSpPr>
          <p:cNvPr id="13316" name="Text Box 6"/>
          <p:cNvSpPr txBox="1">
            <a:spLocks noChangeArrowheads="1"/>
          </p:cNvSpPr>
          <p:nvPr/>
        </p:nvSpPr>
        <p:spPr bwMode="auto">
          <a:xfrm>
            <a:off x="6118225" y="6021288"/>
            <a:ext cx="3025775" cy="308227"/>
          </a:xfrm>
          <a:prstGeom prst="rect">
            <a:avLst/>
          </a:prstGeom>
          <a:noFill/>
          <a:ln w="9525">
            <a:noFill/>
            <a:miter lim="800000"/>
            <a:headEnd/>
            <a:tailEnd/>
          </a:ln>
        </p:spPr>
        <p:txBody>
          <a:bodyPr lIns="91425" tIns="45713" rIns="91425" bIns="45713">
            <a:spAutoFit/>
          </a:bodyPr>
          <a:lstStyle/>
          <a:p>
            <a:pPr>
              <a:spcBef>
                <a:spcPct val="50000"/>
              </a:spcBef>
            </a:pPr>
            <a:r>
              <a:rPr lang="en-GB" sz="1400" b="1" dirty="0">
                <a:solidFill>
                  <a:schemeClr val="bg1"/>
                </a:solidFill>
              </a:rPr>
              <a:t>based on Elisabeth </a:t>
            </a:r>
            <a:r>
              <a:rPr lang="en-GB" sz="1400" b="1" dirty="0" err="1">
                <a:solidFill>
                  <a:schemeClr val="bg1"/>
                </a:solidFill>
              </a:rPr>
              <a:t>Kubler</a:t>
            </a:r>
            <a:r>
              <a:rPr lang="en-GB" sz="1400" b="1" dirty="0">
                <a:solidFill>
                  <a:schemeClr val="bg1"/>
                </a:solidFill>
              </a:rPr>
              <a:t>-Ross</a:t>
            </a:r>
            <a:r>
              <a:rPr lang="en-GB" sz="1400" dirty="0">
                <a:solidFill>
                  <a:schemeClr val="bg1"/>
                </a:solidFill>
              </a:rPr>
              <a:t> </a:t>
            </a:r>
          </a:p>
        </p:txBody>
      </p:sp>
      <p:cxnSp>
        <p:nvCxnSpPr>
          <p:cNvPr id="13" name="Straight Connector 12"/>
          <p:cNvCxnSpPr/>
          <p:nvPr/>
        </p:nvCxnSpPr>
        <p:spPr bwMode="auto">
          <a:xfrm>
            <a:off x="5724128" y="1916832"/>
            <a:ext cx="0" cy="3168352"/>
          </a:xfrm>
          <a:prstGeom prst="line">
            <a:avLst/>
          </a:prstGeom>
          <a:solidFill>
            <a:srgbClr val="FFFFFF"/>
          </a:solidFill>
          <a:ln w="9525" cap="flat" cmpd="sng" algn="ctr">
            <a:solidFill>
              <a:srgbClr val="000000"/>
            </a:solidFill>
            <a:prstDash val="dash"/>
            <a:round/>
            <a:headEnd type="none" w="med" len="med"/>
            <a:tailEnd type="none" w="med" len="med"/>
          </a:ln>
          <a:effectLst/>
        </p:spPr>
      </p:cxnSp>
      <p:sp>
        <p:nvSpPr>
          <p:cNvPr id="14" name="TextBox 13"/>
          <p:cNvSpPr txBox="1"/>
          <p:nvPr/>
        </p:nvSpPr>
        <p:spPr>
          <a:xfrm>
            <a:off x="4716016" y="1988841"/>
            <a:ext cx="936104" cy="830997"/>
          </a:xfrm>
          <a:prstGeom prst="rect">
            <a:avLst/>
          </a:prstGeom>
          <a:noFill/>
        </p:spPr>
        <p:txBody>
          <a:bodyPr wrap="square" lIns="91425" tIns="45713" rIns="91425" bIns="45713" rtlCol="0">
            <a:spAutoFit/>
          </a:bodyPr>
          <a:lstStyle/>
          <a:p>
            <a:r>
              <a:rPr lang="en-GB" dirty="0" smtClean="0">
                <a:solidFill>
                  <a:schemeClr val="bg1"/>
                </a:solidFill>
              </a:rPr>
              <a:t>Past focus</a:t>
            </a:r>
            <a:endParaRPr lang="en-GB" dirty="0">
              <a:solidFill>
                <a:schemeClr val="bg1"/>
              </a:solidFill>
            </a:endParaRPr>
          </a:p>
        </p:txBody>
      </p:sp>
      <p:sp>
        <p:nvSpPr>
          <p:cNvPr id="15" name="TextBox 14"/>
          <p:cNvSpPr txBox="1"/>
          <p:nvPr/>
        </p:nvSpPr>
        <p:spPr>
          <a:xfrm>
            <a:off x="5724128" y="1988841"/>
            <a:ext cx="1152128" cy="830997"/>
          </a:xfrm>
          <a:prstGeom prst="rect">
            <a:avLst/>
          </a:prstGeom>
          <a:noFill/>
        </p:spPr>
        <p:txBody>
          <a:bodyPr wrap="square" lIns="91425" tIns="45713" rIns="91425" bIns="45713" rtlCol="0">
            <a:spAutoFit/>
          </a:bodyPr>
          <a:lstStyle/>
          <a:p>
            <a:r>
              <a:rPr lang="en-GB" dirty="0" smtClean="0">
                <a:solidFill>
                  <a:schemeClr val="bg1"/>
                </a:solidFill>
              </a:rPr>
              <a:t>Future focus</a:t>
            </a:r>
            <a:endParaRPr lang="en-GB" dirty="0">
              <a:solidFill>
                <a:schemeClr val="bg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32657"/>
            <a:ext cx="6707188" cy="634132"/>
          </a:xfrm>
        </p:spPr>
        <p:txBody>
          <a:bodyPr/>
          <a:lstStyle/>
          <a:p>
            <a:r>
              <a:rPr lang="en-GB" dirty="0" smtClean="0">
                <a:effectLst/>
              </a:rPr>
              <a:t>Tools and techniques</a:t>
            </a:r>
            <a:endParaRPr lang="en-US" dirty="0" smtClean="0">
              <a:effectLst/>
            </a:endParaRPr>
          </a:p>
        </p:txBody>
      </p:sp>
      <p:sp>
        <p:nvSpPr>
          <p:cNvPr id="35843" name="Rectangle 3"/>
          <p:cNvSpPr>
            <a:spLocks noGrp="1" noChangeArrowheads="1"/>
          </p:cNvSpPr>
          <p:nvPr>
            <p:ph type="body" idx="1"/>
          </p:nvPr>
        </p:nvSpPr>
        <p:spPr>
          <a:xfrm>
            <a:off x="457201" y="1412777"/>
            <a:ext cx="8229600" cy="4713387"/>
          </a:xfrm>
        </p:spPr>
        <p:txBody>
          <a:bodyPr/>
          <a:lstStyle/>
          <a:p>
            <a:r>
              <a:rPr lang="en-GB" sz="3600" dirty="0" err="1" smtClean="0"/>
              <a:t>Lewin’s</a:t>
            </a:r>
            <a:r>
              <a:rPr lang="en-GB" sz="3600" dirty="0" smtClean="0"/>
              <a:t> model for change</a:t>
            </a:r>
          </a:p>
          <a:p>
            <a:r>
              <a:rPr lang="en-GB" sz="3600" dirty="0" smtClean="0"/>
              <a:t>SWOT</a:t>
            </a:r>
          </a:p>
          <a:p>
            <a:r>
              <a:rPr lang="en-GB" sz="3600" dirty="0" err="1" smtClean="0"/>
              <a:t>Lewin’s</a:t>
            </a:r>
            <a:r>
              <a:rPr lang="en-GB" sz="3600" dirty="0" smtClean="0"/>
              <a:t> force-field model</a:t>
            </a:r>
          </a:p>
          <a:p>
            <a:r>
              <a:rPr lang="en-GB" sz="3600" dirty="0" smtClean="0"/>
              <a:t>Stakeholder analysis / engagement</a:t>
            </a:r>
          </a:p>
          <a:p>
            <a:r>
              <a:rPr lang="en-GB" sz="3600" dirty="0" err="1" smtClean="0"/>
              <a:t>Mindmaps</a:t>
            </a:r>
            <a:endParaRPr lang="en-GB" sz="3600" dirty="0" smtClean="0"/>
          </a:p>
          <a:p>
            <a:r>
              <a:rPr lang="en-GB" sz="3600" dirty="0" smtClean="0"/>
              <a:t>Gantt chart</a:t>
            </a:r>
          </a:p>
          <a:p>
            <a:endParaRPr lang="en-GB" sz="3600" dirty="0" smtClean="0"/>
          </a:p>
          <a:p>
            <a:r>
              <a:rPr lang="en-GB" sz="3600" dirty="0" smtClean="0"/>
              <a:t>PDSA model</a:t>
            </a:r>
          </a:p>
          <a:p>
            <a:endParaRPr lang="en-GB" sz="3600" dirty="0" smtClean="0"/>
          </a:p>
          <a:p>
            <a:endParaRPr lang="en-GB" sz="3600" dirty="0" smtClean="0"/>
          </a:p>
        </p:txBody>
      </p:sp>
      <p:sp>
        <p:nvSpPr>
          <p:cNvPr id="4" name="Slide Number Placeholder 3"/>
          <p:cNvSpPr>
            <a:spLocks noGrp="1"/>
          </p:cNvSpPr>
          <p:nvPr>
            <p:ph type="sldNum" sz="quarter" idx="10"/>
          </p:nvPr>
        </p:nvSpPr>
        <p:spPr/>
        <p:txBody>
          <a:bodyPr/>
          <a:lstStyle/>
          <a:p>
            <a:fld id="{6F3BBD64-A3F0-4AC8-BE92-0112CB7499CF}" type="slidenum">
              <a:rPr lang="en-GB" smtClean="0"/>
              <a:pPr/>
              <a:t>61</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457200" y="332657"/>
            <a:ext cx="6707188" cy="634132"/>
          </a:xfrm>
        </p:spPr>
        <p:txBody>
          <a:bodyPr/>
          <a:lstStyle/>
          <a:p>
            <a:pPr eaLnBrk="1" hangingPunct="1">
              <a:defRPr/>
            </a:pPr>
            <a:r>
              <a:rPr lang="en-GB" dirty="0" err="1"/>
              <a:t>Lewin’s</a:t>
            </a:r>
            <a:r>
              <a:rPr lang="en-GB" dirty="0"/>
              <a:t> </a:t>
            </a:r>
            <a:r>
              <a:rPr lang="en-GB" dirty="0" smtClean="0"/>
              <a:t>model </a:t>
            </a:r>
            <a:r>
              <a:rPr lang="en-GB" dirty="0"/>
              <a:t>for </a:t>
            </a:r>
            <a:r>
              <a:rPr lang="en-GB" dirty="0" smtClean="0"/>
              <a:t>change</a:t>
            </a:r>
            <a:endParaRPr lang="en-GB" dirty="0"/>
          </a:p>
        </p:txBody>
      </p:sp>
      <p:sp>
        <p:nvSpPr>
          <p:cNvPr id="36867" name="Rectangle 7"/>
          <p:cNvSpPr>
            <a:spLocks noChangeArrowheads="1"/>
          </p:cNvSpPr>
          <p:nvPr/>
        </p:nvSpPr>
        <p:spPr bwMode="auto">
          <a:xfrm>
            <a:off x="6443663" y="2636838"/>
            <a:ext cx="2087562" cy="2087562"/>
          </a:xfrm>
          <a:prstGeom prst="rect">
            <a:avLst/>
          </a:prstGeom>
          <a:gradFill rotWithShape="1">
            <a:gsLst>
              <a:gs pos="0">
                <a:srgbClr val="FF33CC"/>
              </a:gs>
              <a:gs pos="100000">
                <a:srgbClr val="3399FF"/>
              </a:gs>
            </a:gsLst>
            <a:lin ang="0" scaled="1"/>
          </a:gradFill>
          <a:ln w="9525">
            <a:noFill/>
            <a:miter lim="800000"/>
            <a:headEnd/>
            <a:tailEnd/>
          </a:ln>
        </p:spPr>
        <p:txBody>
          <a:bodyPr wrap="none" lIns="91425" tIns="45713" rIns="91425" bIns="45713" anchor="ctr"/>
          <a:lstStyle/>
          <a:p>
            <a:pPr algn="ctr"/>
            <a:r>
              <a:rPr lang="en-GB" b="1" dirty="0">
                <a:solidFill>
                  <a:schemeClr val="bg1"/>
                </a:solidFill>
              </a:rPr>
              <a:t>REFREEZING</a:t>
            </a:r>
          </a:p>
        </p:txBody>
      </p:sp>
      <p:sp>
        <p:nvSpPr>
          <p:cNvPr id="36868" name="Rectangle 8"/>
          <p:cNvSpPr>
            <a:spLocks noChangeArrowheads="1"/>
          </p:cNvSpPr>
          <p:nvPr/>
        </p:nvSpPr>
        <p:spPr bwMode="auto">
          <a:xfrm>
            <a:off x="3419476" y="2636838"/>
            <a:ext cx="2087563" cy="2087562"/>
          </a:xfrm>
          <a:prstGeom prst="rect">
            <a:avLst/>
          </a:prstGeom>
          <a:gradFill rotWithShape="1">
            <a:gsLst>
              <a:gs pos="0">
                <a:srgbClr val="FF0000"/>
              </a:gs>
              <a:gs pos="100000">
                <a:srgbClr val="FF33CC"/>
              </a:gs>
            </a:gsLst>
            <a:path path="shape">
              <a:fillToRect l="50000" t="50000" r="50000" b="50000"/>
            </a:path>
          </a:gradFill>
          <a:ln w="9525">
            <a:noFill/>
            <a:miter lim="800000"/>
            <a:headEnd/>
            <a:tailEnd/>
          </a:ln>
        </p:spPr>
        <p:txBody>
          <a:bodyPr wrap="none" lIns="91425" tIns="45713" rIns="91425" bIns="45713" anchor="ctr"/>
          <a:lstStyle/>
          <a:p>
            <a:pPr algn="ctr"/>
            <a:r>
              <a:rPr lang="en-GB" b="1" dirty="0">
                <a:solidFill>
                  <a:schemeClr val="bg1"/>
                </a:solidFill>
              </a:rPr>
              <a:t>CHANGING</a:t>
            </a:r>
          </a:p>
        </p:txBody>
      </p:sp>
      <p:sp>
        <p:nvSpPr>
          <p:cNvPr id="36869" name="Rectangle 9"/>
          <p:cNvSpPr>
            <a:spLocks noChangeArrowheads="1"/>
          </p:cNvSpPr>
          <p:nvPr/>
        </p:nvSpPr>
        <p:spPr bwMode="auto">
          <a:xfrm>
            <a:off x="395289" y="2636838"/>
            <a:ext cx="2087562" cy="2087562"/>
          </a:xfrm>
          <a:prstGeom prst="rect">
            <a:avLst/>
          </a:prstGeom>
          <a:gradFill rotWithShape="1">
            <a:gsLst>
              <a:gs pos="0">
                <a:srgbClr val="3399FF"/>
              </a:gs>
              <a:gs pos="100000">
                <a:srgbClr val="FF33CC"/>
              </a:gs>
            </a:gsLst>
            <a:lin ang="0" scaled="1"/>
          </a:gradFill>
          <a:ln w="9525">
            <a:noFill/>
            <a:miter lim="800000"/>
            <a:headEnd/>
            <a:tailEnd/>
          </a:ln>
        </p:spPr>
        <p:txBody>
          <a:bodyPr wrap="none" lIns="91425" tIns="45713" rIns="91425" bIns="45713" anchor="ctr"/>
          <a:lstStyle/>
          <a:p>
            <a:pPr algn="ctr"/>
            <a:r>
              <a:rPr lang="en-GB" b="1" dirty="0">
                <a:solidFill>
                  <a:schemeClr val="bg1"/>
                </a:solidFill>
              </a:rPr>
              <a:t>UNFREEZING</a:t>
            </a:r>
          </a:p>
        </p:txBody>
      </p:sp>
      <p:sp>
        <p:nvSpPr>
          <p:cNvPr id="36870" name="AutoShape 10"/>
          <p:cNvSpPr>
            <a:spLocks noChangeArrowheads="1"/>
          </p:cNvSpPr>
          <p:nvPr/>
        </p:nvSpPr>
        <p:spPr bwMode="auto">
          <a:xfrm>
            <a:off x="2482851" y="3141664"/>
            <a:ext cx="936625" cy="1150937"/>
          </a:xfrm>
          <a:prstGeom prst="rightArrow">
            <a:avLst>
              <a:gd name="adj1" fmla="val 50000"/>
              <a:gd name="adj2" fmla="val 25000"/>
            </a:avLst>
          </a:prstGeom>
          <a:solidFill>
            <a:srgbClr val="FF33CC"/>
          </a:solidFill>
          <a:ln w="9525">
            <a:noFill/>
            <a:miter lim="800000"/>
            <a:headEnd/>
            <a:tailEnd/>
          </a:ln>
        </p:spPr>
        <p:txBody>
          <a:bodyPr wrap="none" lIns="91425" tIns="45713" rIns="91425" bIns="45713" anchor="ctr"/>
          <a:lstStyle/>
          <a:p>
            <a:endParaRPr lang="en-US"/>
          </a:p>
        </p:txBody>
      </p:sp>
      <p:sp>
        <p:nvSpPr>
          <p:cNvPr id="36871" name="AutoShape 11"/>
          <p:cNvSpPr>
            <a:spLocks noChangeArrowheads="1"/>
          </p:cNvSpPr>
          <p:nvPr/>
        </p:nvSpPr>
        <p:spPr bwMode="auto">
          <a:xfrm>
            <a:off x="5507039" y="3141664"/>
            <a:ext cx="936625" cy="1150937"/>
          </a:xfrm>
          <a:prstGeom prst="rightArrow">
            <a:avLst>
              <a:gd name="adj1" fmla="val 50000"/>
              <a:gd name="adj2" fmla="val 25000"/>
            </a:avLst>
          </a:prstGeom>
          <a:solidFill>
            <a:srgbClr val="FF33CC"/>
          </a:solidFill>
          <a:ln w="9525">
            <a:noFill/>
            <a:miter lim="800000"/>
            <a:headEnd/>
            <a:tailEnd/>
          </a:ln>
        </p:spPr>
        <p:txBody>
          <a:bodyPr wrap="none" lIns="91425" tIns="45713" rIns="91425" bIns="45713" anchor="ctr"/>
          <a:lstStyle/>
          <a:p>
            <a:endParaRPr lang="en-US"/>
          </a:p>
        </p:txBody>
      </p:sp>
      <p:sp>
        <p:nvSpPr>
          <p:cNvPr id="9" name="Slide Number Placeholder 8"/>
          <p:cNvSpPr>
            <a:spLocks noGrp="1"/>
          </p:cNvSpPr>
          <p:nvPr>
            <p:ph type="sldNum" sz="quarter" idx="10"/>
          </p:nvPr>
        </p:nvSpPr>
        <p:spPr/>
        <p:txBody>
          <a:bodyPr/>
          <a:lstStyle/>
          <a:p>
            <a:fld id="{6F3BBD64-A3F0-4AC8-BE92-0112CB7499CF}" type="slidenum">
              <a:rPr lang="en-GB" smtClean="0"/>
              <a:pPr/>
              <a:t>62</a:t>
            </a:fld>
            <a:endParaRPr lang="en-GB" dirty="0"/>
          </a:p>
        </p:txBody>
      </p:sp>
      <p:sp>
        <p:nvSpPr>
          <p:cNvPr id="10" name="Footer Placeholder 9"/>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noFill/>
        </p:spPr>
        <p:txBody>
          <a:bodyPr/>
          <a:lstStyle/>
          <a:p>
            <a:r>
              <a:rPr lang="en-GB" smtClean="0">
                <a:effectLst/>
              </a:rPr>
              <a:t>SWOT</a:t>
            </a:r>
            <a:endParaRPr lang="en-US" smtClean="0">
              <a:effectLst/>
            </a:endParaRPr>
          </a:p>
        </p:txBody>
      </p:sp>
      <p:sp>
        <p:nvSpPr>
          <p:cNvPr id="8195" name="Rectangle 14"/>
          <p:cNvSpPr>
            <a:spLocks noChangeArrowheads="1"/>
          </p:cNvSpPr>
          <p:nvPr/>
        </p:nvSpPr>
        <p:spPr bwMode="auto">
          <a:xfrm>
            <a:off x="2267745" y="1412777"/>
            <a:ext cx="2339975" cy="2339975"/>
          </a:xfrm>
          <a:prstGeom prst="rect">
            <a:avLst/>
          </a:prstGeom>
          <a:solidFill>
            <a:srgbClr val="FF6699"/>
          </a:solidFill>
          <a:ln w="9525">
            <a:noFill/>
            <a:miter lim="800000"/>
            <a:headEnd/>
            <a:tailEnd/>
          </a:ln>
        </p:spPr>
        <p:txBody>
          <a:bodyPr wrap="none" lIns="91425" tIns="45713" rIns="91425" bIns="45713" anchor="ctr"/>
          <a:lstStyle/>
          <a:p>
            <a:pPr algn="ctr"/>
            <a:r>
              <a:rPr lang="en-GB" sz="18000" b="1" dirty="0">
                <a:solidFill>
                  <a:schemeClr val="bg1"/>
                </a:solidFill>
              </a:rPr>
              <a:t>S</a:t>
            </a:r>
          </a:p>
        </p:txBody>
      </p:sp>
      <p:sp>
        <p:nvSpPr>
          <p:cNvPr id="128015" name="Text Box 15"/>
          <p:cNvSpPr txBox="1">
            <a:spLocks noChangeArrowheads="1"/>
          </p:cNvSpPr>
          <p:nvPr/>
        </p:nvSpPr>
        <p:spPr bwMode="auto">
          <a:xfrm>
            <a:off x="2267744" y="2348880"/>
            <a:ext cx="2304256" cy="457200"/>
          </a:xfrm>
          <a:prstGeom prst="rect">
            <a:avLst/>
          </a:prstGeom>
          <a:noFill/>
          <a:ln w="9525">
            <a:noFill/>
            <a:miter lim="800000"/>
            <a:headEnd/>
            <a:tailEnd/>
          </a:ln>
        </p:spPr>
        <p:txBody>
          <a:bodyPr wrap="square" lIns="91425" tIns="45713" rIns="91425" bIns="45713">
            <a:spAutoFit/>
          </a:bodyPr>
          <a:lstStyle/>
          <a:p>
            <a:pPr algn="ctr">
              <a:spcBef>
                <a:spcPct val="50000"/>
              </a:spcBef>
            </a:pPr>
            <a:r>
              <a:rPr lang="en-GB" b="1" dirty="0"/>
              <a:t>Strengths</a:t>
            </a:r>
          </a:p>
        </p:txBody>
      </p:sp>
      <p:sp>
        <p:nvSpPr>
          <p:cNvPr id="8197" name="Rectangle 16"/>
          <p:cNvSpPr>
            <a:spLocks noChangeArrowheads="1"/>
          </p:cNvSpPr>
          <p:nvPr/>
        </p:nvSpPr>
        <p:spPr bwMode="auto">
          <a:xfrm>
            <a:off x="4644009" y="1412777"/>
            <a:ext cx="2339975" cy="2339975"/>
          </a:xfrm>
          <a:prstGeom prst="rect">
            <a:avLst/>
          </a:prstGeom>
          <a:solidFill>
            <a:schemeClr val="accent1"/>
          </a:solidFill>
          <a:ln w="9525">
            <a:noFill/>
            <a:miter lim="800000"/>
            <a:headEnd/>
            <a:tailEnd/>
          </a:ln>
        </p:spPr>
        <p:txBody>
          <a:bodyPr wrap="none" lIns="91425" tIns="45713" rIns="91425" bIns="45713" anchor="ctr"/>
          <a:lstStyle/>
          <a:p>
            <a:pPr algn="ctr"/>
            <a:r>
              <a:rPr lang="en-GB" sz="18000" b="1" dirty="0">
                <a:solidFill>
                  <a:schemeClr val="bg1"/>
                </a:solidFill>
              </a:rPr>
              <a:t>W</a:t>
            </a:r>
          </a:p>
        </p:txBody>
      </p:sp>
      <p:sp>
        <p:nvSpPr>
          <p:cNvPr id="128017" name="Text Box 17"/>
          <p:cNvSpPr txBox="1">
            <a:spLocks noChangeArrowheads="1"/>
          </p:cNvSpPr>
          <p:nvPr/>
        </p:nvSpPr>
        <p:spPr bwMode="auto">
          <a:xfrm>
            <a:off x="4644008" y="2348880"/>
            <a:ext cx="2304256" cy="457200"/>
          </a:xfrm>
          <a:prstGeom prst="rect">
            <a:avLst/>
          </a:prstGeom>
          <a:noFill/>
          <a:ln w="9525">
            <a:noFill/>
            <a:miter lim="800000"/>
            <a:headEnd/>
            <a:tailEnd/>
          </a:ln>
        </p:spPr>
        <p:txBody>
          <a:bodyPr wrap="square" lIns="91425" tIns="45713" rIns="91425" bIns="45713">
            <a:spAutoFit/>
          </a:bodyPr>
          <a:lstStyle/>
          <a:p>
            <a:pPr algn="ctr">
              <a:spcBef>
                <a:spcPct val="50000"/>
              </a:spcBef>
            </a:pPr>
            <a:r>
              <a:rPr lang="en-GB" b="1" dirty="0"/>
              <a:t>Weaknesses</a:t>
            </a:r>
          </a:p>
        </p:txBody>
      </p:sp>
      <p:sp>
        <p:nvSpPr>
          <p:cNvPr id="8199" name="Rectangle 18"/>
          <p:cNvSpPr>
            <a:spLocks noChangeArrowheads="1"/>
          </p:cNvSpPr>
          <p:nvPr/>
        </p:nvSpPr>
        <p:spPr bwMode="auto">
          <a:xfrm>
            <a:off x="2267745" y="3789041"/>
            <a:ext cx="2339975" cy="2339975"/>
          </a:xfrm>
          <a:prstGeom prst="rect">
            <a:avLst/>
          </a:prstGeom>
          <a:solidFill>
            <a:srgbClr val="00B050"/>
          </a:solidFill>
          <a:ln w="9525">
            <a:noFill/>
            <a:miter lim="800000"/>
            <a:headEnd/>
            <a:tailEnd/>
          </a:ln>
        </p:spPr>
        <p:txBody>
          <a:bodyPr wrap="none" lIns="91425" tIns="45713" rIns="91425" bIns="45713" anchor="ctr"/>
          <a:lstStyle/>
          <a:p>
            <a:pPr algn="ctr"/>
            <a:r>
              <a:rPr lang="en-GB" sz="18000" b="1" dirty="0">
                <a:solidFill>
                  <a:schemeClr val="bg1"/>
                </a:solidFill>
              </a:rPr>
              <a:t>O</a:t>
            </a:r>
          </a:p>
        </p:txBody>
      </p:sp>
      <p:sp>
        <p:nvSpPr>
          <p:cNvPr id="128019" name="Text Box 19"/>
          <p:cNvSpPr txBox="1">
            <a:spLocks noChangeArrowheads="1"/>
          </p:cNvSpPr>
          <p:nvPr/>
        </p:nvSpPr>
        <p:spPr bwMode="auto">
          <a:xfrm>
            <a:off x="2267745" y="4725144"/>
            <a:ext cx="2305620" cy="457200"/>
          </a:xfrm>
          <a:prstGeom prst="rect">
            <a:avLst/>
          </a:prstGeom>
          <a:noFill/>
          <a:ln w="9525">
            <a:noFill/>
            <a:miter lim="800000"/>
            <a:headEnd/>
            <a:tailEnd/>
          </a:ln>
        </p:spPr>
        <p:txBody>
          <a:bodyPr wrap="square" lIns="91425" tIns="45713" rIns="91425" bIns="45713">
            <a:spAutoFit/>
          </a:bodyPr>
          <a:lstStyle/>
          <a:p>
            <a:pPr algn="ctr">
              <a:spcBef>
                <a:spcPct val="50000"/>
              </a:spcBef>
            </a:pPr>
            <a:r>
              <a:rPr lang="en-GB" b="1" dirty="0"/>
              <a:t>Opportunities</a:t>
            </a:r>
          </a:p>
        </p:txBody>
      </p:sp>
      <p:sp>
        <p:nvSpPr>
          <p:cNvPr id="8201" name="Rectangle 20"/>
          <p:cNvSpPr>
            <a:spLocks noChangeArrowheads="1"/>
          </p:cNvSpPr>
          <p:nvPr/>
        </p:nvSpPr>
        <p:spPr bwMode="auto">
          <a:xfrm>
            <a:off x="4644009" y="3789041"/>
            <a:ext cx="2339975" cy="2339975"/>
          </a:xfrm>
          <a:prstGeom prst="rect">
            <a:avLst/>
          </a:prstGeom>
          <a:solidFill>
            <a:srgbClr val="C00000"/>
          </a:solidFill>
          <a:ln w="9525">
            <a:noFill/>
            <a:miter lim="800000"/>
            <a:headEnd/>
            <a:tailEnd/>
          </a:ln>
        </p:spPr>
        <p:txBody>
          <a:bodyPr wrap="none" lIns="91425" tIns="45713" rIns="91425" bIns="45713" anchor="ctr"/>
          <a:lstStyle/>
          <a:p>
            <a:pPr algn="ctr"/>
            <a:r>
              <a:rPr lang="en-GB" sz="18000" b="1" dirty="0">
                <a:solidFill>
                  <a:schemeClr val="bg1"/>
                </a:solidFill>
              </a:rPr>
              <a:t>T</a:t>
            </a:r>
          </a:p>
        </p:txBody>
      </p:sp>
      <p:sp>
        <p:nvSpPr>
          <p:cNvPr id="128021" name="Text Box 21"/>
          <p:cNvSpPr txBox="1">
            <a:spLocks noChangeArrowheads="1"/>
          </p:cNvSpPr>
          <p:nvPr/>
        </p:nvSpPr>
        <p:spPr bwMode="auto">
          <a:xfrm>
            <a:off x="4644008" y="4653136"/>
            <a:ext cx="2305621" cy="457200"/>
          </a:xfrm>
          <a:prstGeom prst="rect">
            <a:avLst/>
          </a:prstGeom>
          <a:noFill/>
          <a:ln w="9525">
            <a:noFill/>
            <a:miter lim="800000"/>
            <a:headEnd/>
            <a:tailEnd/>
          </a:ln>
        </p:spPr>
        <p:txBody>
          <a:bodyPr wrap="square" lIns="91425" tIns="45713" rIns="91425" bIns="45713">
            <a:spAutoFit/>
          </a:bodyPr>
          <a:lstStyle/>
          <a:p>
            <a:pPr algn="ctr">
              <a:spcBef>
                <a:spcPct val="50000"/>
              </a:spcBef>
            </a:pPr>
            <a:r>
              <a:rPr lang="en-GB" b="1" dirty="0"/>
              <a:t>Threats</a:t>
            </a:r>
          </a:p>
        </p:txBody>
      </p:sp>
      <p:sp>
        <p:nvSpPr>
          <p:cNvPr id="12" name="TextBox 11"/>
          <p:cNvSpPr txBox="1"/>
          <p:nvPr/>
        </p:nvSpPr>
        <p:spPr>
          <a:xfrm>
            <a:off x="683569" y="4725145"/>
            <a:ext cx="1440160" cy="1154148"/>
          </a:xfrm>
          <a:prstGeom prst="rect">
            <a:avLst/>
          </a:prstGeom>
          <a:noFill/>
        </p:spPr>
        <p:txBody>
          <a:bodyPr wrap="square" lIns="91425" tIns="45713" rIns="91425" bIns="45713" rtlCol="0">
            <a:spAutoFit/>
          </a:bodyPr>
          <a:lstStyle/>
          <a:p>
            <a:r>
              <a:rPr lang="en-GB" dirty="0" smtClean="0">
                <a:solidFill>
                  <a:schemeClr val="bg2"/>
                </a:solidFill>
              </a:rPr>
              <a:t>Internal and/or  external</a:t>
            </a:r>
            <a:endParaRPr lang="en-GB" dirty="0">
              <a:solidFill>
                <a:schemeClr val="bg2"/>
              </a:solidFill>
            </a:endParaRPr>
          </a:p>
        </p:txBody>
      </p:sp>
      <p:sp>
        <p:nvSpPr>
          <p:cNvPr id="13" name="TextBox 12"/>
          <p:cNvSpPr txBox="1"/>
          <p:nvPr/>
        </p:nvSpPr>
        <p:spPr>
          <a:xfrm>
            <a:off x="7236296" y="1628801"/>
            <a:ext cx="1584176" cy="461665"/>
          </a:xfrm>
          <a:prstGeom prst="rect">
            <a:avLst/>
          </a:prstGeom>
          <a:noFill/>
        </p:spPr>
        <p:txBody>
          <a:bodyPr wrap="square" lIns="91425" tIns="45713" rIns="91425" bIns="45713" rtlCol="0">
            <a:spAutoFit/>
          </a:bodyPr>
          <a:lstStyle/>
          <a:p>
            <a:r>
              <a:rPr lang="en-GB" dirty="0" smtClean="0">
                <a:solidFill>
                  <a:schemeClr val="bg2"/>
                </a:solidFill>
              </a:rPr>
              <a:t>Internal</a:t>
            </a:r>
            <a:endParaRPr lang="en-GB"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5" grpId="0"/>
      <p:bldP spid="128017" grpId="0"/>
      <p:bldP spid="128019" grpId="0"/>
      <p:bldP spid="128021" grpId="0"/>
      <p:bldP spid="12"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60648"/>
            <a:ext cx="6851104" cy="706140"/>
          </a:xfrm>
        </p:spPr>
        <p:txBody>
          <a:bodyPr/>
          <a:lstStyle/>
          <a:p>
            <a:pPr eaLnBrk="1" hangingPunct="1">
              <a:defRPr/>
            </a:pPr>
            <a:r>
              <a:rPr lang="en-GB" dirty="0" err="1" smtClean="0"/>
              <a:t>Lewin’s</a:t>
            </a:r>
            <a:r>
              <a:rPr lang="en-GB" dirty="0" smtClean="0"/>
              <a:t> force-field model</a:t>
            </a:r>
            <a:endParaRPr lang="en-GB" dirty="0"/>
          </a:p>
        </p:txBody>
      </p:sp>
      <p:sp>
        <p:nvSpPr>
          <p:cNvPr id="23555" name="Rectangle 4"/>
          <p:cNvSpPr>
            <a:spLocks noChangeArrowheads="1"/>
          </p:cNvSpPr>
          <p:nvPr/>
        </p:nvSpPr>
        <p:spPr bwMode="auto">
          <a:xfrm>
            <a:off x="7812361" y="1268761"/>
            <a:ext cx="71438" cy="4392613"/>
          </a:xfrm>
          <a:prstGeom prst="rect">
            <a:avLst/>
          </a:prstGeom>
          <a:solidFill>
            <a:srgbClr val="000080"/>
          </a:solidFill>
          <a:ln w="9525">
            <a:noFill/>
            <a:miter lim="800000"/>
            <a:headEnd/>
            <a:tailEnd/>
          </a:ln>
        </p:spPr>
        <p:txBody>
          <a:bodyPr wrap="none" lIns="91425" tIns="45713" rIns="91425" bIns="45713" anchor="ctr"/>
          <a:lstStyle/>
          <a:p>
            <a:endParaRPr lang="en-US"/>
          </a:p>
        </p:txBody>
      </p:sp>
      <p:sp>
        <p:nvSpPr>
          <p:cNvPr id="23556" name="Rectangle 5"/>
          <p:cNvSpPr>
            <a:spLocks noChangeArrowheads="1"/>
          </p:cNvSpPr>
          <p:nvPr/>
        </p:nvSpPr>
        <p:spPr bwMode="auto">
          <a:xfrm>
            <a:off x="3059833" y="1340769"/>
            <a:ext cx="45719" cy="4320604"/>
          </a:xfrm>
          <a:prstGeom prst="rect">
            <a:avLst/>
          </a:prstGeom>
          <a:solidFill>
            <a:srgbClr val="000080"/>
          </a:solidFill>
          <a:ln w="9525">
            <a:noFill/>
            <a:miter lim="800000"/>
            <a:headEnd/>
            <a:tailEnd/>
          </a:ln>
        </p:spPr>
        <p:txBody>
          <a:bodyPr wrap="none" lIns="91425" tIns="45713" rIns="91425" bIns="45713" anchor="ctr"/>
          <a:lstStyle/>
          <a:p>
            <a:endParaRPr lang="en-US"/>
          </a:p>
        </p:txBody>
      </p:sp>
      <p:sp>
        <p:nvSpPr>
          <p:cNvPr id="23557" name="Rectangle 6"/>
          <p:cNvSpPr>
            <a:spLocks noChangeArrowheads="1"/>
          </p:cNvSpPr>
          <p:nvPr/>
        </p:nvSpPr>
        <p:spPr bwMode="auto">
          <a:xfrm>
            <a:off x="5940424" y="1628801"/>
            <a:ext cx="503783" cy="3960788"/>
          </a:xfrm>
          <a:prstGeom prst="rect">
            <a:avLst/>
          </a:prstGeom>
          <a:solidFill>
            <a:schemeClr val="accent2">
              <a:lumMod val="60000"/>
              <a:lumOff val="40000"/>
              <a:alpha val="75000"/>
            </a:schemeClr>
          </a:solidFill>
          <a:ln w="9525">
            <a:noFill/>
            <a:miter lim="800000"/>
            <a:headEnd/>
            <a:tailEnd/>
          </a:ln>
        </p:spPr>
        <p:txBody>
          <a:bodyPr wrap="none" lIns="91425" tIns="45713" rIns="91425" bIns="45713" anchor="ctr"/>
          <a:lstStyle/>
          <a:p>
            <a:endParaRPr lang="en-US"/>
          </a:p>
        </p:txBody>
      </p:sp>
      <p:sp>
        <p:nvSpPr>
          <p:cNvPr id="23558" name="Rectangle 7"/>
          <p:cNvSpPr>
            <a:spLocks noChangeArrowheads="1"/>
          </p:cNvSpPr>
          <p:nvPr/>
        </p:nvSpPr>
        <p:spPr bwMode="auto">
          <a:xfrm>
            <a:off x="611561" y="1628801"/>
            <a:ext cx="502865" cy="3960788"/>
          </a:xfrm>
          <a:prstGeom prst="rect">
            <a:avLst/>
          </a:prstGeom>
          <a:noFill/>
          <a:ln w="9525">
            <a:solidFill>
              <a:srgbClr val="000099">
                <a:alpha val="50195"/>
              </a:srgbClr>
            </a:solidFill>
            <a:miter lim="800000"/>
            <a:headEnd/>
            <a:tailEnd/>
          </a:ln>
        </p:spPr>
        <p:txBody>
          <a:bodyPr wrap="none" lIns="91425" tIns="45713" rIns="91425" bIns="45713" anchor="ctr"/>
          <a:lstStyle/>
          <a:p>
            <a:endParaRPr lang="en-US"/>
          </a:p>
        </p:txBody>
      </p:sp>
      <p:sp>
        <p:nvSpPr>
          <p:cNvPr id="23559" name="Text Box 8"/>
          <p:cNvSpPr txBox="1">
            <a:spLocks noChangeArrowheads="1"/>
          </p:cNvSpPr>
          <p:nvPr/>
        </p:nvSpPr>
        <p:spPr bwMode="auto">
          <a:xfrm>
            <a:off x="1835697" y="5805265"/>
            <a:ext cx="2160239" cy="461665"/>
          </a:xfrm>
          <a:prstGeom prst="rect">
            <a:avLst/>
          </a:prstGeom>
          <a:noFill/>
          <a:ln w="9525">
            <a:noFill/>
            <a:miter lim="800000"/>
            <a:headEnd/>
            <a:tailEnd/>
          </a:ln>
        </p:spPr>
        <p:txBody>
          <a:bodyPr wrap="square" lIns="91425" tIns="45713" rIns="91425" bIns="45713">
            <a:spAutoFit/>
          </a:bodyPr>
          <a:lstStyle/>
          <a:p>
            <a:pPr>
              <a:spcBef>
                <a:spcPct val="50000"/>
              </a:spcBef>
            </a:pPr>
            <a:r>
              <a:rPr lang="en-GB" b="1" dirty="0">
                <a:solidFill>
                  <a:schemeClr val="bg2"/>
                </a:solidFill>
              </a:rPr>
              <a:t>Current State</a:t>
            </a:r>
          </a:p>
        </p:txBody>
      </p:sp>
      <p:sp>
        <p:nvSpPr>
          <p:cNvPr id="23560" name="Text Box 9"/>
          <p:cNvSpPr txBox="1">
            <a:spLocks noChangeArrowheads="1"/>
          </p:cNvSpPr>
          <p:nvPr/>
        </p:nvSpPr>
        <p:spPr bwMode="auto">
          <a:xfrm>
            <a:off x="6732242" y="5805489"/>
            <a:ext cx="2411761" cy="461665"/>
          </a:xfrm>
          <a:prstGeom prst="rect">
            <a:avLst/>
          </a:prstGeom>
          <a:noFill/>
          <a:ln w="9525">
            <a:noFill/>
            <a:miter lim="800000"/>
            <a:headEnd/>
            <a:tailEnd/>
          </a:ln>
        </p:spPr>
        <p:txBody>
          <a:bodyPr wrap="square" lIns="91425" tIns="45713" rIns="91425" bIns="45713">
            <a:spAutoFit/>
          </a:bodyPr>
          <a:lstStyle/>
          <a:p>
            <a:pPr>
              <a:spcBef>
                <a:spcPct val="50000"/>
              </a:spcBef>
            </a:pPr>
            <a:r>
              <a:rPr lang="en-GB" b="1" dirty="0">
                <a:solidFill>
                  <a:schemeClr val="bg2"/>
                </a:solidFill>
              </a:rPr>
              <a:t>Desired State</a:t>
            </a:r>
          </a:p>
        </p:txBody>
      </p:sp>
      <p:sp>
        <p:nvSpPr>
          <p:cNvPr id="23561" name="AutoShape 10"/>
          <p:cNvSpPr>
            <a:spLocks noChangeArrowheads="1"/>
          </p:cNvSpPr>
          <p:nvPr/>
        </p:nvSpPr>
        <p:spPr bwMode="auto">
          <a:xfrm>
            <a:off x="3923928" y="5877273"/>
            <a:ext cx="2736850"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CCFF"/>
          </a:solidFill>
          <a:ln w="9525">
            <a:solidFill>
              <a:schemeClr val="tx1"/>
            </a:solidFill>
            <a:miter lim="800000"/>
            <a:headEnd/>
            <a:tailEnd/>
          </a:ln>
        </p:spPr>
        <p:txBody>
          <a:bodyPr wrap="none" lIns="91425" tIns="45713" rIns="91425" bIns="45713" anchor="ctr"/>
          <a:lstStyle/>
          <a:p>
            <a:endParaRPr lang="en-GB"/>
          </a:p>
        </p:txBody>
      </p:sp>
      <p:sp>
        <p:nvSpPr>
          <p:cNvPr id="23562" name="Text Box 12"/>
          <p:cNvSpPr txBox="1">
            <a:spLocks noChangeArrowheads="1"/>
          </p:cNvSpPr>
          <p:nvPr/>
        </p:nvSpPr>
        <p:spPr bwMode="auto">
          <a:xfrm>
            <a:off x="6013452" y="1916114"/>
            <a:ext cx="358775" cy="3565517"/>
          </a:xfrm>
          <a:prstGeom prst="rect">
            <a:avLst/>
          </a:prstGeom>
          <a:solidFill>
            <a:schemeClr val="accent1">
              <a:lumMod val="60000"/>
              <a:lumOff val="40000"/>
            </a:schemeClr>
          </a:solidFill>
          <a:ln w="9525">
            <a:noFill/>
            <a:miter lim="800000"/>
            <a:headEnd/>
            <a:tailEnd/>
          </a:ln>
        </p:spPr>
        <p:txBody>
          <a:bodyPr lIns="91425" tIns="45713" rIns="91425" bIns="45713">
            <a:spAutoFit/>
          </a:bodyPr>
          <a:lstStyle/>
          <a:p>
            <a:pPr algn="ctr"/>
            <a:r>
              <a:rPr lang="en-GB" sz="1400" b="1" dirty="0">
                <a:solidFill>
                  <a:schemeClr val="bg1"/>
                </a:solidFill>
              </a:rPr>
              <a:t>R</a:t>
            </a:r>
          </a:p>
          <a:p>
            <a:pPr algn="ctr"/>
            <a:r>
              <a:rPr lang="en-GB" sz="1400" b="1" dirty="0">
                <a:solidFill>
                  <a:schemeClr val="bg1"/>
                </a:solidFill>
              </a:rPr>
              <a:t>E</a:t>
            </a:r>
          </a:p>
          <a:p>
            <a:pPr algn="ctr"/>
            <a:r>
              <a:rPr lang="en-GB" sz="1400" b="1" dirty="0">
                <a:solidFill>
                  <a:schemeClr val="bg1"/>
                </a:solidFill>
              </a:rPr>
              <a:t>S</a:t>
            </a:r>
          </a:p>
          <a:p>
            <a:pPr algn="ctr"/>
            <a:r>
              <a:rPr lang="en-GB" sz="1400" b="1" dirty="0">
                <a:solidFill>
                  <a:schemeClr val="bg1"/>
                </a:solidFill>
              </a:rPr>
              <a:t>I</a:t>
            </a:r>
          </a:p>
          <a:p>
            <a:pPr algn="ctr"/>
            <a:r>
              <a:rPr lang="en-GB" sz="1400" b="1" dirty="0">
                <a:solidFill>
                  <a:schemeClr val="bg1"/>
                </a:solidFill>
              </a:rPr>
              <a:t>S</a:t>
            </a:r>
          </a:p>
          <a:p>
            <a:pPr algn="ctr"/>
            <a:r>
              <a:rPr lang="en-GB" sz="1400" b="1" dirty="0">
                <a:solidFill>
                  <a:schemeClr val="bg1"/>
                </a:solidFill>
              </a:rPr>
              <a:t>T</a:t>
            </a:r>
          </a:p>
          <a:p>
            <a:pPr algn="ctr"/>
            <a:r>
              <a:rPr lang="en-GB" sz="1400" b="1" dirty="0">
                <a:solidFill>
                  <a:schemeClr val="bg1"/>
                </a:solidFill>
              </a:rPr>
              <a:t>I</a:t>
            </a:r>
          </a:p>
          <a:p>
            <a:pPr algn="ctr"/>
            <a:r>
              <a:rPr lang="en-GB" sz="1400" b="1" dirty="0">
                <a:solidFill>
                  <a:schemeClr val="bg1"/>
                </a:solidFill>
              </a:rPr>
              <a:t>N</a:t>
            </a:r>
          </a:p>
          <a:p>
            <a:pPr algn="ctr"/>
            <a:r>
              <a:rPr lang="en-GB" sz="1400" b="1" dirty="0">
                <a:solidFill>
                  <a:schemeClr val="bg1"/>
                </a:solidFill>
              </a:rPr>
              <a:t>G</a:t>
            </a:r>
          </a:p>
          <a:p>
            <a:pPr algn="ctr"/>
            <a:endParaRPr lang="en-GB" sz="1400" b="1" dirty="0">
              <a:solidFill>
                <a:schemeClr val="bg1"/>
              </a:solidFill>
            </a:endParaRPr>
          </a:p>
          <a:p>
            <a:pPr algn="ctr"/>
            <a:r>
              <a:rPr lang="en-GB" sz="1400" b="1" dirty="0">
                <a:solidFill>
                  <a:schemeClr val="bg1"/>
                </a:solidFill>
              </a:rPr>
              <a:t>F</a:t>
            </a:r>
          </a:p>
          <a:p>
            <a:pPr algn="ctr"/>
            <a:r>
              <a:rPr lang="en-GB" sz="1400" b="1" dirty="0">
                <a:solidFill>
                  <a:schemeClr val="bg1"/>
                </a:solidFill>
              </a:rPr>
              <a:t>O</a:t>
            </a:r>
          </a:p>
          <a:p>
            <a:pPr algn="ctr"/>
            <a:r>
              <a:rPr lang="en-GB" sz="1400" b="1" dirty="0">
                <a:solidFill>
                  <a:schemeClr val="bg1"/>
                </a:solidFill>
              </a:rPr>
              <a:t>R</a:t>
            </a:r>
          </a:p>
          <a:p>
            <a:pPr algn="ctr"/>
            <a:r>
              <a:rPr lang="en-GB" sz="1400" b="1" dirty="0">
                <a:solidFill>
                  <a:schemeClr val="bg1"/>
                </a:solidFill>
              </a:rPr>
              <a:t>C</a:t>
            </a:r>
          </a:p>
          <a:p>
            <a:pPr algn="ctr"/>
            <a:r>
              <a:rPr lang="en-GB" sz="1400" b="1" dirty="0">
                <a:solidFill>
                  <a:schemeClr val="bg1"/>
                </a:solidFill>
              </a:rPr>
              <a:t>E</a:t>
            </a:r>
          </a:p>
          <a:p>
            <a:pPr algn="ctr"/>
            <a:r>
              <a:rPr lang="en-GB" sz="1400" b="1" dirty="0">
                <a:solidFill>
                  <a:schemeClr val="bg1"/>
                </a:solidFill>
              </a:rPr>
              <a:t>S</a:t>
            </a:r>
          </a:p>
        </p:txBody>
      </p:sp>
      <p:sp>
        <p:nvSpPr>
          <p:cNvPr id="23563" name="Text Box 13"/>
          <p:cNvSpPr txBox="1">
            <a:spLocks noChangeArrowheads="1"/>
          </p:cNvSpPr>
          <p:nvPr/>
        </p:nvSpPr>
        <p:spPr bwMode="auto">
          <a:xfrm>
            <a:off x="684214" y="2133600"/>
            <a:ext cx="358775" cy="3108543"/>
          </a:xfrm>
          <a:prstGeom prst="rect">
            <a:avLst/>
          </a:prstGeom>
          <a:noFill/>
          <a:ln w="9525">
            <a:noFill/>
            <a:miter lim="800000"/>
            <a:headEnd/>
            <a:tailEnd/>
          </a:ln>
        </p:spPr>
        <p:txBody>
          <a:bodyPr lIns="91425" tIns="45713" rIns="91425" bIns="45713">
            <a:spAutoFit/>
          </a:bodyPr>
          <a:lstStyle/>
          <a:p>
            <a:pPr algn="ctr"/>
            <a:r>
              <a:rPr lang="en-GB" sz="1400" b="1" dirty="0">
                <a:solidFill>
                  <a:schemeClr val="accent6">
                    <a:lumMod val="75000"/>
                  </a:schemeClr>
                </a:solidFill>
              </a:rPr>
              <a:t>D</a:t>
            </a:r>
          </a:p>
          <a:p>
            <a:pPr algn="ctr"/>
            <a:r>
              <a:rPr lang="en-GB" sz="1400" b="1" dirty="0">
                <a:solidFill>
                  <a:schemeClr val="accent6">
                    <a:lumMod val="75000"/>
                  </a:schemeClr>
                </a:solidFill>
              </a:rPr>
              <a:t>R</a:t>
            </a:r>
          </a:p>
          <a:p>
            <a:pPr algn="ctr"/>
            <a:r>
              <a:rPr lang="en-GB" sz="1400" b="1" dirty="0">
                <a:solidFill>
                  <a:schemeClr val="accent6">
                    <a:lumMod val="75000"/>
                  </a:schemeClr>
                </a:solidFill>
              </a:rPr>
              <a:t>I</a:t>
            </a:r>
          </a:p>
          <a:p>
            <a:pPr algn="ctr"/>
            <a:r>
              <a:rPr lang="en-GB" sz="1400" b="1" dirty="0">
                <a:solidFill>
                  <a:schemeClr val="accent6">
                    <a:lumMod val="75000"/>
                  </a:schemeClr>
                </a:solidFill>
              </a:rPr>
              <a:t>V</a:t>
            </a:r>
          </a:p>
          <a:p>
            <a:pPr algn="ctr"/>
            <a:r>
              <a:rPr lang="en-GB" sz="1400" b="1" dirty="0">
                <a:solidFill>
                  <a:schemeClr val="accent6">
                    <a:lumMod val="75000"/>
                  </a:schemeClr>
                </a:solidFill>
              </a:rPr>
              <a:t>I</a:t>
            </a:r>
          </a:p>
          <a:p>
            <a:pPr algn="ctr"/>
            <a:r>
              <a:rPr lang="en-GB" sz="1400" b="1" dirty="0">
                <a:solidFill>
                  <a:schemeClr val="accent6">
                    <a:lumMod val="75000"/>
                  </a:schemeClr>
                </a:solidFill>
              </a:rPr>
              <a:t>N</a:t>
            </a:r>
          </a:p>
          <a:p>
            <a:pPr algn="ctr"/>
            <a:r>
              <a:rPr lang="en-GB" sz="1400" b="1" dirty="0">
                <a:solidFill>
                  <a:schemeClr val="accent6">
                    <a:lumMod val="75000"/>
                  </a:schemeClr>
                </a:solidFill>
              </a:rPr>
              <a:t>G</a:t>
            </a:r>
          </a:p>
          <a:p>
            <a:pPr algn="ctr"/>
            <a:endParaRPr lang="en-GB" sz="1400" b="1" dirty="0">
              <a:solidFill>
                <a:schemeClr val="accent6">
                  <a:lumMod val="75000"/>
                </a:schemeClr>
              </a:solidFill>
            </a:endParaRPr>
          </a:p>
          <a:p>
            <a:pPr algn="ctr"/>
            <a:r>
              <a:rPr lang="en-GB" sz="1400" b="1" dirty="0">
                <a:solidFill>
                  <a:schemeClr val="accent6">
                    <a:lumMod val="75000"/>
                  </a:schemeClr>
                </a:solidFill>
              </a:rPr>
              <a:t>F</a:t>
            </a:r>
          </a:p>
          <a:p>
            <a:pPr algn="ctr"/>
            <a:r>
              <a:rPr lang="en-GB" sz="1400" b="1" dirty="0">
                <a:solidFill>
                  <a:schemeClr val="accent6">
                    <a:lumMod val="75000"/>
                  </a:schemeClr>
                </a:solidFill>
              </a:rPr>
              <a:t>O</a:t>
            </a:r>
          </a:p>
          <a:p>
            <a:pPr algn="ctr"/>
            <a:r>
              <a:rPr lang="en-GB" sz="1400" b="1" dirty="0">
                <a:solidFill>
                  <a:schemeClr val="accent6">
                    <a:lumMod val="75000"/>
                  </a:schemeClr>
                </a:solidFill>
              </a:rPr>
              <a:t>R</a:t>
            </a:r>
          </a:p>
          <a:p>
            <a:pPr algn="ctr"/>
            <a:r>
              <a:rPr lang="en-GB" sz="1400" b="1" dirty="0">
                <a:solidFill>
                  <a:schemeClr val="accent6">
                    <a:lumMod val="75000"/>
                  </a:schemeClr>
                </a:solidFill>
              </a:rPr>
              <a:t>C</a:t>
            </a:r>
          </a:p>
          <a:p>
            <a:pPr algn="ctr"/>
            <a:r>
              <a:rPr lang="en-GB" sz="1400" b="1" dirty="0">
                <a:solidFill>
                  <a:schemeClr val="accent6">
                    <a:lumMod val="75000"/>
                  </a:schemeClr>
                </a:solidFill>
              </a:rPr>
              <a:t>E</a:t>
            </a:r>
          </a:p>
          <a:p>
            <a:pPr algn="ctr"/>
            <a:r>
              <a:rPr lang="en-GB" sz="1400" b="1" dirty="0" smtClean="0">
                <a:solidFill>
                  <a:schemeClr val="accent6">
                    <a:lumMod val="75000"/>
                  </a:schemeClr>
                </a:solidFill>
              </a:rPr>
              <a:t>S</a:t>
            </a:r>
            <a:endParaRPr lang="en-GB" sz="1400" b="1" dirty="0">
              <a:solidFill>
                <a:schemeClr val="accent6">
                  <a:lumMod val="75000"/>
                </a:schemeClr>
              </a:solidFill>
            </a:endParaRPr>
          </a:p>
        </p:txBody>
      </p:sp>
      <p:sp>
        <p:nvSpPr>
          <p:cNvPr id="23564" name="Line 14"/>
          <p:cNvSpPr>
            <a:spLocks noChangeShapeType="1"/>
          </p:cNvSpPr>
          <p:nvPr/>
        </p:nvSpPr>
        <p:spPr bwMode="auto">
          <a:xfrm>
            <a:off x="1187451" y="2060574"/>
            <a:ext cx="1728366" cy="274"/>
          </a:xfrm>
          <a:prstGeom prst="line">
            <a:avLst/>
          </a:prstGeom>
          <a:noFill/>
          <a:ln w="25400">
            <a:solidFill>
              <a:schemeClr val="bg1"/>
            </a:solidFill>
            <a:round/>
            <a:headEnd/>
            <a:tailEnd type="triangle" w="lg" len="med"/>
          </a:ln>
        </p:spPr>
        <p:txBody>
          <a:bodyPr lIns="91425" tIns="45713" rIns="91425" bIns="45713"/>
          <a:lstStyle/>
          <a:p>
            <a:endParaRPr lang="en-GB"/>
          </a:p>
        </p:txBody>
      </p:sp>
      <p:sp>
        <p:nvSpPr>
          <p:cNvPr id="23565" name="Line 15"/>
          <p:cNvSpPr>
            <a:spLocks noChangeShapeType="1"/>
          </p:cNvSpPr>
          <p:nvPr/>
        </p:nvSpPr>
        <p:spPr bwMode="auto">
          <a:xfrm>
            <a:off x="1187624" y="2852936"/>
            <a:ext cx="1728192" cy="0"/>
          </a:xfrm>
          <a:prstGeom prst="line">
            <a:avLst/>
          </a:prstGeom>
          <a:noFill/>
          <a:ln w="38100">
            <a:solidFill>
              <a:schemeClr val="bg1"/>
            </a:solidFill>
            <a:round/>
            <a:headEnd/>
            <a:tailEnd type="triangle" w="lg" len="lg"/>
          </a:ln>
        </p:spPr>
        <p:txBody>
          <a:bodyPr lIns="91425" tIns="45713" rIns="91425" bIns="45713"/>
          <a:lstStyle/>
          <a:p>
            <a:endParaRPr lang="en-GB"/>
          </a:p>
        </p:txBody>
      </p:sp>
      <p:sp>
        <p:nvSpPr>
          <p:cNvPr id="23566" name="Line 16"/>
          <p:cNvSpPr>
            <a:spLocks noChangeShapeType="1"/>
          </p:cNvSpPr>
          <p:nvPr/>
        </p:nvSpPr>
        <p:spPr bwMode="auto">
          <a:xfrm>
            <a:off x="1187624" y="3573016"/>
            <a:ext cx="1728366" cy="124"/>
          </a:xfrm>
          <a:prstGeom prst="line">
            <a:avLst/>
          </a:prstGeom>
          <a:noFill/>
          <a:ln w="9525">
            <a:solidFill>
              <a:schemeClr val="bg1"/>
            </a:solidFill>
            <a:prstDash val="dash"/>
            <a:round/>
            <a:headEnd/>
            <a:tailEnd type="triangle" w="med" len="med"/>
          </a:ln>
        </p:spPr>
        <p:txBody>
          <a:bodyPr lIns="91425" tIns="45713" rIns="91425" bIns="45713"/>
          <a:lstStyle/>
          <a:p>
            <a:endParaRPr lang="en-GB"/>
          </a:p>
        </p:txBody>
      </p:sp>
      <p:sp>
        <p:nvSpPr>
          <p:cNvPr id="23567" name="Line 17"/>
          <p:cNvSpPr>
            <a:spLocks noChangeShapeType="1"/>
          </p:cNvSpPr>
          <p:nvPr/>
        </p:nvSpPr>
        <p:spPr bwMode="auto">
          <a:xfrm>
            <a:off x="1187624" y="4509120"/>
            <a:ext cx="1728366" cy="50"/>
          </a:xfrm>
          <a:prstGeom prst="line">
            <a:avLst/>
          </a:prstGeom>
          <a:noFill/>
          <a:ln w="9525">
            <a:solidFill>
              <a:schemeClr val="bg1"/>
            </a:solidFill>
            <a:round/>
            <a:headEnd/>
            <a:tailEnd type="triangle" w="med" len="med"/>
          </a:ln>
        </p:spPr>
        <p:txBody>
          <a:bodyPr lIns="91425" tIns="45713" rIns="91425" bIns="45713"/>
          <a:lstStyle/>
          <a:p>
            <a:endParaRPr lang="en-GB"/>
          </a:p>
        </p:txBody>
      </p:sp>
      <p:sp>
        <p:nvSpPr>
          <p:cNvPr id="23568" name="Line 18"/>
          <p:cNvSpPr>
            <a:spLocks noChangeShapeType="1"/>
          </p:cNvSpPr>
          <p:nvPr/>
        </p:nvSpPr>
        <p:spPr bwMode="auto">
          <a:xfrm flipV="1">
            <a:off x="1187451" y="5229200"/>
            <a:ext cx="1728366" cy="25"/>
          </a:xfrm>
          <a:prstGeom prst="line">
            <a:avLst/>
          </a:prstGeom>
          <a:noFill/>
          <a:ln w="9525">
            <a:solidFill>
              <a:schemeClr val="bg1"/>
            </a:solidFill>
            <a:round/>
            <a:headEnd/>
            <a:tailEnd type="triangle" w="med" len="med"/>
          </a:ln>
        </p:spPr>
        <p:txBody>
          <a:bodyPr lIns="91425" tIns="45713" rIns="91425" bIns="45713"/>
          <a:lstStyle/>
          <a:p>
            <a:endParaRPr lang="en-GB"/>
          </a:p>
        </p:txBody>
      </p:sp>
      <p:sp>
        <p:nvSpPr>
          <p:cNvPr id="23569" name="Text Box 20"/>
          <p:cNvSpPr txBox="1">
            <a:spLocks noChangeArrowheads="1"/>
          </p:cNvSpPr>
          <p:nvPr/>
        </p:nvSpPr>
        <p:spPr bwMode="auto">
          <a:xfrm>
            <a:off x="1187625" y="3933056"/>
            <a:ext cx="1872382" cy="523220"/>
          </a:xfrm>
          <a:prstGeom prst="rect">
            <a:avLst/>
          </a:prstGeom>
          <a:noFill/>
          <a:ln w="9525">
            <a:noFill/>
            <a:miter lim="800000"/>
            <a:headEnd/>
            <a:tailEnd/>
          </a:ln>
        </p:spPr>
        <p:txBody>
          <a:bodyPr wrap="square" lIns="91425" tIns="45713" rIns="91425" bIns="45713">
            <a:spAutoFit/>
          </a:bodyPr>
          <a:lstStyle/>
          <a:p>
            <a:pPr>
              <a:spcBef>
                <a:spcPct val="50000"/>
              </a:spcBef>
            </a:pPr>
            <a:r>
              <a:rPr lang="en-GB" sz="1400" dirty="0">
                <a:solidFill>
                  <a:schemeClr val="bg2"/>
                </a:solidFill>
              </a:rPr>
              <a:t>Managerial </a:t>
            </a:r>
            <a:r>
              <a:rPr lang="en-GB" sz="1400" dirty="0" smtClean="0">
                <a:solidFill>
                  <a:schemeClr val="bg2"/>
                </a:solidFill>
              </a:rPr>
              <a:t>support (pressure)</a:t>
            </a:r>
            <a:endParaRPr lang="en-GB" sz="1400" dirty="0">
              <a:solidFill>
                <a:schemeClr val="bg2"/>
              </a:solidFill>
            </a:endParaRPr>
          </a:p>
        </p:txBody>
      </p:sp>
      <p:sp>
        <p:nvSpPr>
          <p:cNvPr id="23570" name="Text Box 21"/>
          <p:cNvSpPr txBox="1">
            <a:spLocks noChangeArrowheads="1"/>
          </p:cNvSpPr>
          <p:nvPr/>
        </p:nvSpPr>
        <p:spPr bwMode="auto">
          <a:xfrm>
            <a:off x="1187624" y="3140969"/>
            <a:ext cx="1584350" cy="307777"/>
          </a:xfrm>
          <a:prstGeom prst="rect">
            <a:avLst/>
          </a:prstGeom>
          <a:noFill/>
          <a:ln w="9525">
            <a:noFill/>
            <a:miter lim="800000"/>
            <a:headEnd/>
            <a:tailEnd/>
          </a:ln>
        </p:spPr>
        <p:txBody>
          <a:bodyPr wrap="square" lIns="91425" tIns="45713" rIns="91425" bIns="45713">
            <a:spAutoFit/>
          </a:bodyPr>
          <a:lstStyle/>
          <a:p>
            <a:pPr>
              <a:spcBef>
                <a:spcPct val="50000"/>
              </a:spcBef>
            </a:pPr>
            <a:r>
              <a:rPr lang="en-GB" sz="1400" dirty="0">
                <a:solidFill>
                  <a:schemeClr val="bg2"/>
                </a:solidFill>
              </a:rPr>
              <a:t>Incentives</a:t>
            </a:r>
          </a:p>
        </p:txBody>
      </p:sp>
      <p:sp>
        <p:nvSpPr>
          <p:cNvPr id="23571" name="Text Box 22"/>
          <p:cNvSpPr txBox="1">
            <a:spLocks noChangeArrowheads="1"/>
          </p:cNvSpPr>
          <p:nvPr/>
        </p:nvSpPr>
        <p:spPr bwMode="auto">
          <a:xfrm>
            <a:off x="1187625" y="2420889"/>
            <a:ext cx="1656184" cy="307777"/>
          </a:xfrm>
          <a:prstGeom prst="rect">
            <a:avLst/>
          </a:prstGeom>
          <a:noFill/>
          <a:ln w="9525">
            <a:noFill/>
            <a:miter lim="800000"/>
            <a:headEnd/>
            <a:tailEnd/>
          </a:ln>
        </p:spPr>
        <p:txBody>
          <a:bodyPr wrap="square" lIns="91425" tIns="45713" rIns="91425" bIns="45713">
            <a:spAutoFit/>
          </a:bodyPr>
          <a:lstStyle/>
          <a:p>
            <a:pPr>
              <a:spcBef>
                <a:spcPct val="50000"/>
              </a:spcBef>
            </a:pPr>
            <a:r>
              <a:rPr lang="en-GB" sz="1400" dirty="0">
                <a:solidFill>
                  <a:schemeClr val="bg2"/>
                </a:solidFill>
              </a:rPr>
              <a:t>New </a:t>
            </a:r>
            <a:r>
              <a:rPr lang="en-GB" sz="1400" dirty="0" smtClean="0">
                <a:solidFill>
                  <a:schemeClr val="bg2"/>
                </a:solidFill>
              </a:rPr>
              <a:t>technology</a:t>
            </a:r>
            <a:endParaRPr lang="en-GB" sz="1400" dirty="0">
              <a:solidFill>
                <a:schemeClr val="bg2"/>
              </a:solidFill>
            </a:endParaRPr>
          </a:p>
        </p:txBody>
      </p:sp>
      <p:sp>
        <p:nvSpPr>
          <p:cNvPr id="23572" name="Text Box 23"/>
          <p:cNvSpPr txBox="1">
            <a:spLocks noChangeArrowheads="1"/>
          </p:cNvSpPr>
          <p:nvPr/>
        </p:nvSpPr>
        <p:spPr bwMode="auto">
          <a:xfrm>
            <a:off x="1187624" y="1700809"/>
            <a:ext cx="1728366" cy="307777"/>
          </a:xfrm>
          <a:prstGeom prst="rect">
            <a:avLst/>
          </a:prstGeom>
          <a:noFill/>
          <a:ln w="9525">
            <a:noFill/>
            <a:miter lim="800000"/>
            <a:headEnd/>
            <a:tailEnd/>
          </a:ln>
        </p:spPr>
        <p:txBody>
          <a:bodyPr wrap="square" lIns="91425" tIns="45713" rIns="91425" bIns="45713">
            <a:spAutoFit/>
          </a:bodyPr>
          <a:lstStyle/>
          <a:p>
            <a:pPr>
              <a:spcBef>
                <a:spcPct val="50000"/>
              </a:spcBef>
            </a:pPr>
            <a:r>
              <a:rPr lang="en-GB" sz="1400" dirty="0">
                <a:solidFill>
                  <a:schemeClr val="bg2"/>
                </a:solidFill>
              </a:rPr>
              <a:t>Competition</a:t>
            </a:r>
          </a:p>
        </p:txBody>
      </p:sp>
      <p:sp>
        <p:nvSpPr>
          <p:cNvPr id="23573" name="Line 24"/>
          <p:cNvSpPr>
            <a:spLocks noChangeShapeType="1"/>
          </p:cNvSpPr>
          <p:nvPr/>
        </p:nvSpPr>
        <p:spPr bwMode="auto">
          <a:xfrm flipH="1" flipV="1">
            <a:off x="3275855" y="5229200"/>
            <a:ext cx="2592288" cy="0"/>
          </a:xfrm>
          <a:prstGeom prst="line">
            <a:avLst/>
          </a:prstGeom>
          <a:noFill/>
          <a:ln w="25400">
            <a:solidFill>
              <a:srgbClr val="000099">
                <a:alpha val="74901"/>
              </a:srgbClr>
            </a:solidFill>
            <a:round/>
            <a:headEnd/>
            <a:tailEnd type="triangle" w="lg" len="med"/>
          </a:ln>
        </p:spPr>
        <p:txBody>
          <a:bodyPr lIns="91425" tIns="45713" rIns="91425" bIns="45713"/>
          <a:lstStyle/>
          <a:p>
            <a:endParaRPr lang="en-GB"/>
          </a:p>
        </p:txBody>
      </p:sp>
      <p:sp>
        <p:nvSpPr>
          <p:cNvPr id="23574" name="Line 25"/>
          <p:cNvSpPr>
            <a:spLocks noChangeShapeType="1"/>
          </p:cNvSpPr>
          <p:nvPr/>
        </p:nvSpPr>
        <p:spPr bwMode="auto">
          <a:xfrm flipH="1">
            <a:off x="3347863" y="3068960"/>
            <a:ext cx="2520281" cy="0"/>
          </a:xfrm>
          <a:prstGeom prst="line">
            <a:avLst/>
          </a:prstGeom>
          <a:noFill/>
          <a:ln w="9525">
            <a:solidFill>
              <a:srgbClr val="000099">
                <a:alpha val="74901"/>
              </a:srgbClr>
            </a:solidFill>
            <a:round/>
            <a:headEnd/>
            <a:tailEnd type="triangle" w="med" len="med"/>
          </a:ln>
        </p:spPr>
        <p:txBody>
          <a:bodyPr lIns="91425" tIns="45713" rIns="91425" bIns="45713"/>
          <a:lstStyle/>
          <a:p>
            <a:endParaRPr lang="en-GB"/>
          </a:p>
        </p:txBody>
      </p:sp>
      <p:sp>
        <p:nvSpPr>
          <p:cNvPr id="23575" name="Line 26"/>
          <p:cNvSpPr>
            <a:spLocks noChangeShapeType="1"/>
          </p:cNvSpPr>
          <p:nvPr/>
        </p:nvSpPr>
        <p:spPr bwMode="auto">
          <a:xfrm flipH="1" flipV="1">
            <a:off x="3275855" y="4149080"/>
            <a:ext cx="2592288" cy="0"/>
          </a:xfrm>
          <a:prstGeom prst="line">
            <a:avLst/>
          </a:prstGeom>
          <a:noFill/>
          <a:ln w="38100">
            <a:solidFill>
              <a:srgbClr val="000099">
                <a:alpha val="74901"/>
              </a:srgbClr>
            </a:solidFill>
            <a:round/>
            <a:headEnd/>
            <a:tailEnd type="triangle" w="lg" len="lg"/>
          </a:ln>
        </p:spPr>
        <p:txBody>
          <a:bodyPr lIns="91425" tIns="45713" rIns="91425" bIns="45713"/>
          <a:lstStyle/>
          <a:p>
            <a:endParaRPr lang="en-GB"/>
          </a:p>
        </p:txBody>
      </p:sp>
      <p:sp>
        <p:nvSpPr>
          <p:cNvPr id="23576" name="Line 27"/>
          <p:cNvSpPr>
            <a:spLocks noChangeShapeType="1"/>
          </p:cNvSpPr>
          <p:nvPr/>
        </p:nvSpPr>
        <p:spPr bwMode="auto">
          <a:xfrm flipH="1">
            <a:off x="3275857" y="2060848"/>
            <a:ext cx="2592288" cy="0"/>
          </a:xfrm>
          <a:prstGeom prst="line">
            <a:avLst/>
          </a:prstGeom>
          <a:noFill/>
          <a:ln w="9525">
            <a:solidFill>
              <a:srgbClr val="000099">
                <a:alpha val="74901"/>
              </a:srgbClr>
            </a:solidFill>
            <a:round/>
            <a:headEnd/>
            <a:tailEnd type="triangle" w="med" len="med"/>
          </a:ln>
        </p:spPr>
        <p:txBody>
          <a:bodyPr lIns="91425" tIns="45713" rIns="91425" bIns="45713"/>
          <a:lstStyle/>
          <a:p>
            <a:endParaRPr lang="en-GB"/>
          </a:p>
        </p:txBody>
      </p:sp>
      <p:sp>
        <p:nvSpPr>
          <p:cNvPr id="23577" name="Text Box 28"/>
          <p:cNvSpPr txBox="1">
            <a:spLocks noChangeArrowheads="1"/>
          </p:cNvSpPr>
          <p:nvPr/>
        </p:nvSpPr>
        <p:spPr bwMode="auto">
          <a:xfrm>
            <a:off x="3419873" y="4869161"/>
            <a:ext cx="2447924" cy="308227"/>
          </a:xfrm>
          <a:prstGeom prst="rect">
            <a:avLst/>
          </a:prstGeom>
          <a:noFill/>
          <a:ln w="9525">
            <a:noFill/>
            <a:miter lim="800000"/>
            <a:headEnd/>
            <a:tailEnd/>
          </a:ln>
        </p:spPr>
        <p:txBody>
          <a:bodyPr lIns="91425" tIns="45713" rIns="91425" bIns="45713">
            <a:spAutoFit/>
          </a:bodyPr>
          <a:lstStyle/>
          <a:p>
            <a:pPr algn="r">
              <a:spcBef>
                <a:spcPct val="50000"/>
              </a:spcBef>
            </a:pPr>
            <a:r>
              <a:rPr lang="en-GB" sz="1400" dirty="0">
                <a:solidFill>
                  <a:schemeClr val="bg2"/>
                </a:solidFill>
              </a:rPr>
              <a:t>Established </a:t>
            </a:r>
            <a:r>
              <a:rPr lang="en-GB" sz="1400" dirty="0" smtClean="0">
                <a:solidFill>
                  <a:schemeClr val="bg2"/>
                </a:solidFill>
              </a:rPr>
              <a:t>work </a:t>
            </a:r>
            <a:r>
              <a:rPr lang="en-GB" sz="1400" dirty="0">
                <a:solidFill>
                  <a:schemeClr val="bg2"/>
                </a:solidFill>
              </a:rPr>
              <a:t>p</a:t>
            </a:r>
            <a:r>
              <a:rPr lang="en-GB" sz="1400" dirty="0" smtClean="0">
                <a:solidFill>
                  <a:schemeClr val="bg2"/>
                </a:solidFill>
              </a:rPr>
              <a:t>atterns</a:t>
            </a:r>
            <a:endParaRPr lang="en-GB" sz="1400" dirty="0">
              <a:solidFill>
                <a:schemeClr val="bg2"/>
              </a:solidFill>
            </a:endParaRPr>
          </a:p>
        </p:txBody>
      </p:sp>
      <p:sp>
        <p:nvSpPr>
          <p:cNvPr id="23578" name="Text Box 29"/>
          <p:cNvSpPr txBox="1">
            <a:spLocks noChangeArrowheads="1"/>
          </p:cNvSpPr>
          <p:nvPr/>
        </p:nvSpPr>
        <p:spPr bwMode="auto">
          <a:xfrm>
            <a:off x="3347865" y="3789041"/>
            <a:ext cx="2447924" cy="308227"/>
          </a:xfrm>
          <a:prstGeom prst="rect">
            <a:avLst/>
          </a:prstGeom>
          <a:noFill/>
          <a:ln w="9525">
            <a:noFill/>
            <a:miter lim="800000"/>
            <a:headEnd/>
            <a:tailEnd/>
          </a:ln>
        </p:spPr>
        <p:txBody>
          <a:bodyPr lIns="91425" tIns="45713" rIns="91425" bIns="45713">
            <a:spAutoFit/>
          </a:bodyPr>
          <a:lstStyle/>
          <a:p>
            <a:pPr algn="r">
              <a:spcBef>
                <a:spcPct val="50000"/>
              </a:spcBef>
            </a:pPr>
            <a:r>
              <a:rPr lang="en-GB" sz="1400" dirty="0">
                <a:solidFill>
                  <a:schemeClr val="bg2"/>
                </a:solidFill>
              </a:rPr>
              <a:t>Complacency</a:t>
            </a:r>
          </a:p>
        </p:txBody>
      </p:sp>
      <p:sp>
        <p:nvSpPr>
          <p:cNvPr id="23579" name="Text Box 30"/>
          <p:cNvSpPr txBox="1">
            <a:spLocks noChangeArrowheads="1"/>
          </p:cNvSpPr>
          <p:nvPr/>
        </p:nvSpPr>
        <p:spPr bwMode="auto">
          <a:xfrm>
            <a:off x="3347864" y="2636913"/>
            <a:ext cx="2519362" cy="308227"/>
          </a:xfrm>
          <a:prstGeom prst="rect">
            <a:avLst/>
          </a:prstGeom>
          <a:noFill/>
          <a:ln w="9525">
            <a:noFill/>
            <a:miter lim="800000"/>
            <a:headEnd/>
            <a:tailEnd/>
          </a:ln>
        </p:spPr>
        <p:txBody>
          <a:bodyPr lIns="91425" tIns="45713" rIns="91425" bIns="45713">
            <a:spAutoFit/>
          </a:bodyPr>
          <a:lstStyle/>
          <a:p>
            <a:pPr algn="r">
              <a:spcBef>
                <a:spcPct val="50000"/>
              </a:spcBef>
            </a:pPr>
            <a:r>
              <a:rPr lang="en-GB" sz="1400" dirty="0">
                <a:solidFill>
                  <a:schemeClr val="bg2"/>
                </a:solidFill>
              </a:rPr>
              <a:t>Job </a:t>
            </a:r>
            <a:r>
              <a:rPr lang="en-GB" sz="1400" dirty="0" smtClean="0">
                <a:solidFill>
                  <a:schemeClr val="bg2"/>
                </a:solidFill>
              </a:rPr>
              <a:t>insecurity</a:t>
            </a:r>
            <a:endParaRPr lang="en-GB" sz="1400" dirty="0">
              <a:solidFill>
                <a:schemeClr val="bg2"/>
              </a:solidFill>
            </a:endParaRPr>
          </a:p>
        </p:txBody>
      </p:sp>
      <p:sp>
        <p:nvSpPr>
          <p:cNvPr id="23580" name="Text Box 31"/>
          <p:cNvSpPr txBox="1">
            <a:spLocks noChangeArrowheads="1"/>
          </p:cNvSpPr>
          <p:nvPr/>
        </p:nvSpPr>
        <p:spPr bwMode="auto">
          <a:xfrm>
            <a:off x="3347865" y="1700808"/>
            <a:ext cx="2447924" cy="308227"/>
          </a:xfrm>
          <a:prstGeom prst="rect">
            <a:avLst/>
          </a:prstGeom>
          <a:noFill/>
          <a:ln w="9525">
            <a:noFill/>
            <a:miter lim="800000"/>
            <a:headEnd/>
            <a:tailEnd/>
          </a:ln>
        </p:spPr>
        <p:txBody>
          <a:bodyPr lIns="91425" tIns="45713" rIns="91425" bIns="45713">
            <a:spAutoFit/>
          </a:bodyPr>
          <a:lstStyle/>
          <a:p>
            <a:pPr algn="r">
              <a:spcBef>
                <a:spcPct val="50000"/>
              </a:spcBef>
            </a:pPr>
            <a:r>
              <a:rPr lang="en-GB" sz="1400" dirty="0">
                <a:solidFill>
                  <a:schemeClr val="bg2"/>
                </a:solidFill>
              </a:rPr>
              <a:t>Skills </a:t>
            </a:r>
            <a:r>
              <a:rPr lang="en-GB" sz="1400" dirty="0" smtClean="0">
                <a:solidFill>
                  <a:schemeClr val="bg2"/>
                </a:solidFill>
              </a:rPr>
              <a:t>deficit</a:t>
            </a:r>
            <a:endParaRPr lang="en-GB" sz="1400" dirty="0">
              <a:solidFill>
                <a:schemeClr val="bg2"/>
              </a:solidFill>
            </a:endParaRPr>
          </a:p>
        </p:txBody>
      </p:sp>
      <p:sp>
        <p:nvSpPr>
          <p:cNvPr id="23581" name="Text Box 32"/>
          <p:cNvSpPr txBox="1">
            <a:spLocks noChangeArrowheads="1"/>
          </p:cNvSpPr>
          <p:nvPr/>
        </p:nvSpPr>
        <p:spPr bwMode="auto">
          <a:xfrm>
            <a:off x="1187450" y="4869161"/>
            <a:ext cx="1584350" cy="307777"/>
          </a:xfrm>
          <a:prstGeom prst="rect">
            <a:avLst/>
          </a:prstGeom>
          <a:noFill/>
          <a:ln w="9525">
            <a:noFill/>
            <a:miter lim="800000"/>
            <a:headEnd/>
            <a:tailEnd/>
          </a:ln>
        </p:spPr>
        <p:txBody>
          <a:bodyPr wrap="square" lIns="91425" tIns="45713" rIns="91425" bIns="45713">
            <a:spAutoFit/>
          </a:bodyPr>
          <a:lstStyle/>
          <a:p>
            <a:pPr>
              <a:spcBef>
                <a:spcPct val="50000"/>
              </a:spcBef>
            </a:pPr>
            <a:r>
              <a:rPr lang="en-GB" sz="1400" dirty="0">
                <a:solidFill>
                  <a:schemeClr val="bg2"/>
                </a:solidFill>
              </a:rPr>
              <a:t>New </a:t>
            </a:r>
            <a:r>
              <a:rPr lang="en-GB" sz="1400" dirty="0" smtClean="0">
                <a:solidFill>
                  <a:schemeClr val="bg2"/>
                </a:solidFill>
              </a:rPr>
              <a:t>people</a:t>
            </a:r>
            <a:endParaRPr lang="en-GB" sz="1400" dirty="0">
              <a:solidFill>
                <a:schemeClr val="bg2"/>
              </a:solidFill>
            </a:endParaRPr>
          </a:p>
        </p:txBody>
      </p:sp>
      <p:sp>
        <p:nvSpPr>
          <p:cNvPr id="30" name="Slide Number Placeholder 29"/>
          <p:cNvSpPr>
            <a:spLocks noGrp="1"/>
          </p:cNvSpPr>
          <p:nvPr>
            <p:ph type="sldNum" sz="quarter" idx="10"/>
          </p:nvPr>
        </p:nvSpPr>
        <p:spPr/>
        <p:txBody>
          <a:bodyPr/>
          <a:lstStyle/>
          <a:p>
            <a:fld id="{6F3BBD64-A3F0-4AC8-BE92-0112CB7499CF}" type="slidenum">
              <a:rPr lang="en-GB" smtClean="0"/>
              <a:pPr/>
              <a:t>64</a:t>
            </a:fld>
            <a:endParaRPr lang="en-GB" dirty="0"/>
          </a:p>
        </p:txBody>
      </p:sp>
      <p:sp>
        <p:nvSpPr>
          <p:cNvPr id="31" name="Footer Placeholder 30"/>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6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6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6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6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6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56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56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56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56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72"/>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35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5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5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5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5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5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5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5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57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57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5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56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35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5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5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5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357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357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357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animBg="1"/>
      <p:bldP spid="23572" grpId="0"/>
      <p:bldP spid="23572"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899593" y="1196753"/>
            <a:ext cx="3816871" cy="2304703"/>
          </a:xfrm>
          <a:prstGeom prst="rect">
            <a:avLst/>
          </a:prstGeom>
          <a:noFill/>
          <a:ln w="9525">
            <a:solidFill>
              <a:schemeClr val="tx1"/>
            </a:solidFill>
            <a:miter lim="800000"/>
            <a:headEnd/>
            <a:tailEnd/>
          </a:ln>
        </p:spPr>
        <p:txBody>
          <a:bodyPr wrap="square" lIns="91425" tIns="45713" rIns="91425" bIns="45713" anchor="ctr"/>
          <a:lstStyle/>
          <a:p>
            <a:pPr algn="ctr"/>
            <a:r>
              <a:rPr lang="en-GB" dirty="0">
                <a:solidFill>
                  <a:srgbClr val="000000"/>
                </a:solidFill>
              </a:rPr>
              <a:t>Opinion formers.</a:t>
            </a:r>
          </a:p>
          <a:p>
            <a:pPr algn="ctr"/>
            <a:r>
              <a:rPr lang="en-GB" dirty="0">
                <a:solidFill>
                  <a:srgbClr val="000000"/>
                </a:solidFill>
              </a:rPr>
              <a:t>Keep them satisfied</a:t>
            </a:r>
          </a:p>
          <a:p>
            <a:pPr algn="ctr"/>
            <a:r>
              <a:rPr lang="en-GB" dirty="0">
                <a:solidFill>
                  <a:srgbClr val="000000"/>
                </a:solidFill>
              </a:rPr>
              <a:t>with what is happening</a:t>
            </a:r>
          </a:p>
          <a:p>
            <a:pPr algn="ctr"/>
            <a:r>
              <a:rPr lang="en-GB" dirty="0">
                <a:solidFill>
                  <a:srgbClr val="000000"/>
                </a:solidFill>
              </a:rPr>
              <a:t>and review your analysis</a:t>
            </a:r>
          </a:p>
          <a:p>
            <a:pPr algn="ctr"/>
            <a:r>
              <a:rPr lang="en-GB" dirty="0">
                <a:solidFill>
                  <a:srgbClr val="000000"/>
                </a:solidFill>
              </a:rPr>
              <a:t>of their position regularly.</a:t>
            </a:r>
            <a:r>
              <a:rPr lang="en-GB" dirty="0">
                <a:solidFill>
                  <a:srgbClr val="660066"/>
                </a:solidFill>
              </a:rPr>
              <a:t> </a:t>
            </a:r>
          </a:p>
        </p:txBody>
      </p:sp>
      <p:sp>
        <p:nvSpPr>
          <p:cNvPr id="171011" name="Rectangle 3"/>
          <p:cNvSpPr>
            <a:spLocks noChangeArrowheads="1"/>
          </p:cNvSpPr>
          <p:nvPr/>
        </p:nvSpPr>
        <p:spPr bwMode="auto">
          <a:xfrm>
            <a:off x="899592" y="1124744"/>
            <a:ext cx="3672408" cy="2160240"/>
          </a:xfrm>
          <a:prstGeom prst="rect">
            <a:avLst/>
          </a:prstGeom>
          <a:solidFill>
            <a:schemeClr val="tx1"/>
          </a:solidFill>
          <a:ln w="9525">
            <a:solidFill>
              <a:schemeClr val="tx1"/>
            </a:solidFill>
            <a:miter lim="800000"/>
            <a:headEnd/>
            <a:tailEnd/>
          </a:ln>
        </p:spPr>
        <p:txBody>
          <a:bodyPr wrap="none" lIns="91425" tIns="45713" rIns="91425" bIns="45713" anchor="ctr"/>
          <a:lstStyle/>
          <a:p>
            <a:pPr algn="ctr"/>
            <a:r>
              <a:rPr lang="en-GB" sz="3600" b="1" dirty="0" smtClean="0">
                <a:solidFill>
                  <a:schemeClr val="bg2"/>
                </a:solidFill>
              </a:rPr>
              <a:t>Satisfy</a:t>
            </a:r>
            <a:endParaRPr lang="en-GB" sz="3600" b="1" dirty="0">
              <a:solidFill>
                <a:schemeClr val="bg2"/>
              </a:solidFill>
            </a:endParaRPr>
          </a:p>
        </p:txBody>
      </p:sp>
      <p:sp>
        <p:nvSpPr>
          <p:cNvPr id="28676" name="Rectangle 4"/>
          <p:cNvSpPr>
            <a:spLocks noChangeArrowheads="1"/>
          </p:cNvSpPr>
          <p:nvPr/>
        </p:nvSpPr>
        <p:spPr bwMode="auto">
          <a:xfrm>
            <a:off x="4788026" y="1196753"/>
            <a:ext cx="3871092" cy="2306290"/>
          </a:xfrm>
          <a:prstGeom prst="rect">
            <a:avLst/>
          </a:prstGeom>
          <a:noFill/>
          <a:ln w="9525">
            <a:solidFill>
              <a:schemeClr val="tx1"/>
            </a:solidFill>
            <a:miter lim="800000"/>
            <a:headEnd/>
            <a:tailEnd/>
          </a:ln>
        </p:spPr>
        <p:txBody>
          <a:bodyPr wrap="square" lIns="91425" tIns="45713" rIns="91425" bIns="45713" anchor="ctr"/>
          <a:lstStyle/>
          <a:p>
            <a:pPr algn="ctr"/>
            <a:r>
              <a:rPr lang="en-GB" dirty="0">
                <a:solidFill>
                  <a:schemeClr val="bg2"/>
                </a:solidFill>
              </a:rPr>
              <a:t>Key stakeholders who</a:t>
            </a:r>
          </a:p>
          <a:p>
            <a:pPr algn="ctr"/>
            <a:r>
              <a:rPr lang="en-GB" dirty="0">
                <a:solidFill>
                  <a:schemeClr val="bg2"/>
                </a:solidFill>
              </a:rPr>
              <a:t>should be fully engaged</a:t>
            </a:r>
          </a:p>
          <a:p>
            <a:pPr algn="ctr"/>
            <a:r>
              <a:rPr lang="en-GB" dirty="0">
                <a:solidFill>
                  <a:schemeClr val="bg2"/>
                </a:solidFill>
              </a:rPr>
              <a:t>through full communication</a:t>
            </a:r>
          </a:p>
          <a:p>
            <a:pPr algn="ctr"/>
            <a:r>
              <a:rPr lang="en-GB" dirty="0">
                <a:solidFill>
                  <a:schemeClr val="bg2"/>
                </a:solidFill>
              </a:rPr>
              <a:t>and consultation.</a:t>
            </a:r>
            <a:r>
              <a:rPr lang="en-GB" dirty="0">
                <a:solidFill>
                  <a:schemeClr val="bg1"/>
                </a:solidFill>
              </a:rPr>
              <a:t> </a:t>
            </a:r>
          </a:p>
        </p:txBody>
      </p:sp>
      <p:sp>
        <p:nvSpPr>
          <p:cNvPr id="171013" name="Rectangle 5"/>
          <p:cNvSpPr>
            <a:spLocks noGrp="1" noChangeArrowheads="1"/>
          </p:cNvSpPr>
          <p:nvPr>
            <p:ph type="title"/>
          </p:nvPr>
        </p:nvSpPr>
        <p:spPr/>
        <p:txBody>
          <a:bodyPr/>
          <a:lstStyle/>
          <a:p>
            <a:pPr eaLnBrk="1" hangingPunct="1">
              <a:defRPr/>
            </a:pPr>
            <a:r>
              <a:rPr lang="en-GB" dirty="0"/>
              <a:t>Stakeholder </a:t>
            </a:r>
            <a:r>
              <a:rPr lang="en-GB" dirty="0" smtClean="0"/>
              <a:t>analysis</a:t>
            </a:r>
            <a:endParaRPr lang="en-GB" dirty="0"/>
          </a:p>
        </p:txBody>
      </p:sp>
      <p:sp>
        <p:nvSpPr>
          <p:cNvPr id="28678" name="Rectangle 6"/>
          <p:cNvSpPr>
            <a:spLocks noChangeArrowheads="1"/>
          </p:cNvSpPr>
          <p:nvPr/>
        </p:nvSpPr>
        <p:spPr bwMode="auto">
          <a:xfrm>
            <a:off x="899593" y="3573017"/>
            <a:ext cx="3816871" cy="2088232"/>
          </a:xfrm>
          <a:prstGeom prst="rect">
            <a:avLst/>
          </a:prstGeom>
          <a:noFill/>
          <a:ln w="9525">
            <a:solidFill>
              <a:schemeClr val="tx1"/>
            </a:solidFill>
            <a:miter lim="800000"/>
            <a:headEnd/>
            <a:tailEnd/>
          </a:ln>
        </p:spPr>
        <p:txBody>
          <a:bodyPr wrap="square" lIns="91425" tIns="45713" rIns="91425" bIns="45713" anchor="ctr"/>
          <a:lstStyle/>
          <a:p>
            <a:pPr algn="ctr"/>
            <a:r>
              <a:rPr lang="en-GB" dirty="0">
                <a:solidFill>
                  <a:schemeClr val="bg2"/>
                </a:solidFill>
              </a:rPr>
              <a:t>This group requires </a:t>
            </a:r>
            <a:r>
              <a:rPr lang="en-GB" dirty="0" smtClean="0">
                <a:solidFill>
                  <a:schemeClr val="bg2"/>
                </a:solidFill>
              </a:rPr>
              <a:t>the least </a:t>
            </a:r>
            <a:r>
              <a:rPr lang="en-GB" dirty="0">
                <a:solidFill>
                  <a:schemeClr val="bg2"/>
                </a:solidFill>
              </a:rPr>
              <a:t>effort </a:t>
            </a:r>
            <a:r>
              <a:rPr lang="en-GB" dirty="0" smtClean="0">
                <a:solidFill>
                  <a:schemeClr val="bg2"/>
                </a:solidFill>
              </a:rPr>
              <a:t> if </a:t>
            </a:r>
            <a:r>
              <a:rPr lang="en-GB" dirty="0">
                <a:solidFill>
                  <a:schemeClr val="bg2"/>
                </a:solidFill>
              </a:rPr>
              <a:t>time and</a:t>
            </a:r>
          </a:p>
          <a:p>
            <a:pPr algn="ctr"/>
            <a:r>
              <a:rPr lang="en-GB" dirty="0">
                <a:solidFill>
                  <a:schemeClr val="bg2"/>
                </a:solidFill>
              </a:rPr>
              <a:t>resources are stretched.</a:t>
            </a:r>
          </a:p>
        </p:txBody>
      </p:sp>
      <p:sp>
        <p:nvSpPr>
          <p:cNvPr id="28679" name="Rectangle 7"/>
          <p:cNvSpPr>
            <a:spLocks noChangeArrowheads="1"/>
          </p:cNvSpPr>
          <p:nvPr/>
        </p:nvSpPr>
        <p:spPr bwMode="auto">
          <a:xfrm>
            <a:off x="4805364" y="3573016"/>
            <a:ext cx="3871092" cy="2160240"/>
          </a:xfrm>
          <a:prstGeom prst="rect">
            <a:avLst/>
          </a:prstGeom>
          <a:noFill/>
          <a:ln w="9525">
            <a:solidFill>
              <a:schemeClr val="tx1"/>
            </a:solidFill>
            <a:miter lim="800000"/>
            <a:headEnd/>
            <a:tailEnd/>
          </a:ln>
        </p:spPr>
        <p:txBody>
          <a:bodyPr wrap="square" lIns="91425" tIns="45713" rIns="91425" bIns="45713" anchor="ctr"/>
          <a:lstStyle/>
          <a:p>
            <a:pPr algn="ctr"/>
            <a:r>
              <a:rPr lang="en-GB" sz="2200" dirty="0">
                <a:solidFill>
                  <a:schemeClr val="bg2"/>
                </a:solidFill>
              </a:rPr>
              <a:t>Patients often fall </a:t>
            </a:r>
            <a:r>
              <a:rPr lang="en-GB" sz="2200" dirty="0" smtClean="0">
                <a:solidFill>
                  <a:schemeClr val="bg2"/>
                </a:solidFill>
              </a:rPr>
              <a:t>into this category</a:t>
            </a:r>
            <a:r>
              <a:rPr lang="en-GB" sz="2200" dirty="0">
                <a:solidFill>
                  <a:schemeClr val="bg2"/>
                </a:solidFill>
              </a:rPr>
              <a:t>. </a:t>
            </a:r>
            <a:r>
              <a:rPr lang="en-GB" sz="2200" dirty="0" smtClean="0">
                <a:solidFill>
                  <a:schemeClr val="bg2"/>
                </a:solidFill>
              </a:rPr>
              <a:t> It </a:t>
            </a:r>
            <a:r>
              <a:rPr lang="en-GB" sz="2200" dirty="0">
                <a:solidFill>
                  <a:schemeClr val="bg2"/>
                </a:solidFill>
              </a:rPr>
              <a:t>may </a:t>
            </a:r>
            <a:r>
              <a:rPr lang="en-GB" sz="2200" dirty="0" smtClean="0">
                <a:solidFill>
                  <a:schemeClr val="bg2"/>
                </a:solidFill>
              </a:rPr>
              <a:t>be helpful to take </a:t>
            </a:r>
            <a:r>
              <a:rPr lang="en-GB" sz="2200" dirty="0">
                <a:solidFill>
                  <a:schemeClr val="bg2"/>
                </a:solidFill>
              </a:rPr>
              <a:t>steps </a:t>
            </a:r>
            <a:r>
              <a:rPr lang="en-GB" sz="2200" dirty="0" smtClean="0">
                <a:solidFill>
                  <a:schemeClr val="bg2"/>
                </a:solidFill>
              </a:rPr>
              <a:t>to increase their influence</a:t>
            </a:r>
            <a:r>
              <a:rPr lang="en-GB" sz="2200" dirty="0">
                <a:solidFill>
                  <a:schemeClr val="bg2"/>
                </a:solidFill>
              </a:rPr>
              <a:t> </a:t>
            </a:r>
            <a:r>
              <a:rPr lang="en-GB" sz="2200" dirty="0" smtClean="0">
                <a:solidFill>
                  <a:schemeClr val="bg2"/>
                </a:solidFill>
              </a:rPr>
              <a:t>by </a:t>
            </a:r>
            <a:r>
              <a:rPr lang="en-GB" sz="2200" dirty="0">
                <a:solidFill>
                  <a:schemeClr val="bg2"/>
                </a:solidFill>
              </a:rPr>
              <a:t>organising </a:t>
            </a:r>
            <a:r>
              <a:rPr lang="en-GB" sz="2200" dirty="0" smtClean="0">
                <a:solidFill>
                  <a:schemeClr val="bg2"/>
                </a:solidFill>
              </a:rPr>
              <a:t>them into </a:t>
            </a:r>
            <a:r>
              <a:rPr lang="en-GB" sz="2200" dirty="0">
                <a:solidFill>
                  <a:schemeClr val="bg2"/>
                </a:solidFill>
              </a:rPr>
              <a:t>groups or </a:t>
            </a:r>
            <a:r>
              <a:rPr lang="en-GB" sz="2200" dirty="0" smtClean="0">
                <a:solidFill>
                  <a:schemeClr val="bg2"/>
                </a:solidFill>
              </a:rPr>
              <a:t>active </a:t>
            </a:r>
            <a:r>
              <a:rPr lang="en-GB" sz="2200" dirty="0">
                <a:solidFill>
                  <a:schemeClr val="bg2"/>
                </a:solidFill>
              </a:rPr>
              <a:t>consultative work. </a:t>
            </a:r>
          </a:p>
        </p:txBody>
      </p:sp>
      <p:sp>
        <p:nvSpPr>
          <p:cNvPr id="28680" name="Text Box 8"/>
          <p:cNvSpPr txBox="1">
            <a:spLocks noChangeArrowheads="1"/>
          </p:cNvSpPr>
          <p:nvPr/>
        </p:nvSpPr>
        <p:spPr bwMode="auto">
          <a:xfrm rot="-5400000">
            <a:off x="-677178" y="2118046"/>
            <a:ext cx="2304256" cy="461665"/>
          </a:xfrm>
          <a:prstGeom prst="rect">
            <a:avLst/>
          </a:prstGeom>
          <a:noFill/>
          <a:ln w="9525">
            <a:solidFill>
              <a:schemeClr val="tx1"/>
            </a:solidFill>
            <a:miter lim="800000"/>
            <a:headEnd/>
            <a:tailEnd/>
          </a:ln>
        </p:spPr>
        <p:txBody>
          <a:bodyPr wrap="square" lIns="91425" tIns="45713" rIns="91425" bIns="45713">
            <a:spAutoFit/>
          </a:bodyPr>
          <a:lstStyle/>
          <a:p>
            <a:pPr algn="ctr">
              <a:spcBef>
                <a:spcPct val="50000"/>
              </a:spcBef>
            </a:pPr>
            <a:r>
              <a:rPr lang="en-GB" dirty="0">
                <a:solidFill>
                  <a:schemeClr val="bg2"/>
                </a:solidFill>
              </a:rPr>
              <a:t>High Power</a:t>
            </a:r>
          </a:p>
        </p:txBody>
      </p:sp>
      <p:sp>
        <p:nvSpPr>
          <p:cNvPr id="28681" name="Text Box 9"/>
          <p:cNvSpPr txBox="1">
            <a:spLocks noChangeArrowheads="1"/>
          </p:cNvSpPr>
          <p:nvPr/>
        </p:nvSpPr>
        <p:spPr bwMode="auto">
          <a:xfrm rot="-5400000">
            <a:off x="-857199" y="4674333"/>
            <a:ext cx="2664298" cy="461665"/>
          </a:xfrm>
          <a:prstGeom prst="rect">
            <a:avLst/>
          </a:prstGeom>
          <a:noFill/>
          <a:ln w="9525">
            <a:solidFill>
              <a:schemeClr val="tx1"/>
            </a:solidFill>
            <a:miter lim="800000"/>
            <a:headEnd/>
            <a:tailEnd/>
          </a:ln>
        </p:spPr>
        <p:txBody>
          <a:bodyPr wrap="square" lIns="91425" tIns="45713" rIns="91425" bIns="45713">
            <a:spAutoFit/>
          </a:bodyPr>
          <a:lstStyle/>
          <a:p>
            <a:pPr algn="ctr">
              <a:spcBef>
                <a:spcPct val="50000"/>
              </a:spcBef>
            </a:pPr>
            <a:r>
              <a:rPr lang="en-GB" dirty="0">
                <a:solidFill>
                  <a:schemeClr val="bg2"/>
                </a:solidFill>
              </a:rPr>
              <a:t>Low Power</a:t>
            </a:r>
          </a:p>
        </p:txBody>
      </p:sp>
      <p:sp>
        <p:nvSpPr>
          <p:cNvPr id="28682" name="Text Box 10"/>
          <p:cNvSpPr txBox="1">
            <a:spLocks noChangeArrowheads="1"/>
          </p:cNvSpPr>
          <p:nvPr/>
        </p:nvSpPr>
        <p:spPr bwMode="auto">
          <a:xfrm>
            <a:off x="755576" y="5877273"/>
            <a:ext cx="3960440" cy="461665"/>
          </a:xfrm>
          <a:prstGeom prst="rect">
            <a:avLst/>
          </a:prstGeom>
          <a:noFill/>
          <a:ln w="9525">
            <a:solidFill>
              <a:schemeClr val="tx1"/>
            </a:solidFill>
            <a:miter lim="800000"/>
            <a:headEnd/>
            <a:tailEnd/>
          </a:ln>
        </p:spPr>
        <p:txBody>
          <a:bodyPr wrap="square" lIns="91425" tIns="45713" rIns="91425" bIns="45713">
            <a:spAutoFit/>
          </a:bodyPr>
          <a:lstStyle/>
          <a:p>
            <a:pPr algn="ctr">
              <a:spcBef>
                <a:spcPct val="50000"/>
              </a:spcBef>
            </a:pPr>
            <a:r>
              <a:rPr lang="en-GB" dirty="0">
                <a:solidFill>
                  <a:schemeClr val="bg2"/>
                </a:solidFill>
              </a:rPr>
              <a:t>Low </a:t>
            </a:r>
            <a:r>
              <a:rPr lang="en-GB" dirty="0" smtClean="0">
                <a:solidFill>
                  <a:schemeClr val="bg2"/>
                </a:solidFill>
              </a:rPr>
              <a:t>interest</a:t>
            </a:r>
            <a:endParaRPr lang="en-GB" dirty="0">
              <a:solidFill>
                <a:schemeClr val="bg2"/>
              </a:solidFill>
            </a:endParaRPr>
          </a:p>
        </p:txBody>
      </p:sp>
      <p:sp>
        <p:nvSpPr>
          <p:cNvPr id="28683" name="Text Box 11"/>
          <p:cNvSpPr txBox="1">
            <a:spLocks noChangeArrowheads="1"/>
          </p:cNvSpPr>
          <p:nvPr/>
        </p:nvSpPr>
        <p:spPr bwMode="auto">
          <a:xfrm>
            <a:off x="4788024" y="5877273"/>
            <a:ext cx="3941514" cy="461665"/>
          </a:xfrm>
          <a:prstGeom prst="rect">
            <a:avLst/>
          </a:prstGeom>
          <a:noFill/>
          <a:ln w="9525">
            <a:solidFill>
              <a:schemeClr val="tx1"/>
            </a:solidFill>
            <a:miter lim="800000"/>
            <a:headEnd/>
            <a:tailEnd/>
          </a:ln>
        </p:spPr>
        <p:txBody>
          <a:bodyPr wrap="square" lIns="91425" tIns="45713" rIns="91425" bIns="45713">
            <a:spAutoFit/>
          </a:bodyPr>
          <a:lstStyle/>
          <a:p>
            <a:pPr algn="ctr">
              <a:spcBef>
                <a:spcPct val="50000"/>
              </a:spcBef>
            </a:pPr>
            <a:r>
              <a:rPr lang="en-GB" dirty="0" smtClean="0">
                <a:solidFill>
                  <a:schemeClr val="bg2"/>
                </a:solidFill>
              </a:rPr>
              <a:t>High interest</a:t>
            </a:r>
            <a:endParaRPr lang="en-GB" dirty="0">
              <a:solidFill>
                <a:schemeClr val="bg2"/>
              </a:solidFill>
            </a:endParaRPr>
          </a:p>
        </p:txBody>
      </p:sp>
      <p:sp>
        <p:nvSpPr>
          <p:cNvPr id="171020" name="Rectangle 12"/>
          <p:cNvSpPr>
            <a:spLocks noChangeArrowheads="1"/>
          </p:cNvSpPr>
          <p:nvPr/>
        </p:nvSpPr>
        <p:spPr bwMode="auto">
          <a:xfrm>
            <a:off x="4788024" y="1124744"/>
            <a:ext cx="3960440" cy="2232248"/>
          </a:xfrm>
          <a:prstGeom prst="rect">
            <a:avLst/>
          </a:prstGeom>
          <a:solidFill>
            <a:schemeClr val="tx1"/>
          </a:solidFill>
          <a:ln w="9525">
            <a:solidFill>
              <a:schemeClr val="tx1"/>
            </a:solidFill>
            <a:miter lim="800000"/>
            <a:headEnd/>
            <a:tailEnd/>
          </a:ln>
        </p:spPr>
        <p:txBody>
          <a:bodyPr wrap="none" lIns="91425" tIns="45713" rIns="91425" bIns="45713" anchor="ctr"/>
          <a:lstStyle/>
          <a:p>
            <a:pPr algn="ctr"/>
            <a:r>
              <a:rPr lang="en-GB" sz="3600" b="1" dirty="0" smtClean="0">
                <a:solidFill>
                  <a:schemeClr val="bg2"/>
                </a:solidFill>
              </a:rPr>
              <a:t>Manage</a:t>
            </a:r>
            <a:endParaRPr lang="en-GB" sz="3600" b="1" dirty="0">
              <a:solidFill>
                <a:schemeClr val="bg2"/>
              </a:solidFill>
            </a:endParaRPr>
          </a:p>
        </p:txBody>
      </p:sp>
      <p:sp>
        <p:nvSpPr>
          <p:cNvPr id="171021" name="Rectangle 13"/>
          <p:cNvSpPr>
            <a:spLocks noChangeArrowheads="1"/>
          </p:cNvSpPr>
          <p:nvPr/>
        </p:nvSpPr>
        <p:spPr bwMode="auto">
          <a:xfrm>
            <a:off x="4788024" y="3501009"/>
            <a:ext cx="3960564" cy="2232248"/>
          </a:xfrm>
          <a:prstGeom prst="rect">
            <a:avLst/>
          </a:prstGeom>
          <a:solidFill>
            <a:schemeClr val="tx1"/>
          </a:solidFill>
          <a:ln w="9525">
            <a:solidFill>
              <a:schemeClr val="tx1"/>
            </a:solidFill>
            <a:miter lim="800000"/>
            <a:headEnd/>
            <a:tailEnd/>
          </a:ln>
        </p:spPr>
        <p:txBody>
          <a:bodyPr wrap="none" lIns="91425" tIns="45713" rIns="91425" bIns="45713" anchor="ctr"/>
          <a:lstStyle/>
          <a:p>
            <a:pPr algn="ctr"/>
            <a:r>
              <a:rPr lang="en-GB" sz="3600" b="1" dirty="0" smtClean="0">
                <a:solidFill>
                  <a:schemeClr val="bg2"/>
                </a:solidFill>
              </a:rPr>
              <a:t>Inform</a:t>
            </a:r>
            <a:endParaRPr lang="en-GB" sz="3600" b="1" dirty="0">
              <a:solidFill>
                <a:schemeClr val="bg2"/>
              </a:solidFill>
            </a:endParaRPr>
          </a:p>
        </p:txBody>
      </p:sp>
      <p:sp>
        <p:nvSpPr>
          <p:cNvPr id="171022" name="Rectangle 14"/>
          <p:cNvSpPr>
            <a:spLocks noChangeArrowheads="1"/>
          </p:cNvSpPr>
          <p:nvPr/>
        </p:nvSpPr>
        <p:spPr bwMode="auto">
          <a:xfrm>
            <a:off x="899593" y="3501009"/>
            <a:ext cx="3816871" cy="2304256"/>
          </a:xfrm>
          <a:prstGeom prst="rect">
            <a:avLst/>
          </a:prstGeom>
          <a:solidFill>
            <a:schemeClr val="tx1"/>
          </a:solidFill>
          <a:ln w="9525">
            <a:solidFill>
              <a:schemeClr val="tx1"/>
            </a:solidFill>
            <a:miter lim="800000"/>
            <a:headEnd/>
            <a:tailEnd/>
          </a:ln>
        </p:spPr>
        <p:txBody>
          <a:bodyPr wrap="none" lIns="91425" tIns="45713" rIns="91425" bIns="45713" anchor="ctr"/>
          <a:lstStyle/>
          <a:p>
            <a:pPr algn="ctr"/>
            <a:r>
              <a:rPr lang="en-GB" sz="3600" b="1" dirty="0" smtClean="0">
                <a:solidFill>
                  <a:schemeClr val="bg2"/>
                </a:solidFill>
              </a:rPr>
              <a:t>Monitor</a:t>
            </a:r>
            <a:endParaRPr lang="en-GB" sz="3600" b="1" dirty="0">
              <a:solidFill>
                <a:schemeClr val="bg2"/>
              </a:solidFill>
            </a:endParaRPr>
          </a:p>
        </p:txBody>
      </p:sp>
      <p:sp>
        <p:nvSpPr>
          <p:cNvPr id="15" name="Slide Number Placeholder 14"/>
          <p:cNvSpPr>
            <a:spLocks noGrp="1"/>
          </p:cNvSpPr>
          <p:nvPr>
            <p:ph type="sldNum" sz="quarter" idx="10"/>
          </p:nvPr>
        </p:nvSpPr>
        <p:spPr/>
        <p:txBody>
          <a:bodyPr/>
          <a:lstStyle/>
          <a:p>
            <a:fld id="{6F3BBD64-A3F0-4AC8-BE92-0112CB7499CF}" type="slidenum">
              <a:rPr lang="en-GB" smtClean="0"/>
              <a:pPr/>
              <a:t>65</a:t>
            </a:fld>
            <a:endParaRPr lang="en-GB" dirty="0"/>
          </a:p>
        </p:txBody>
      </p:sp>
      <p:sp>
        <p:nvSpPr>
          <p:cNvPr id="16" name="Footer Placeholder 15"/>
          <p:cNvSpPr>
            <a:spLocks noGrp="1"/>
          </p:cNvSpPr>
          <p:nvPr>
            <p:ph type="ftr" sz="quarter" idx="11"/>
          </p:nvPr>
        </p:nvSpPr>
        <p:spPr/>
        <p:txBody>
          <a:bodyPr/>
          <a:lstStyle/>
          <a:p>
            <a:endParaRPr lang="en-GB"/>
          </a:p>
        </p:txBody>
      </p:sp>
      <p:sp>
        <p:nvSpPr>
          <p:cNvPr id="17" name="Line 3"/>
          <p:cNvSpPr>
            <a:spLocks noChangeShapeType="1"/>
          </p:cNvSpPr>
          <p:nvPr/>
        </p:nvSpPr>
        <p:spPr bwMode="auto">
          <a:xfrm flipV="1">
            <a:off x="827584" y="1340768"/>
            <a:ext cx="0" cy="4536504"/>
          </a:xfrm>
          <a:prstGeom prst="line">
            <a:avLst/>
          </a:prstGeom>
          <a:noFill/>
          <a:ln w="28575">
            <a:solidFill>
              <a:schemeClr val="bg2"/>
            </a:solidFill>
            <a:round/>
            <a:headEnd/>
            <a:tailEnd type="triangle" w="med" len="med"/>
          </a:ln>
          <a:effectLst/>
        </p:spPr>
        <p:txBody>
          <a:bodyPr lIns="91425" tIns="45713" rIns="91425" bIns="45713"/>
          <a:lstStyle/>
          <a:p>
            <a:endParaRPr lang="en-GB"/>
          </a:p>
        </p:txBody>
      </p:sp>
      <p:sp>
        <p:nvSpPr>
          <p:cNvPr id="18" name="Line 4"/>
          <p:cNvSpPr>
            <a:spLocks noChangeShapeType="1"/>
          </p:cNvSpPr>
          <p:nvPr/>
        </p:nvSpPr>
        <p:spPr bwMode="auto">
          <a:xfrm>
            <a:off x="827584" y="5877272"/>
            <a:ext cx="7920880" cy="0"/>
          </a:xfrm>
          <a:prstGeom prst="line">
            <a:avLst/>
          </a:prstGeom>
          <a:noFill/>
          <a:ln w="28575">
            <a:solidFill>
              <a:schemeClr val="bg2"/>
            </a:solidFill>
            <a:round/>
            <a:headEnd/>
            <a:tailEnd type="triangle" w="med" len="med"/>
          </a:ln>
          <a:effectLst/>
        </p:spPr>
        <p:txBody>
          <a:bodyPr lIns="91425" tIns="45713" rIns="91425" bIns="45713"/>
          <a:lstStyle/>
          <a:p>
            <a:endParaRPr lang="en-GB"/>
          </a:p>
        </p:txBody>
      </p:sp>
      <p:sp>
        <p:nvSpPr>
          <p:cNvPr id="19" name="Line 18"/>
          <p:cNvSpPr>
            <a:spLocks noChangeShapeType="1"/>
          </p:cNvSpPr>
          <p:nvPr/>
        </p:nvSpPr>
        <p:spPr bwMode="auto">
          <a:xfrm>
            <a:off x="827584" y="3429001"/>
            <a:ext cx="7920880" cy="0"/>
          </a:xfrm>
          <a:prstGeom prst="line">
            <a:avLst/>
          </a:prstGeom>
          <a:noFill/>
          <a:ln w="9525">
            <a:solidFill>
              <a:schemeClr val="bg2"/>
            </a:solidFill>
            <a:round/>
            <a:headEnd/>
            <a:tailEnd/>
          </a:ln>
          <a:effectLst/>
        </p:spPr>
        <p:txBody>
          <a:bodyPr lIns="91425" tIns="45713" rIns="91425" bIns="45713"/>
          <a:lstStyle/>
          <a:p>
            <a:endParaRPr lang="en-GB"/>
          </a:p>
        </p:txBody>
      </p:sp>
      <p:sp>
        <p:nvSpPr>
          <p:cNvPr id="20" name="Line 17"/>
          <p:cNvSpPr>
            <a:spLocks noChangeShapeType="1"/>
          </p:cNvSpPr>
          <p:nvPr/>
        </p:nvSpPr>
        <p:spPr bwMode="auto">
          <a:xfrm>
            <a:off x="4716016" y="1340769"/>
            <a:ext cx="0" cy="4536503"/>
          </a:xfrm>
          <a:prstGeom prst="line">
            <a:avLst/>
          </a:prstGeom>
          <a:noFill/>
          <a:ln w="9525">
            <a:solidFill>
              <a:schemeClr val="bg2"/>
            </a:solidFill>
            <a:round/>
            <a:headEnd/>
            <a:tailEnd/>
          </a:ln>
          <a:effectLst/>
        </p:spPr>
        <p:txBody>
          <a:bodyPr lIns="91425" tIns="45713" rIns="91425" bIns="45713"/>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171020"/>
                                        </p:tgtEl>
                                        <p:attrNameLst>
                                          <p:attrName>ppt_w</p:attrName>
                                        </p:attrNameLst>
                                      </p:cBhvr>
                                      <p:tavLst>
                                        <p:tav tm="0">
                                          <p:val>
                                            <p:strVal val="ppt_w"/>
                                          </p:val>
                                        </p:tav>
                                        <p:tav tm="100000">
                                          <p:val>
                                            <p:fltVal val="0"/>
                                          </p:val>
                                        </p:tav>
                                      </p:tavLst>
                                    </p:anim>
                                    <p:anim calcmode="lin" valueType="num">
                                      <p:cBhvr>
                                        <p:cTn id="7" dur="500"/>
                                        <p:tgtEl>
                                          <p:spTgt spid="171020"/>
                                        </p:tgtEl>
                                        <p:attrNameLst>
                                          <p:attrName>ppt_h</p:attrName>
                                        </p:attrNameLst>
                                      </p:cBhvr>
                                      <p:tavLst>
                                        <p:tav tm="0">
                                          <p:val>
                                            <p:strVal val="ppt_h"/>
                                          </p:val>
                                        </p:tav>
                                        <p:tav tm="100000">
                                          <p:val>
                                            <p:strVal val="ppt_h"/>
                                          </p:val>
                                        </p:tav>
                                      </p:tavLst>
                                    </p:anim>
                                    <p:set>
                                      <p:cBhvr>
                                        <p:cTn id="8" dur="1" fill="hold">
                                          <p:stCondLst>
                                            <p:cond delay="499"/>
                                          </p:stCondLst>
                                        </p:cTn>
                                        <p:tgtEl>
                                          <p:spTgt spid="17102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0" nodeType="clickEffect">
                                  <p:stCondLst>
                                    <p:cond delay="0"/>
                                  </p:stCondLst>
                                  <p:childTnLst>
                                    <p:anim calcmode="lin" valueType="num">
                                      <p:cBhvr>
                                        <p:cTn id="12" dur="500"/>
                                        <p:tgtEl>
                                          <p:spTgt spid="171021"/>
                                        </p:tgtEl>
                                        <p:attrNameLst>
                                          <p:attrName>ppt_w</p:attrName>
                                        </p:attrNameLst>
                                      </p:cBhvr>
                                      <p:tavLst>
                                        <p:tav tm="0">
                                          <p:val>
                                            <p:strVal val="ppt_w"/>
                                          </p:val>
                                        </p:tav>
                                        <p:tav tm="100000">
                                          <p:val>
                                            <p:fltVal val="0"/>
                                          </p:val>
                                        </p:tav>
                                      </p:tavLst>
                                    </p:anim>
                                    <p:anim calcmode="lin" valueType="num">
                                      <p:cBhvr>
                                        <p:cTn id="13" dur="500"/>
                                        <p:tgtEl>
                                          <p:spTgt spid="171021"/>
                                        </p:tgtEl>
                                        <p:attrNameLst>
                                          <p:attrName>ppt_h</p:attrName>
                                        </p:attrNameLst>
                                      </p:cBhvr>
                                      <p:tavLst>
                                        <p:tav tm="0">
                                          <p:val>
                                            <p:strVal val="ppt_h"/>
                                          </p:val>
                                        </p:tav>
                                        <p:tav tm="100000">
                                          <p:val>
                                            <p:strVal val="ppt_h"/>
                                          </p:val>
                                        </p:tav>
                                      </p:tavLst>
                                    </p:anim>
                                    <p:set>
                                      <p:cBhvr>
                                        <p:cTn id="14" dur="1" fill="hold">
                                          <p:stCondLst>
                                            <p:cond delay="499"/>
                                          </p:stCondLst>
                                        </p:cTn>
                                        <p:tgtEl>
                                          <p:spTgt spid="1710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7" presetClass="exit" presetSubtype="10" fill="hold" grpId="0" nodeType="clickEffect">
                                  <p:stCondLst>
                                    <p:cond delay="0"/>
                                  </p:stCondLst>
                                  <p:childTnLst>
                                    <p:anim calcmode="lin" valueType="num">
                                      <p:cBhvr>
                                        <p:cTn id="18" dur="500"/>
                                        <p:tgtEl>
                                          <p:spTgt spid="171011"/>
                                        </p:tgtEl>
                                        <p:attrNameLst>
                                          <p:attrName>ppt_w</p:attrName>
                                        </p:attrNameLst>
                                      </p:cBhvr>
                                      <p:tavLst>
                                        <p:tav tm="0">
                                          <p:val>
                                            <p:strVal val="ppt_w"/>
                                          </p:val>
                                        </p:tav>
                                        <p:tav tm="100000">
                                          <p:val>
                                            <p:fltVal val="0"/>
                                          </p:val>
                                        </p:tav>
                                      </p:tavLst>
                                    </p:anim>
                                    <p:anim calcmode="lin" valueType="num">
                                      <p:cBhvr>
                                        <p:cTn id="19" dur="500"/>
                                        <p:tgtEl>
                                          <p:spTgt spid="171011"/>
                                        </p:tgtEl>
                                        <p:attrNameLst>
                                          <p:attrName>ppt_h</p:attrName>
                                        </p:attrNameLst>
                                      </p:cBhvr>
                                      <p:tavLst>
                                        <p:tav tm="0">
                                          <p:val>
                                            <p:strVal val="ppt_h"/>
                                          </p:val>
                                        </p:tav>
                                        <p:tav tm="100000">
                                          <p:val>
                                            <p:strVal val="ppt_h"/>
                                          </p:val>
                                        </p:tav>
                                      </p:tavLst>
                                    </p:anim>
                                    <p:set>
                                      <p:cBhvr>
                                        <p:cTn id="20" dur="1" fill="hold">
                                          <p:stCondLst>
                                            <p:cond delay="499"/>
                                          </p:stCondLst>
                                        </p:cTn>
                                        <p:tgtEl>
                                          <p:spTgt spid="1710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grpId="0" nodeType="clickEffect">
                                  <p:stCondLst>
                                    <p:cond delay="0"/>
                                  </p:stCondLst>
                                  <p:childTnLst>
                                    <p:anim calcmode="lin" valueType="num">
                                      <p:cBhvr>
                                        <p:cTn id="24" dur="500"/>
                                        <p:tgtEl>
                                          <p:spTgt spid="171022"/>
                                        </p:tgtEl>
                                        <p:attrNameLst>
                                          <p:attrName>ppt_w</p:attrName>
                                        </p:attrNameLst>
                                      </p:cBhvr>
                                      <p:tavLst>
                                        <p:tav tm="0">
                                          <p:val>
                                            <p:strVal val="ppt_w"/>
                                          </p:val>
                                        </p:tav>
                                        <p:tav tm="100000">
                                          <p:val>
                                            <p:fltVal val="0"/>
                                          </p:val>
                                        </p:tav>
                                      </p:tavLst>
                                    </p:anim>
                                    <p:anim calcmode="lin" valueType="num">
                                      <p:cBhvr>
                                        <p:cTn id="25" dur="500"/>
                                        <p:tgtEl>
                                          <p:spTgt spid="171022"/>
                                        </p:tgtEl>
                                        <p:attrNameLst>
                                          <p:attrName>ppt_h</p:attrName>
                                        </p:attrNameLst>
                                      </p:cBhvr>
                                      <p:tavLst>
                                        <p:tav tm="0">
                                          <p:val>
                                            <p:strVal val="ppt_h"/>
                                          </p:val>
                                        </p:tav>
                                        <p:tav tm="100000">
                                          <p:val>
                                            <p:strVal val="ppt_h"/>
                                          </p:val>
                                        </p:tav>
                                      </p:tavLst>
                                    </p:anim>
                                    <p:set>
                                      <p:cBhvr>
                                        <p:cTn id="26" dur="1" fill="hold">
                                          <p:stCondLst>
                                            <p:cond delay="499"/>
                                          </p:stCondLst>
                                        </p:cTn>
                                        <p:tgtEl>
                                          <p:spTgt spid="1710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nimBg="1"/>
      <p:bldP spid="171020" grpId="0" animBg="1"/>
      <p:bldP spid="171021" grpId="0" animBg="1"/>
      <p:bldP spid="17102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67544" y="332656"/>
            <a:ext cx="5909599" cy="649468"/>
          </a:xfrm>
          <a:prstGeom prst="rect">
            <a:avLst/>
          </a:prstGeom>
          <a:noFill/>
          <a:ln w="9525">
            <a:noFill/>
            <a:miter lim="800000"/>
            <a:headEnd/>
            <a:tailEnd/>
          </a:ln>
          <a:effectLst/>
        </p:spPr>
        <p:txBody>
          <a:bodyPr wrap="none" lIns="91425" tIns="45713" rIns="91425" bIns="45713">
            <a:spAutoFit/>
          </a:bodyPr>
          <a:lstStyle/>
          <a:p>
            <a:r>
              <a:rPr lang="en-GB" altLang="en-US" sz="3600" b="1" dirty="0">
                <a:solidFill>
                  <a:schemeClr val="bg1"/>
                </a:solidFill>
              </a:rPr>
              <a:t>Stakeholder </a:t>
            </a:r>
            <a:r>
              <a:rPr lang="en-GB" altLang="en-US" sz="3600" b="1" dirty="0" smtClean="0">
                <a:solidFill>
                  <a:schemeClr val="bg1"/>
                </a:solidFill>
              </a:rPr>
              <a:t>engagement </a:t>
            </a:r>
            <a:endParaRPr lang="en-GB" altLang="en-US" sz="3600" b="1" dirty="0">
              <a:solidFill>
                <a:schemeClr val="bg1"/>
              </a:solidFill>
            </a:endParaRPr>
          </a:p>
        </p:txBody>
      </p:sp>
      <p:sp>
        <p:nvSpPr>
          <p:cNvPr id="24579" name="Line 3"/>
          <p:cNvSpPr>
            <a:spLocks noChangeShapeType="1"/>
          </p:cNvSpPr>
          <p:nvPr/>
        </p:nvSpPr>
        <p:spPr bwMode="auto">
          <a:xfrm flipV="1">
            <a:off x="1379538" y="1412777"/>
            <a:ext cx="24110" cy="4033937"/>
          </a:xfrm>
          <a:prstGeom prst="line">
            <a:avLst/>
          </a:prstGeom>
          <a:noFill/>
          <a:ln w="28575">
            <a:solidFill>
              <a:schemeClr val="bg2"/>
            </a:solidFill>
            <a:round/>
            <a:headEnd/>
            <a:tailEnd type="triangle" w="med" len="med"/>
          </a:ln>
          <a:effectLst/>
        </p:spPr>
        <p:txBody>
          <a:bodyPr lIns="91425" tIns="45713" rIns="91425" bIns="45713"/>
          <a:lstStyle/>
          <a:p>
            <a:endParaRPr lang="en-GB"/>
          </a:p>
        </p:txBody>
      </p:sp>
      <p:sp>
        <p:nvSpPr>
          <p:cNvPr id="24580" name="Line 4"/>
          <p:cNvSpPr>
            <a:spLocks noChangeShapeType="1"/>
          </p:cNvSpPr>
          <p:nvPr/>
        </p:nvSpPr>
        <p:spPr bwMode="auto">
          <a:xfrm>
            <a:off x="1379539" y="5446713"/>
            <a:ext cx="6769100" cy="0"/>
          </a:xfrm>
          <a:prstGeom prst="line">
            <a:avLst/>
          </a:prstGeom>
          <a:noFill/>
          <a:ln w="28575">
            <a:solidFill>
              <a:schemeClr val="bg2"/>
            </a:solidFill>
            <a:round/>
            <a:headEnd/>
            <a:tailEnd type="triangle" w="med" len="med"/>
          </a:ln>
          <a:effectLst/>
        </p:spPr>
        <p:txBody>
          <a:bodyPr lIns="91425" tIns="45713" rIns="91425" bIns="45713"/>
          <a:lstStyle/>
          <a:p>
            <a:endParaRPr lang="en-GB"/>
          </a:p>
        </p:txBody>
      </p:sp>
      <p:sp>
        <p:nvSpPr>
          <p:cNvPr id="24581" name="Text Box 5"/>
          <p:cNvSpPr txBox="1">
            <a:spLocks noChangeArrowheads="1"/>
          </p:cNvSpPr>
          <p:nvPr/>
        </p:nvSpPr>
        <p:spPr bwMode="auto">
          <a:xfrm>
            <a:off x="2627785" y="5949280"/>
            <a:ext cx="4634116" cy="401292"/>
          </a:xfrm>
          <a:prstGeom prst="rect">
            <a:avLst/>
          </a:prstGeom>
          <a:noFill/>
          <a:ln w="9525">
            <a:noFill/>
            <a:miter lim="800000"/>
            <a:headEnd/>
            <a:tailEnd/>
          </a:ln>
          <a:effectLst/>
        </p:spPr>
        <p:txBody>
          <a:bodyPr wrap="none" lIns="91425" tIns="45713" rIns="91425" bIns="45713">
            <a:spAutoFit/>
          </a:bodyPr>
          <a:lstStyle/>
          <a:p>
            <a:r>
              <a:rPr lang="en-GB" altLang="en-US" sz="2000" dirty="0">
                <a:solidFill>
                  <a:schemeClr val="bg2"/>
                </a:solidFill>
              </a:rPr>
              <a:t>Your </a:t>
            </a:r>
            <a:r>
              <a:rPr lang="en-GB" altLang="en-US" sz="2000" dirty="0" smtClean="0">
                <a:solidFill>
                  <a:schemeClr val="bg2"/>
                </a:solidFill>
              </a:rPr>
              <a:t>relationship / influence </a:t>
            </a:r>
            <a:r>
              <a:rPr lang="en-GB" altLang="en-US" sz="2000" dirty="0">
                <a:solidFill>
                  <a:schemeClr val="bg2"/>
                </a:solidFill>
              </a:rPr>
              <a:t>with them</a:t>
            </a:r>
          </a:p>
        </p:txBody>
      </p:sp>
      <p:sp>
        <p:nvSpPr>
          <p:cNvPr id="24582" name="Text Box 6"/>
          <p:cNvSpPr txBox="1">
            <a:spLocks noChangeArrowheads="1"/>
          </p:cNvSpPr>
          <p:nvPr/>
        </p:nvSpPr>
        <p:spPr bwMode="auto">
          <a:xfrm rot="-5400000">
            <a:off x="-1565119" y="3223947"/>
            <a:ext cx="3889375" cy="411051"/>
          </a:xfrm>
          <a:prstGeom prst="rect">
            <a:avLst/>
          </a:prstGeom>
          <a:noFill/>
          <a:ln w="9525">
            <a:noFill/>
            <a:miter lim="800000"/>
            <a:headEnd/>
            <a:tailEnd/>
          </a:ln>
          <a:effectLst/>
        </p:spPr>
        <p:txBody>
          <a:bodyPr lIns="91425" tIns="45713" rIns="91425" bIns="45713">
            <a:spAutoFit/>
          </a:bodyPr>
          <a:lstStyle/>
          <a:p>
            <a:r>
              <a:rPr lang="en-GB" altLang="en-US" sz="2000" dirty="0">
                <a:solidFill>
                  <a:schemeClr val="bg2"/>
                </a:solidFill>
              </a:rPr>
              <a:t>Their commitment to this project  </a:t>
            </a:r>
          </a:p>
        </p:txBody>
      </p:sp>
      <p:sp>
        <p:nvSpPr>
          <p:cNvPr id="24583" name="Line 7"/>
          <p:cNvSpPr>
            <a:spLocks noChangeShapeType="1"/>
          </p:cNvSpPr>
          <p:nvPr/>
        </p:nvSpPr>
        <p:spPr bwMode="auto">
          <a:xfrm>
            <a:off x="4692650" y="1412876"/>
            <a:ext cx="0" cy="4032250"/>
          </a:xfrm>
          <a:prstGeom prst="line">
            <a:avLst/>
          </a:prstGeom>
          <a:noFill/>
          <a:ln w="9525">
            <a:solidFill>
              <a:schemeClr val="bg2"/>
            </a:solidFill>
            <a:round/>
            <a:headEnd/>
            <a:tailEnd/>
          </a:ln>
          <a:effectLst/>
        </p:spPr>
        <p:txBody>
          <a:bodyPr lIns="91425" tIns="45713" rIns="91425" bIns="45713"/>
          <a:lstStyle/>
          <a:p>
            <a:endParaRPr lang="en-GB"/>
          </a:p>
        </p:txBody>
      </p:sp>
      <p:sp>
        <p:nvSpPr>
          <p:cNvPr id="24584" name="Line 8"/>
          <p:cNvSpPr>
            <a:spLocks noChangeShapeType="1"/>
          </p:cNvSpPr>
          <p:nvPr/>
        </p:nvSpPr>
        <p:spPr bwMode="auto">
          <a:xfrm>
            <a:off x="1379538" y="3429001"/>
            <a:ext cx="6697662" cy="0"/>
          </a:xfrm>
          <a:prstGeom prst="line">
            <a:avLst/>
          </a:prstGeom>
          <a:noFill/>
          <a:ln w="9525">
            <a:solidFill>
              <a:schemeClr val="bg2"/>
            </a:solidFill>
            <a:round/>
            <a:headEnd/>
            <a:tailEnd/>
          </a:ln>
          <a:effectLst/>
        </p:spPr>
        <p:txBody>
          <a:bodyPr lIns="91425" tIns="45713" rIns="91425" bIns="45713"/>
          <a:lstStyle/>
          <a:p>
            <a:endParaRPr lang="en-GB"/>
          </a:p>
        </p:txBody>
      </p:sp>
      <p:sp>
        <p:nvSpPr>
          <p:cNvPr id="24585" name="Text Box 9"/>
          <p:cNvSpPr txBox="1">
            <a:spLocks noChangeArrowheads="1"/>
          </p:cNvSpPr>
          <p:nvPr/>
        </p:nvSpPr>
        <p:spPr bwMode="auto">
          <a:xfrm>
            <a:off x="2627784" y="5517233"/>
            <a:ext cx="966162" cy="461665"/>
          </a:xfrm>
          <a:prstGeom prst="rect">
            <a:avLst/>
          </a:prstGeom>
          <a:noFill/>
          <a:ln w="9525">
            <a:noFill/>
            <a:miter lim="800000"/>
            <a:headEnd/>
            <a:tailEnd/>
          </a:ln>
          <a:effectLst/>
        </p:spPr>
        <p:txBody>
          <a:bodyPr wrap="none" lIns="91425" tIns="45713" rIns="91425" bIns="45713">
            <a:spAutoFit/>
          </a:bodyPr>
          <a:lstStyle/>
          <a:p>
            <a:r>
              <a:rPr lang="en-GB" altLang="en-US" dirty="0">
                <a:solidFill>
                  <a:schemeClr val="bg2"/>
                </a:solidFill>
              </a:rPr>
              <a:t>Weak</a:t>
            </a:r>
          </a:p>
        </p:txBody>
      </p:sp>
      <p:sp>
        <p:nvSpPr>
          <p:cNvPr id="24586" name="Text Box 10"/>
          <p:cNvSpPr txBox="1">
            <a:spLocks noChangeArrowheads="1"/>
          </p:cNvSpPr>
          <p:nvPr/>
        </p:nvSpPr>
        <p:spPr bwMode="auto">
          <a:xfrm>
            <a:off x="6012160" y="5517233"/>
            <a:ext cx="1091966" cy="461665"/>
          </a:xfrm>
          <a:prstGeom prst="rect">
            <a:avLst/>
          </a:prstGeom>
          <a:noFill/>
          <a:ln w="9525">
            <a:noFill/>
            <a:miter lim="800000"/>
            <a:headEnd/>
            <a:tailEnd/>
          </a:ln>
          <a:effectLst/>
        </p:spPr>
        <p:txBody>
          <a:bodyPr wrap="none" lIns="91425" tIns="45713" rIns="91425" bIns="45713">
            <a:spAutoFit/>
          </a:bodyPr>
          <a:lstStyle/>
          <a:p>
            <a:r>
              <a:rPr lang="en-GB" altLang="en-US" dirty="0">
                <a:solidFill>
                  <a:schemeClr val="bg2"/>
                </a:solidFill>
              </a:rPr>
              <a:t>Strong</a:t>
            </a:r>
          </a:p>
        </p:txBody>
      </p:sp>
      <p:sp>
        <p:nvSpPr>
          <p:cNvPr id="24587" name="Text Box 11"/>
          <p:cNvSpPr txBox="1">
            <a:spLocks noChangeArrowheads="1"/>
          </p:cNvSpPr>
          <p:nvPr/>
        </p:nvSpPr>
        <p:spPr bwMode="auto">
          <a:xfrm>
            <a:off x="539552" y="3933057"/>
            <a:ext cx="907493" cy="1154148"/>
          </a:xfrm>
          <a:prstGeom prst="rect">
            <a:avLst/>
          </a:prstGeom>
          <a:noFill/>
          <a:ln w="9525">
            <a:noFill/>
            <a:miter lim="800000"/>
            <a:headEnd/>
            <a:tailEnd/>
          </a:ln>
          <a:effectLst/>
        </p:spPr>
        <p:txBody>
          <a:bodyPr wrap="square" lIns="91425" tIns="45713" rIns="91425" bIns="45713">
            <a:spAutoFit/>
          </a:bodyPr>
          <a:lstStyle/>
          <a:p>
            <a:pPr algn="ctr"/>
            <a:r>
              <a:rPr lang="en-GB" altLang="en-US" dirty="0">
                <a:solidFill>
                  <a:schemeClr val="bg2"/>
                </a:solidFill>
              </a:rPr>
              <a:t>Low </a:t>
            </a:r>
          </a:p>
          <a:p>
            <a:pPr algn="ctr"/>
            <a:r>
              <a:rPr lang="en-GB" altLang="en-US" dirty="0">
                <a:solidFill>
                  <a:schemeClr val="bg2"/>
                </a:solidFill>
              </a:rPr>
              <a:t>or </a:t>
            </a:r>
          </a:p>
          <a:p>
            <a:pPr algn="ctr"/>
            <a:r>
              <a:rPr lang="en-GB" altLang="en-US" dirty="0">
                <a:solidFill>
                  <a:schemeClr val="bg2"/>
                </a:solidFill>
              </a:rPr>
              <a:t>-</a:t>
            </a:r>
            <a:r>
              <a:rPr lang="en-GB" altLang="en-US" dirty="0" err="1">
                <a:solidFill>
                  <a:schemeClr val="bg2"/>
                </a:solidFill>
              </a:rPr>
              <a:t>ve</a:t>
            </a:r>
            <a:endParaRPr lang="en-GB" altLang="en-US" dirty="0">
              <a:solidFill>
                <a:schemeClr val="bg2"/>
              </a:solidFill>
            </a:endParaRPr>
          </a:p>
        </p:txBody>
      </p:sp>
      <p:sp>
        <p:nvSpPr>
          <p:cNvPr id="24588" name="Text Box 12"/>
          <p:cNvSpPr txBox="1">
            <a:spLocks noChangeArrowheads="1"/>
          </p:cNvSpPr>
          <p:nvPr/>
        </p:nvSpPr>
        <p:spPr bwMode="auto">
          <a:xfrm>
            <a:off x="677865" y="2060576"/>
            <a:ext cx="681597" cy="461665"/>
          </a:xfrm>
          <a:prstGeom prst="rect">
            <a:avLst/>
          </a:prstGeom>
          <a:noFill/>
          <a:ln w="9525">
            <a:noFill/>
            <a:miter lim="800000"/>
            <a:headEnd/>
            <a:tailEnd/>
          </a:ln>
          <a:effectLst/>
        </p:spPr>
        <p:txBody>
          <a:bodyPr wrap="none" lIns="91425" tIns="45713" rIns="91425" bIns="45713">
            <a:spAutoFit/>
          </a:bodyPr>
          <a:lstStyle/>
          <a:p>
            <a:r>
              <a:rPr lang="en-GB" altLang="en-US" dirty="0">
                <a:solidFill>
                  <a:schemeClr val="bg2"/>
                </a:solidFill>
              </a:rPr>
              <a:t>Full</a:t>
            </a:r>
          </a:p>
        </p:txBody>
      </p:sp>
      <p:sp>
        <p:nvSpPr>
          <p:cNvPr id="24589" name="Text Box 15"/>
          <p:cNvSpPr txBox="1">
            <a:spLocks noChangeArrowheads="1"/>
          </p:cNvSpPr>
          <p:nvPr/>
        </p:nvSpPr>
        <p:spPr bwMode="auto">
          <a:xfrm>
            <a:off x="5580113" y="2132857"/>
            <a:ext cx="1655787" cy="461665"/>
          </a:xfrm>
          <a:prstGeom prst="rect">
            <a:avLst/>
          </a:prstGeom>
          <a:noFill/>
          <a:ln w="9525">
            <a:noFill/>
            <a:miter lim="800000"/>
            <a:headEnd/>
            <a:tailEnd/>
          </a:ln>
          <a:effectLst/>
        </p:spPr>
        <p:txBody>
          <a:bodyPr wrap="square" lIns="91425" tIns="45713" rIns="91425" bIns="45713">
            <a:spAutoFit/>
          </a:bodyPr>
          <a:lstStyle/>
          <a:p>
            <a:r>
              <a:rPr lang="en-GB" altLang="en-US" b="1" i="1" dirty="0">
                <a:solidFill>
                  <a:schemeClr val="bg1"/>
                </a:solidFill>
              </a:rPr>
              <a:t>Maximise</a:t>
            </a:r>
          </a:p>
        </p:txBody>
      </p:sp>
      <p:sp>
        <p:nvSpPr>
          <p:cNvPr id="24590" name="Oval 22"/>
          <p:cNvSpPr>
            <a:spLocks noChangeArrowheads="1"/>
          </p:cNvSpPr>
          <p:nvPr/>
        </p:nvSpPr>
        <p:spPr bwMode="auto">
          <a:xfrm>
            <a:off x="6659564" y="3644901"/>
            <a:ext cx="431800" cy="360363"/>
          </a:xfrm>
          <a:prstGeom prst="ellipse">
            <a:avLst/>
          </a:prstGeom>
          <a:solidFill>
            <a:schemeClr val="accent1"/>
          </a:solidFill>
          <a:ln w="9525">
            <a:solidFill>
              <a:schemeClr val="tx1"/>
            </a:solidFill>
            <a:round/>
            <a:headEnd/>
            <a:tailEnd/>
          </a:ln>
          <a:effectLst/>
        </p:spPr>
        <p:txBody>
          <a:bodyPr wrap="none" lIns="91425" tIns="45713" rIns="91425" bIns="45713" anchor="ctr"/>
          <a:lstStyle/>
          <a:p>
            <a:pPr algn="ctr"/>
            <a:r>
              <a:rPr lang="en-GB" altLang="en-US" b="1"/>
              <a:t>1</a:t>
            </a:r>
          </a:p>
        </p:txBody>
      </p:sp>
      <p:sp>
        <p:nvSpPr>
          <p:cNvPr id="24591" name="Oval 23"/>
          <p:cNvSpPr>
            <a:spLocks noChangeArrowheads="1"/>
          </p:cNvSpPr>
          <p:nvPr/>
        </p:nvSpPr>
        <p:spPr bwMode="auto">
          <a:xfrm>
            <a:off x="4140200" y="4292601"/>
            <a:ext cx="431800" cy="360363"/>
          </a:xfrm>
          <a:prstGeom prst="ellipse">
            <a:avLst/>
          </a:prstGeom>
          <a:solidFill>
            <a:schemeClr val="accent1"/>
          </a:solidFill>
          <a:ln w="9525">
            <a:solidFill>
              <a:schemeClr val="tx1"/>
            </a:solidFill>
            <a:round/>
            <a:headEnd/>
            <a:tailEnd/>
          </a:ln>
          <a:effectLst/>
        </p:spPr>
        <p:txBody>
          <a:bodyPr wrap="none" lIns="91425" tIns="45713" rIns="91425" bIns="45713" anchor="ctr"/>
          <a:lstStyle/>
          <a:p>
            <a:pPr algn="ctr"/>
            <a:r>
              <a:rPr lang="en-GB" altLang="en-US" b="1"/>
              <a:t>2</a:t>
            </a:r>
          </a:p>
        </p:txBody>
      </p:sp>
      <p:sp>
        <p:nvSpPr>
          <p:cNvPr id="24592" name="Oval 24"/>
          <p:cNvSpPr>
            <a:spLocks noChangeArrowheads="1"/>
          </p:cNvSpPr>
          <p:nvPr/>
        </p:nvSpPr>
        <p:spPr bwMode="auto">
          <a:xfrm>
            <a:off x="4098925" y="2565401"/>
            <a:ext cx="431800" cy="360363"/>
          </a:xfrm>
          <a:prstGeom prst="ellipse">
            <a:avLst/>
          </a:prstGeom>
          <a:solidFill>
            <a:schemeClr val="accent1"/>
          </a:solidFill>
          <a:ln w="9525">
            <a:solidFill>
              <a:schemeClr val="tx1"/>
            </a:solidFill>
            <a:round/>
            <a:headEnd/>
            <a:tailEnd/>
          </a:ln>
          <a:effectLst/>
        </p:spPr>
        <p:txBody>
          <a:bodyPr wrap="none" lIns="91425" tIns="45713" rIns="91425" bIns="45713" anchor="ctr"/>
          <a:lstStyle/>
          <a:p>
            <a:pPr algn="ctr"/>
            <a:r>
              <a:rPr lang="en-GB" altLang="en-US" b="1" dirty="0"/>
              <a:t>3</a:t>
            </a:r>
          </a:p>
        </p:txBody>
      </p:sp>
      <p:sp>
        <p:nvSpPr>
          <p:cNvPr id="24593" name="AutoShape 27"/>
          <p:cNvSpPr>
            <a:spLocks noChangeArrowheads="1"/>
          </p:cNvSpPr>
          <p:nvPr/>
        </p:nvSpPr>
        <p:spPr bwMode="auto">
          <a:xfrm>
            <a:off x="2843214" y="2205039"/>
            <a:ext cx="3386137" cy="936625"/>
          </a:xfrm>
          <a:custGeom>
            <a:avLst/>
            <a:gdLst>
              <a:gd name="T0" fmla="*/ 1221204 w 21600"/>
              <a:gd name="T1" fmla="*/ 18516 h 21600"/>
              <a:gd name="T2" fmla="*/ 778812 w 21600"/>
              <a:gd name="T3" fmla="*/ 158793 h 21600"/>
              <a:gd name="T4" fmla="*/ 1359628 w 21600"/>
              <a:gd name="T5" fmla="*/ 150424 h 21600"/>
              <a:gd name="T6" fmla="*/ 1947029 w 21600"/>
              <a:gd name="T7" fmla="*/ -112872 h 21600"/>
              <a:gd name="T8" fmla="*/ 2533175 w 21600"/>
              <a:gd name="T9" fmla="*/ 93836 h 21600"/>
              <a:gd name="T10" fmla="*/ 1785717 w 21600"/>
              <a:gd name="T11" fmla="*/ 25592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715" y="3222"/>
                </a:moveTo>
                <a:cubicBezTo>
                  <a:pt x="11412" y="3185"/>
                  <a:pt x="11106" y="3167"/>
                  <a:pt x="10800" y="3167"/>
                </a:cubicBezTo>
                <a:cubicBezTo>
                  <a:pt x="9039" y="3166"/>
                  <a:pt x="7333" y="3775"/>
                  <a:pt x="5970" y="4888"/>
                </a:cubicBezTo>
                <a:lnTo>
                  <a:pt x="3966" y="2436"/>
                </a:lnTo>
                <a:cubicBezTo>
                  <a:pt x="5895" y="860"/>
                  <a:pt x="8309" y="-1"/>
                  <a:pt x="10800" y="0"/>
                </a:cubicBezTo>
                <a:cubicBezTo>
                  <a:pt x="11233" y="0"/>
                  <a:pt x="11665" y="26"/>
                  <a:pt x="12096" y="78"/>
                </a:cubicBezTo>
                <a:lnTo>
                  <a:pt x="12420" y="-2603"/>
                </a:lnTo>
                <a:lnTo>
                  <a:pt x="16159" y="2164"/>
                </a:lnTo>
                <a:lnTo>
                  <a:pt x="11391" y="5902"/>
                </a:lnTo>
                <a:lnTo>
                  <a:pt x="11715" y="3222"/>
                </a:lnTo>
                <a:close/>
              </a:path>
            </a:pathLst>
          </a:custGeom>
          <a:solidFill>
            <a:schemeClr val="accent1"/>
          </a:solidFill>
          <a:ln w="9525">
            <a:solidFill>
              <a:schemeClr val="tx1"/>
            </a:solidFill>
            <a:miter lim="800000"/>
            <a:headEnd/>
            <a:tailEnd/>
          </a:ln>
          <a:effectLst/>
        </p:spPr>
        <p:txBody>
          <a:bodyPr wrap="none" lIns="91425" tIns="45713" rIns="91425" bIns="45713" anchor="ctr"/>
          <a:lstStyle/>
          <a:p>
            <a:endParaRPr lang="en-GB"/>
          </a:p>
        </p:txBody>
      </p:sp>
      <p:sp>
        <p:nvSpPr>
          <p:cNvPr id="24594" name="AutoShape 28"/>
          <p:cNvSpPr>
            <a:spLocks noChangeArrowheads="1"/>
          </p:cNvSpPr>
          <p:nvPr/>
        </p:nvSpPr>
        <p:spPr bwMode="auto">
          <a:xfrm rot="16200000" flipV="1">
            <a:off x="5255420" y="3032919"/>
            <a:ext cx="3313112" cy="1079500"/>
          </a:xfrm>
          <a:custGeom>
            <a:avLst/>
            <a:gdLst>
              <a:gd name="T0" fmla="*/ 1251927 w 21600"/>
              <a:gd name="T1" fmla="*/ 16342 h 21600"/>
              <a:gd name="T2" fmla="*/ 889018 w 21600"/>
              <a:gd name="T3" fmla="*/ 165473 h 21600"/>
              <a:gd name="T4" fmla="*/ 1386292 w 21600"/>
              <a:gd name="T5" fmla="*/ 190262 h 21600"/>
              <a:gd name="T6" fmla="*/ 1853962 w 21600"/>
              <a:gd name="T7" fmla="*/ -131889 h 21600"/>
              <a:gd name="T8" fmla="*/ 2474557 w 21600"/>
              <a:gd name="T9" fmla="*/ 113148 h 21600"/>
              <a:gd name="T10" fmla="*/ 1722511 w 21600"/>
              <a:gd name="T11" fmla="*/ 31530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487" y="3621"/>
                </a:moveTo>
                <a:cubicBezTo>
                  <a:pt x="11259" y="3599"/>
                  <a:pt x="11029" y="3589"/>
                  <a:pt x="10800" y="3589"/>
                </a:cubicBezTo>
                <a:cubicBezTo>
                  <a:pt x="9373" y="3588"/>
                  <a:pt x="7979" y="4011"/>
                  <a:pt x="6793" y="4804"/>
                </a:cubicBezTo>
                <a:lnTo>
                  <a:pt x="4800" y="1819"/>
                </a:lnTo>
                <a:cubicBezTo>
                  <a:pt x="6576" y="633"/>
                  <a:pt x="8664" y="-1"/>
                  <a:pt x="10800" y="0"/>
                </a:cubicBezTo>
                <a:cubicBezTo>
                  <a:pt x="11144" y="0"/>
                  <a:pt x="11487" y="16"/>
                  <a:pt x="11830" y="49"/>
                </a:cubicBezTo>
                <a:lnTo>
                  <a:pt x="12087" y="-2639"/>
                </a:lnTo>
                <a:lnTo>
                  <a:pt x="16133" y="2264"/>
                </a:lnTo>
                <a:lnTo>
                  <a:pt x="11230" y="6309"/>
                </a:lnTo>
                <a:lnTo>
                  <a:pt x="11487" y="3621"/>
                </a:lnTo>
                <a:close/>
              </a:path>
            </a:pathLst>
          </a:custGeom>
          <a:solidFill>
            <a:schemeClr val="accent1"/>
          </a:solidFill>
          <a:ln w="9525">
            <a:solidFill>
              <a:schemeClr val="tx1"/>
            </a:solidFill>
            <a:miter lim="800000"/>
            <a:headEnd/>
            <a:tailEnd/>
          </a:ln>
          <a:effectLst/>
        </p:spPr>
        <p:txBody>
          <a:bodyPr wrap="none" lIns="91425" tIns="45713" rIns="91425" bIns="45713" anchor="ctr"/>
          <a:lstStyle/>
          <a:p>
            <a:endParaRPr lang="en-GB"/>
          </a:p>
        </p:txBody>
      </p:sp>
      <p:sp>
        <p:nvSpPr>
          <p:cNvPr id="24595" name="AutoShape 30"/>
          <p:cNvSpPr>
            <a:spLocks noChangeArrowheads="1"/>
          </p:cNvSpPr>
          <p:nvPr/>
        </p:nvSpPr>
        <p:spPr bwMode="auto">
          <a:xfrm rot="20824369" flipV="1">
            <a:off x="3779839" y="2997201"/>
            <a:ext cx="2447924" cy="1152525"/>
          </a:xfrm>
          <a:custGeom>
            <a:avLst/>
            <a:gdLst>
              <a:gd name="T0" fmla="*/ 1669236 w 21600"/>
              <a:gd name="T1" fmla="*/ 39485 h 21600"/>
              <a:gd name="T2" fmla="*/ 439153 w 21600"/>
              <a:gd name="T3" fmla="*/ 223515 h 21600"/>
              <a:gd name="T4" fmla="*/ 1568032 w 21600"/>
              <a:gd name="T5" fmla="*/ 161407 h 21600"/>
              <a:gd name="T6" fmla="*/ 2753576 w 21600"/>
              <a:gd name="T7" fmla="*/ 563617 h 21600"/>
              <a:gd name="T8" fmla="*/ 2316462 w 21600"/>
              <a:gd name="T9" fmla="*/ 776781 h 21600"/>
              <a:gd name="T10" fmla="*/ 1863710 w 21600"/>
              <a:gd name="T11" fmla="*/ 57098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44" y="10654"/>
                </a:moveTo>
                <a:cubicBezTo>
                  <a:pt x="19065" y="6102"/>
                  <a:pt x="15352" y="2454"/>
                  <a:pt x="10800" y="2454"/>
                </a:cubicBezTo>
                <a:cubicBezTo>
                  <a:pt x="8519" y="2453"/>
                  <a:pt x="6338" y="3387"/>
                  <a:pt x="4763" y="5036"/>
                </a:cubicBezTo>
                <a:lnTo>
                  <a:pt x="2988" y="3342"/>
                </a:lnTo>
                <a:cubicBezTo>
                  <a:pt x="5026" y="1207"/>
                  <a:pt x="7848" y="-1"/>
                  <a:pt x="10800" y="0"/>
                </a:cubicBezTo>
                <a:cubicBezTo>
                  <a:pt x="16691" y="0"/>
                  <a:pt x="21495" y="4720"/>
                  <a:pt x="21598" y="10611"/>
                </a:cubicBezTo>
                <a:lnTo>
                  <a:pt x="24297" y="10563"/>
                </a:lnTo>
                <a:lnTo>
                  <a:pt x="20440" y="14558"/>
                </a:lnTo>
                <a:lnTo>
                  <a:pt x="16445" y="10701"/>
                </a:lnTo>
                <a:lnTo>
                  <a:pt x="19144" y="10654"/>
                </a:lnTo>
                <a:close/>
              </a:path>
            </a:pathLst>
          </a:custGeom>
          <a:solidFill>
            <a:schemeClr val="accent1"/>
          </a:solidFill>
          <a:ln w="9525">
            <a:solidFill>
              <a:schemeClr val="tx1"/>
            </a:solidFill>
            <a:miter lim="800000"/>
            <a:headEnd/>
            <a:tailEnd/>
          </a:ln>
          <a:effectLst/>
        </p:spPr>
        <p:txBody>
          <a:bodyPr wrap="none" lIns="91425" tIns="45713" rIns="91425" bIns="45713" anchor="ctr"/>
          <a:lstStyle/>
          <a:p>
            <a:endParaRPr lang="en-GB"/>
          </a:p>
        </p:txBody>
      </p:sp>
      <p:sp>
        <p:nvSpPr>
          <p:cNvPr id="20" name="Slide Number Placeholder 19"/>
          <p:cNvSpPr>
            <a:spLocks noGrp="1"/>
          </p:cNvSpPr>
          <p:nvPr>
            <p:ph type="sldNum" sz="quarter" idx="10"/>
          </p:nvPr>
        </p:nvSpPr>
        <p:spPr/>
        <p:txBody>
          <a:bodyPr/>
          <a:lstStyle/>
          <a:p>
            <a:fld id="{6F3BBD64-A3F0-4AC8-BE92-0112CB7499CF}" type="slidenum">
              <a:rPr lang="en-GB" smtClean="0"/>
              <a:pPr/>
              <a:t>66</a:t>
            </a:fld>
            <a:endParaRPr lang="en-GB" dirty="0"/>
          </a:p>
        </p:txBody>
      </p:sp>
      <p:sp>
        <p:nvSpPr>
          <p:cNvPr id="21" name="Footer Placeholder 20"/>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Mind maps</a:t>
            </a:r>
            <a:endParaRPr lang="en-GB" dirty="0"/>
          </a:p>
        </p:txBody>
      </p:sp>
      <p:pic>
        <p:nvPicPr>
          <p:cNvPr id="39939"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0826" y="1341438"/>
            <a:ext cx="8642350" cy="489585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6F3BBD64-A3F0-4AC8-BE92-0112CB7499CF}" type="slidenum">
              <a:rPr lang="en-GB" smtClean="0"/>
              <a:pPr/>
              <a:t>67</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en-GB"/>
              <a:t>Gantt Chart</a:t>
            </a:r>
          </a:p>
        </p:txBody>
      </p:sp>
      <p:graphicFrame>
        <p:nvGraphicFramePr>
          <p:cNvPr id="175107" name="Group 3"/>
          <p:cNvGraphicFramePr>
            <a:graphicFrameLocks noGrp="1"/>
          </p:cNvGraphicFramePr>
          <p:nvPr>
            <p:ph idx="1"/>
          </p:nvPr>
        </p:nvGraphicFramePr>
        <p:xfrm>
          <a:off x="179388" y="1268763"/>
          <a:ext cx="8784975" cy="4896538"/>
        </p:xfrm>
        <a:graphic>
          <a:graphicData uri="http://schemas.openxmlformats.org/drawingml/2006/table">
            <a:tbl>
              <a:tblPr/>
              <a:tblGrid>
                <a:gridCol w="1368153"/>
                <a:gridCol w="648072"/>
                <a:gridCol w="451250"/>
                <a:gridCol w="451250"/>
                <a:gridCol w="451250"/>
                <a:gridCol w="451250"/>
                <a:gridCol w="451250"/>
                <a:gridCol w="451250"/>
                <a:gridCol w="451250"/>
                <a:gridCol w="451250"/>
                <a:gridCol w="451250"/>
                <a:gridCol w="451250"/>
                <a:gridCol w="451250"/>
                <a:gridCol w="451250"/>
                <a:gridCol w="451250"/>
                <a:gridCol w="451250"/>
                <a:gridCol w="451250"/>
              </a:tblGrid>
              <a:tr h="33516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Key Activity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Lead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Week Number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3718">
                <a:tc vMerge="1">
                  <a:txBody>
                    <a:bodyPr/>
                    <a:lstStyle/>
                    <a:p>
                      <a:endParaRPr lang="en-US"/>
                    </a:p>
                  </a:txBody>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bg2"/>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bg2"/>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bg2"/>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bg2"/>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bg2"/>
                          </a:solidFill>
                          <a:effectLst/>
                          <a:latin typeface="Arial"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bg2"/>
                          </a:solidFill>
                          <a:effectLst/>
                          <a:latin typeface="Arial"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415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01. Activity 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mn-lt"/>
                        </a:rPr>
                        <a:t>WS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37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02. Activity 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mn-lt"/>
                        </a:rPr>
                        <a:t>KH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03. Activity 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400" b="1" dirty="0" smtClean="0">
                          <a:solidFill>
                            <a:schemeClr val="bg2"/>
                          </a:solidFill>
                          <a:latin typeface="+mn-lt"/>
                        </a:rPr>
                        <a:t>BO</a:t>
                      </a:r>
                      <a:endParaRPr lang="en-GB" sz="1400" b="1" dirty="0">
                        <a:solidFill>
                          <a:schemeClr val="bg2"/>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04. Activity 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400" b="1" dirty="0" smtClean="0">
                          <a:solidFill>
                            <a:schemeClr val="bg2"/>
                          </a:solidFill>
                          <a:latin typeface="+mn-lt"/>
                        </a:rPr>
                        <a:t>PL</a:t>
                      </a:r>
                      <a:endParaRPr lang="en-GB" sz="1400" b="1" dirty="0">
                        <a:solidFill>
                          <a:schemeClr val="bg2"/>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37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05. Activity 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400" b="1" dirty="0" smtClean="0">
                          <a:solidFill>
                            <a:schemeClr val="bg2"/>
                          </a:solidFill>
                          <a:latin typeface="+mn-lt"/>
                        </a:rPr>
                        <a:t>YW</a:t>
                      </a:r>
                      <a:endParaRPr lang="en-GB" sz="1400" b="1" dirty="0">
                        <a:solidFill>
                          <a:schemeClr val="bg2"/>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06. Activity 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400" b="1" dirty="0" smtClean="0">
                          <a:solidFill>
                            <a:schemeClr val="bg2"/>
                          </a:solidFill>
                          <a:latin typeface="+mn-lt"/>
                        </a:rPr>
                        <a:t>YW</a:t>
                      </a:r>
                      <a:endParaRPr lang="en-GB" sz="1400" b="1" dirty="0">
                        <a:solidFill>
                          <a:schemeClr val="bg2"/>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37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07. Activity 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400" b="1" dirty="0" smtClean="0">
                          <a:solidFill>
                            <a:schemeClr val="bg2"/>
                          </a:solidFill>
                          <a:latin typeface="+mn-lt"/>
                        </a:rPr>
                        <a:t>KH</a:t>
                      </a:r>
                      <a:endParaRPr lang="en-GB" sz="1400" b="1" dirty="0">
                        <a:solidFill>
                          <a:schemeClr val="bg2"/>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08. Activity 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400" b="1" dirty="0" smtClean="0">
                          <a:solidFill>
                            <a:schemeClr val="bg2"/>
                          </a:solidFill>
                          <a:latin typeface="+mn-lt"/>
                        </a:rPr>
                        <a:t>LS</a:t>
                      </a:r>
                      <a:endParaRPr lang="en-GB" sz="1400" b="1" dirty="0">
                        <a:solidFill>
                          <a:schemeClr val="bg2"/>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37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09. Activity 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400" b="1" dirty="0" smtClean="0">
                          <a:solidFill>
                            <a:schemeClr val="bg2"/>
                          </a:solidFill>
                          <a:latin typeface="+mn-lt"/>
                        </a:rPr>
                        <a:t>CM</a:t>
                      </a:r>
                      <a:endParaRPr lang="en-GB" sz="1400" b="1" dirty="0">
                        <a:solidFill>
                          <a:schemeClr val="bg2"/>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15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10. Activity J</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400" b="1" dirty="0" smtClean="0">
                          <a:solidFill>
                            <a:schemeClr val="bg2"/>
                          </a:solidFill>
                          <a:latin typeface="+mn-lt"/>
                        </a:rPr>
                        <a:t>KH</a:t>
                      </a:r>
                      <a:endParaRPr lang="en-GB" sz="1400" b="1" dirty="0">
                        <a:solidFill>
                          <a:schemeClr val="bg2"/>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4" name="Slide Number Placeholder 3"/>
          <p:cNvSpPr>
            <a:spLocks noGrp="1"/>
          </p:cNvSpPr>
          <p:nvPr>
            <p:ph type="sldNum" sz="quarter" idx="10"/>
          </p:nvPr>
        </p:nvSpPr>
        <p:spPr/>
        <p:txBody>
          <a:bodyPr/>
          <a:lstStyle/>
          <a:p>
            <a:fld id="{6F3BBD64-A3F0-4AC8-BE92-0112CB7499CF}" type="slidenum">
              <a:rPr lang="en-GB" smtClean="0"/>
              <a:pPr/>
              <a:t>68</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ctr">
              <a:buNone/>
            </a:pPr>
            <a:endParaRPr lang="en-GB" sz="5400" b="1" dirty="0" smtClean="0"/>
          </a:p>
          <a:p>
            <a:pPr algn="ctr">
              <a:buNone/>
            </a:pPr>
            <a:r>
              <a:rPr lang="en-GB" sz="5400" b="1" dirty="0" smtClean="0"/>
              <a:t>Activities</a:t>
            </a:r>
          </a:p>
          <a:p>
            <a:pPr algn="ctr">
              <a:buNone/>
            </a:pPr>
            <a:endParaRPr lang="en-GB" sz="4000" b="1" dirty="0" smtClean="0">
              <a:solidFill>
                <a:schemeClr val="bg1">
                  <a:lumMod val="60000"/>
                  <a:lumOff val="40000"/>
                </a:schemeClr>
              </a:solidFill>
            </a:endParaRPr>
          </a:p>
          <a:p>
            <a:pPr algn="ctr">
              <a:buNone/>
            </a:pPr>
            <a:r>
              <a:rPr lang="en-GB" sz="4000" b="1" dirty="0" smtClean="0">
                <a:solidFill>
                  <a:schemeClr val="bg1">
                    <a:lumMod val="60000"/>
                    <a:lumOff val="40000"/>
                  </a:schemeClr>
                </a:solidFill>
              </a:rPr>
              <a:t>(Workbook)</a:t>
            </a:r>
          </a:p>
          <a:p>
            <a:pPr>
              <a:buNone/>
            </a:pPr>
            <a:endParaRPr lang="en-GB" dirty="0" smtClean="0"/>
          </a:p>
        </p:txBody>
      </p:sp>
      <p:sp>
        <p:nvSpPr>
          <p:cNvPr id="4" name="Slide Number Placeholder 3"/>
          <p:cNvSpPr>
            <a:spLocks noGrp="1"/>
          </p:cNvSpPr>
          <p:nvPr>
            <p:ph type="sldNum" sz="quarter" idx="10"/>
          </p:nvPr>
        </p:nvSpPr>
        <p:spPr/>
        <p:txBody>
          <a:bodyPr/>
          <a:lstStyle/>
          <a:p>
            <a:fld id="{6F3BBD64-A3F0-4AC8-BE92-0112CB7499CF}" type="slidenum">
              <a:rPr lang="en-GB" smtClean="0"/>
              <a:pPr/>
              <a:t>69</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92114" y="1124744"/>
            <a:ext cx="8283575" cy="5184576"/>
          </a:xfrm>
        </p:spPr>
        <p:txBody>
          <a:bodyPr/>
          <a:lstStyle/>
          <a:p>
            <a:pPr>
              <a:spcBef>
                <a:spcPts val="600"/>
              </a:spcBef>
              <a:spcAft>
                <a:spcPts val="600"/>
              </a:spcAft>
              <a:buNone/>
            </a:pPr>
            <a:r>
              <a:rPr lang="en-GB" sz="2800" dirty="0" smtClean="0"/>
              <a:t>By the end of this session you will,</a:t>
            </a:r>
          </a:p>
          <a:p>
            <a:pPr>
              <a:spcBef>
                <a:spcPts val="600"/>
              </a:spcBef>
              <a:spcAft>
                <a:spcPts val="600"/>
              </a:spcAft>
            </a:pPr>
            <a:r>
              <a:rPr lang="en-GB" sz="2800" dirty="0" smtClean="0"/>
              <a:t>Understand the nature and importance of the communication process in the workplace</a:t>
            </a:r>
          </a:p>
          <a:p>
            <a:pPr>
              <a:spcBef>
                <a:spcPts val="600"/>
              </a:spcBef>
              <a:spcAft>
                <a:spcPts val="600"/>
              </a:spcAft>
            </a:pPr>
            <a:r>
              <a:rPr lang="en-GB" sz="2800" dirty="0" smtClean="0"/>
              <a:t>Understand the advantages and disadvantages of commonly used methods of communication</a:t>
            </a:r>
          </a:p>
          <a:p>
            <a:pPr>
              <a:spcBef>
                <a:spcPts val="600"/>
              </a:spcBef>
              <a:spcAft>
                <a:spcPts val="600"/>
              </a:spcAft>
            </a:pPr>
            <a:r>
              <a:rPr lang="en-GB" sz="2800" dirty="0" smtClean="0"/>
              <a:t>Be able to assess own effectiveness in communicating with and influencing others</a:t>
            </a:r>
          </a:p>
          <a:p>
            <a:pPr>
              <a:spcBef>
                <a:spcPts val="600"/>
              </a:spcBef>
              <a:spcAft>
                <a:spcPts val="600"/>
              </a:spcAft>
            </a:pPr>
            <a:r>
              <a:rPr lang="en-GB" sz="2800" dirty="0" smtClean="0"/>
              <a:t>Be ready to use tools and techniques to support more effective communication</a:t>
            </a:r>
          </a:p>
          <a:p>
            <a:pPr>
              <a:spcBef>
                <a:spcPts val="600"/>
              </a:spcBef>
              <a:spcAft>
                <a:spcPts val="600"/>
              </a:spcAft>
            </a:pPr>
            <a:r>
              <a:rPr lang="en-GB" sz="2800" dirty="0" smtClean="0"/>
              <a:t>Know about  NHSGGC organisational goals and values</a:t>
            </a:r>
          </a:p>
          <a:p>
            <a:pPr eaLnBrk="1" hangingPunct="1">
              <a:buFontTx/>
              <a:buNone/>
            </a:pPr>
            <a:endParaRPr lang="en-GB" sz="2800" dirty="0" smtClean="0"/>
          </a:p>
          <a:p>
            <a:pPr>
              <a:spcBef>
                <a:spcPts val="1199"/>
              </a:spcBef>
            </a:pPr>
            <a:endParaRPr lang="en-GB" sz="2800" dirty="0" smtClean="0"/>
          </a:p>
        </p:txBody>
      </p:sp>
      <p:sp>
        <p:nvSpPr>
          <p:cNvPr id="82946" name="Rectangle 5"/>
          <p:cNvSpPr>
            <a:spLocks noGrp="1" noChangeArrowheads="1"/>
          </p:cNvSpPr>
          <p:nvPr>
            <p:ph type="title"/>
          </p:nvPr>
        </p:nvSpPr>
        <p:spPr/>
        <p:txBody>
          <a:bodyPr/>
          <a:lstStyle/>
          <a:p>
            <a:pPr eaLnBrk="1" hangingPunct="1"/>
            <a:r>
              <a:rPr lang="en-GB" sz="3200" dirty="0" smtClean="0"/>
              <a:t>Communicating and Influencing</a:t>
            </a:r>
          </a:p>
        </p:txBody>
      </p:sp>
      <p:sp>
        <p:nvSpPr>
          <p:cNvPr id="35844" name="Slide Number Placeholder 4"/>
          <p:cNvSpPr>
            <a:spLocks noGrp="1"/>
          </p:cNvSpPr>
          <p:nvPr>
            <p:ph type="sldNum" sz="quarter" idx="10"/>
          </p:nvPr>
        </p:nvSpPr>
        <p:spPr bwMode="auto">
          <a:xfrm>
            <a:off x="6553201" y="6356351"/>
            <a:ext cx="2133600" cy="365125"/>
          </a:xfrm>
          <a:prstGeom prst="rect">
            <a:avLst/>
          </a:prstGeom>
          <a:ln>
            <a:miter lim="800000"/>
            <a:headEnd/>
            <a:tailEnd/>
          </a:ln>
        </p:spPr>
        <p:txBody>
          <a:bodyPr wrap="square" numCol="1" anchorCtr="0" compatLnSpc="1">
            <a:prstTxWarp prst="textNoShape">
              <a:avLst/>
            </a:prstTxWarp>
          </a:bodyPr>
          <a:lstStyle/>
          <a:p>
            <a:pPr>
              <a:defRPr/>
            </a:pPr>
            <a:fld id="{2E415862-AADB-463F-A943-115E664C7FD0}" type="slidenum">
              <a:rPr lang="en-GB">
                <a:ea typeface="ＭＳ Ｐゴシック" pitchFamily="34" charset="-128"/>
              </a:rPr>
              <a:pPr>
                <a:defRPr/>
              </a:pPr>
              <a:t>7</a:t>
            </a:fld>
            <a:endParaRPr lang="en-GB">
              <a:ea typeface="ＭＳ Ｐゴシック" pitchFamily="34" charset="-128"/>
            </a:endParaRPr>
          </a:p>
        </p:txBody>
      </p:sp>
      <p:sp>
        <p:nvSpPr>
          <p:cNvPr id="5" name="Footer Placeholder 4"/>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Essential Skills for Managers</a:t>
            </a:r>
            <a:endParaRPr lang="en-GB" dirty="0"/>
          </a:p>
        </p:txBody>
      </p:sp>
      <p:sp>
        <p:nvSpPr>
          <p:cNvPr id="3" name="Content Placeholder 2"/>
          <p:cNvSpPr>
            <a:spLocks noGrp="1"/>
          </p:cNvSpPr>
          <p:nvPr>
            <p:ph idx="1"/>
          </p:nvPr>
        </p:nvSpPr>
        <p:spPr/>
        <p:txBody>
          <a:bodyPr/>
          <a:lstStyle/>
          <a:p>
            <a:pPr algn="ctr">
              <a:buNone/>
            </a:pPr>
            <a:endParaRPr lang="en-GB" sz="4000" b="1" dirty="0" smtClean="0"/>
          </a:p>
          <a:p>
            <a:pPr algn="ctr">
              <a:buNone/>
            </a:pPr>
            <a:r>
              <a:rPr lang="en-GB" sz="4000" b="1" dirty="0" smtClean="0"/>
              <a:t>Session 4</a:t>
            </a:r>
          </a:p>
          <a:p>
            <a:pPr algn="ctr">
              <a:buNone/>
            </a:pPr>
            <a:endParaRPr lang="en-GB" sz="4000" b="1" dirty="0" smtClean="0"/>
          </a:p>
          <a:p>
            <a:pPr algn="ctr">
              <a:buNone/>
            </a:pPr>
            <a:r>
              <a:rPr lang="en-GB" sz="4000" b="1" dirty="0" smtClean="0"/>
              <a:t>Problem Solving and Decision Making</a:t>
            </a:r>
            <a:endParaRPr lang="en-GB" sz="4000" b="1" dirty="0"/>
          </a:p>
        </p:txBody>
      </p:sp>
      <p:sp>
        <p:nvSpPr>
          <p:cNvPr id="4" name="Slide Number Placeholder 3"/>
          <p:cNvSpPr>
            <a:spLocks noGrp="1"/>
          </p:cNvSpPr>
          <p:nvPr>
            <p:ph type="sldNum" sz="quarter" idx="10"/>
          </p:nvPr>
        </p:nvSpPr>
        <p:spPr/>
        <p:txBody>
          <a:bodyPr/>
          <a:lstStyle/>
          <a:p>
            <a:fld id="{6F3BBD64-A3F0-4AC8-BE92-0112CB7499CF}" type="slidenum">
              <a:rPr lang="en-GB" smtClean="0"/>
              <a:pPr/>
              <a:t>70</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92114" y="1268760"/>
            <a:ext cx="8283575" cy="4968552"/>
          </a:xfrm>
        </p:spPr>
        <p:txBody>
          <a:bodyPr/>
          <a:lstStyle/>
          <a:p>
            <a:pPr eaLnBrk="1" hangingPunct="1">
              <a:buFontTx/>
              <a:buNone/>
            </a:pPr>
            <a:r>
              <a:rPr lang="en-GB" sz="2800" dirty="0" smtClean="0"/>
              <a:t>By the end of this session you will,</a:t>
            </a:r>
          </a:p>
          <a:p>
            <a:pPr eaLnBrk="1" hangingPunct="1">
              <a:buFontTx/>
              <a:buNone/>
            </a:pPr>
            <a:endParaRPr lang="en-GB" sz="2800" dirty="0" smtClean="0"/>
          </a:p>
          <a:p>
            <a:pPr fontAlgn="auto">
              <a:spcBef>
                <a:spcPts val="600"/>
              </a:spcBef>
              <a:spcAft>
                <a:spcPts val="600"/>
              </a:spcAft>
            </a:pPr>
            <a:r>
              <a:rPr lang="en-US" sz="2800" dirty="0" smtClean="0"/>
              <a:t>understand the value of adopting a culture of improvement</a:t>
            </a:r>
          </a:p>
          <a:p>
            <a:pPr fontAlgn="auto">
              <a:spcBef>
                <a:spcPts val="600"/>
              </a:spcBef>
              <a:spcAft>
                <a:spcPts val="600"/>
              </a:spcAft>
            </a:pPr>
            <a:r>
              <a:rPr lang="en-GB" sz="2800" dirty="0" smtClean="0"/>
              <a:t>recognise a range of tools and techniques that support problem solving and decision making</a:t>
            </a:r>
          </a:p>
          <a:p>
            <a:pPr fontAlgn="auto">
              <a:spcBef>
                <a:spcPts val="600"/>
              </a:spcBef>
              <a:spcAft>
                <a:spcPts val="600"/>
              </a:spcAft>
            </a:pPr>
            <a:r>
              <a:rPr lang="en-US" sz="2800" dirty="0" smtClean="0"/>
              <a:t>be ready to use a 6-step approach to problem solving</a:t>
            </a:r>
            <a:endParaRPr lang="en-GB" sz="2800" dirty="0" smtClean="0"/>
          </a:p>
        </p:txBody>
      </p:sp>
      <p:sp>
        <p:nvSpPr>
          <p:cNvPr id="82946" name="Rectangle 5"/>
          <p:cNvSpPr>
            <a:spLocks noGrp="1" noChangeArrowheads="1"/>
          </p:cNvSpPr>
          <p:nvPr>
            <p:ph type="title"/>
          </p:nvPr>
        </p:nvSpPr>
        <p:spPr/>
        <p:txBody>
          <a:bodyPr/>
          <a:lstStyle/>
          <a:p>
            <a:r>
              <a:rPr lang="en-GB" sz="3200" dirty="0" smtClean="0"/>
              <a:t>Problem solving and decision making</a:t>
            </a:r>
          </a:p>
        </p:txBody>
      </p:sp>
      <p:sp>
        <p:nvSpPr>
          <p:cNvPr id="35844" name="Slide Number Placeholder 4"/>
          <p:cNvSpPr>
            <a:spLocks noGrp="1"/>
          </p:cNvSpPr>
          <p:nvPr>
            <p:ph type="sldNum" sz="quarter" idx="10"/>
          </p:nvPr>
        </p:nvSpPr>
        <p:spPr bwMode="auto">
          <a:xfrm>
            <a:off x="6553201" y="6356351"/>
            <a:ext cx="2133600" cy="365125"/>
          </a:xfrm>
          <a:prstGeom prst="rect">
            <a:avLst/>
          </a:prstGeom>
          <a:ln>
            <a:miter lim="800000"/>
            <a:headEnd/>
            <a:tailEnd/>
          </a:ln>
        </p:spPr>
        <p:txBody>
          <a:bodyPr wrap="square" numCol="1" anchorCtr="0" compatLnSpc="1">
            <a:prstTxWarp prst="textNoShape">
              <a:avLst/>
            </a:prstTxWarp>
          </a:bodyPr>
          <a:lstStyle/>
          <a:p>
            <a:pPr>
              <a:defRPr/>
            </a:pPr>
            <a:fld id="{2E415862-AADB-463F-A943-115E664C7FD0}" type="slidenum">
              <a:rPr lang="en-GB">
                <a:ea typeface="ＭＳ Ｐゴシック" pitchFamily="34" charset="-128"/>
              </a:rPr>
              <a:pPr>
                <a:defRPr/>
              </a:pPr>
              <a:t>71</a:t>
            </a:fld>
            <a:endParaRPr lang="en-GB">
              <a:ea typeface="ＭＳ Ｐゴシック" pitchFamily="34" charset="-128"/>
            </a:endParaRPr>
          </a:p>
        </p:txBody>
      </p:sp>
      <p:sp>
        <p:nvSpPr>
          <p:cNvPr id="5" name="Footer Placeholder 4"/>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188" cy="706140"/>
          </a:xfrm>
        </p:spPr>
        <p:txBody>
          <a:bodyPr/>
          <a:lstStyle/>
          <a:p>
            <a:r>
              <a:rPr lang="en-GB" dirty="0" smtClean="0"/>
              <a:t>What counts as a problem?</a:t>
            </a:r>
            <a:endParaRPr lang="en-GB" dirty="0"/>
          </a:p>
        </p:txBody>
      </p:sp>
      <p:sp>
        <p:nvSpPr>
          <p:cNvPr id="3" name="Content Placeholder 2"/>
          <p:cNvSpPr>
            <a:spLocks noGrp="1"/>
          </p:cNvSpPr>
          <p:nvPr>
            <p:ph idx="1"/>
          </p:nvPr>
        </p:nvSpPr>
        <p:spPr>
          <a:xfrm>
            <a:off x="251520" y="1196753"/>
            <a:ext cx="8568952" cy="4929411"/>
          </a:xfrm>
        </p:spPr>
        <p:txBody>
          <a:bodyPr/>
          <a:lstStyle/>
          <a:p>
            <a:pPr marL="0" indent="0">
              <a:spcBef>
                <a:spcPts val="600"/>
              </a:spcBef>
              <a:spcAft>
                <a:spcPts val="600"/>
              </a:spcAft>
              <a:buNone/>
            </a:pPr>
            <a:r>
              <a:rPr lang="en-GB" sz="2800" b="1" dirty="0" smtClean="0"/>
              <a:t>Deviation</a:t>
            </a:r>
            <a:r>
              <a:rPr lang="en-GB" sz="2800" dirty="0" smtClean="0"/>
              <a:t> - where something has gone wrong and corrective action is needed e.g. equipment malfunction, absence within the team, complaint.</a:t>
            </a:r>
          </a:p>
          <a:p>
            <a:pPr marL="0" indent="0">
              <a:spcBef>
                <a:spcPts val="600"/>
              </a:spcBef>
              <a:spcAft>
                <a:spcPts val="600"/>
              </a:spcAft>
              <a:buNone/>
            </a:pPr>
            <a:r>
              <a:rPr lang="en-GB" sz="2800" b="1" dirty="0" smtClean="0"/>
              <a:t>Potential</a:t>
            </a:r>
            <a:r>
              <a:rPr lang="en-GB" sz="2800" dirty="0" smtClean="0"/>
              <a:t> - where problems may be arising for the future and preventive action is needed e.g. growing staff turnover, increased demand on current resources.</a:t>
            </a:r>
          </a:p>
          <a:p>
            <a:pPr marL="0" indent="0">
              <a:spcBef>
                <a:spcPts val="600"/>
              </a:spcBef>
              <a:spcAft>
                <a:spcPts val="600"/>
              </a:spcAft>
              <a:buNone/>
            </a:pPr>
            <a:r>
              <a:rPr lang="en-GB" sz="2800" b="1" dirty="0" smtClean="0"/>
              <a:t>Improvement</a:t>
            </a:r>
            <a:r>
              <a:rPr lang="en-GB" sz="2800" dirty="0" smtClean="0"/>
              <a:t> - where problems centre on how to be more productive, efficient and responsive in the future e.g. installing a new system, changes procedures to meet new standards.</a:t>
            </a:r>
          </a:p>
          <a:p>
            <a:endParaRPr lang="en-GB" sz="2300" dirty="0"/>
          </a:p>
        </p:txBody>
      </p:sp>
      <p:sp>
        <p:nvSpPr>
          <p:cNvPr id="4" name="Slide Number Placeholder 3"/>
          <p:cNvSpPr>
            <a:spLocks noGrp="1"/>
          </p:cNvSpPr>
          <p:nvPr>
            <p:ph type="sldNum" sz="quarter" idx="10"/>
          </p:nvPr>
        </p:nvSpPr>
        <p:spPr/>
        <p:txBody>
          <a:bodyPr/>
          <a:lstStyle/>
          <a:p>
            <a:fld id="{6F3BBD64-A3F0-4AC8-BE92-0112CB7499CF}" type="slidenum">
              <a:rPr lang="en-GB" smtClean="0"/>
              <a:pPr/>
              <a:t>72</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92114" y="1125538"/>
            <a:ext cx="8283575" cy="5111774"/>
          </a:xfrm>
        </p:spPr>
        <p:txBody>
          <a:bodyPr/>
          <a:lstStyle/>
          <a:p>
            <a:pPr>
              <a:buNone/>
            </a:pPr>
            <a:endParaRPr lang="en-GB" sz="2300" i="1" dirty="0" smtClean="0"/>
          </a:p>
          <a:p>
            <a:pPr>
              <a:buNone/>
            </a:pPr>
            <a:r>
              <a:rPr lang="en-GB" sz="2300" b="1" dirty="0" smtClean="0"/>
              <a:t>Quality Improvement</a:t>
            </a:r>
          </a:p>
          <a:p>
            <a:pPr marL="0" indent="0">
              <a:buNone/>
            </a:pPr>
            <a:r>
              <a:rPr lang="en-GB" sz="2300" dirty="0" smtClean="0"/>
              <a:t>"The combined and unceasing efforts of everyone  to make the changes that will lead to better patient outcomes (health), better system performance (care) and better professional development (learning)". </a:t>
            </a:r>
          </a:p>
          <a:p>
            <a:pPr marL="3542717" lvl="8" indent="0">
              <a:buNone/>
            </a:pPr>
            <a:r>
              <a:rPr lang="en-GB" sz="2300" dirty="0" smtClean="0"/>
              <a:t>(</a:t>
            </a:r>
            <a:r>
              <a:rPr lang="en-GB" sz="2300" dirty="0" err="1" smtClean="0"/>
              <a:t>Batalden</a:t>
            </a:r>
            <a:r>
              <a:rPr lang="en-GB" sz="2300" dirty="0" smtClean="0"/>
              <a:t> and Davidoff, 2007).</a:t>
            </a:r>
          </a:p>
          <a:p>
            <a:pPr marL="0" indent="0">
              <a:buNone/>
            </a:pPr>
            <a:endParaRPr lang="en-GB" sz="2300" dirty="0" smtClean="0"/>
          </a:p>
          <a:p>
            <a:pPr marL="0" indent="0">
              <a:buNone/>
            </a:pPr>
            <a:r>
              <a:rPr lang="en-GB" sz="2300" b="1" dirty="0" smtClean="0"/>
              <a:t>Continuous Improvement</a:t>
            </a:r>
          </a:p>
          <a:p>
            <a:pPr marL="0" indent="0">
              <a:buNone/>
            </a:pPr>
            <a:r>
              <a:rPr lang="en-GB" sz="2300" dirty="0" smtClean="0"/>
              <a:t>A method for identifying opportunities for streamlining work and reducing waste.</a:t>
            </a:r>
          </a:p>
        </p:txBody>
      </p:sp>
      <p:sp>
        <p:nvSpPr>
          <p:cNvPr id="82946" name="Rectangle 5"/>
          <p:cNvSpPr>
            <a:spLocks noGrp="1" noChangeArrowheads="1"/>
          </p:cNvSpPr>
          <p:nvPr>
            <p:ph type="title"/>
          </p:nvPr>
        </p:nvSpPr>
        <p:spPr>
          <a:xfrm>
            <a:off x="457200" y="260648"/>
            <a:ext cx="6707188" cy="706140"/>
          </a:xfrm>
        </p:spPr>
        <p:txBody>
          <a:bodyPr/>
          <a:lstStyle/>
          <a:p>
            <a:pPr eaLnBrk="1" hangingPunct="1"/>
            <a:r>
              <a:rPr lang="en-GB" dirty="0" smtClean="0"/>
              <a:t>Improvement</a:t>
            </a:r>
          </a:p>
        </p:txBody>
      </p:sp>
      <p:sp>
        <p:nvSpPr>
          <p:cNvPr id="35844" name="Slide Number Placeholder 4"/>
          <p:cNvSpPr>
            <a:spLocks noGrp="1"/>
          </p:cNvSpPr>
          <p:nvPr>
            <p:ph type="sldNum" sz="quarter" idx="10"/>
          </p:nvPr>
        </p:nvSpPr>
        <p:spPr bwMode="auto">
          <a:xfrm>
            <a:off x="6553201" y="6356351"/>
            <a:ext cx="2133600" cy="365125"/>
          </a:xfrm>
          <a:prstGeom prst="rect">
            <a:avLst/>
          </a:prstGeom>
          <a:ln>
            <a:miter lim="800000"/>
            <a:headEnd/>
            <a:tailEnd/>
          </a:ln>
        </p:spPr>
        <p:txBody>
          <a:bodyPr wrap="square" numCol="1" anchorCtr="0" compatLnSpc="1">
            <a:prstTxWarp prst="textNoShape">
              <a:avLst/>
            </a:prstTxWarp>
          </a:bodyPr>
          <a:lstStyle/>
          <a:p>
            <a:pPr>
              <a:defRPr/>
            </a:pPr>
            <a:fld id="{2E415862-AADB-463F-A943-115E664C7FD0}" type="slidenum">
              <a:rPr lang="en-GB">
                <a:ea typeface="ＭＳ Ｐゴシック" pitchFamily="34" charset="-128"/>
              </a:rPr>
              <a:pPr>
                <a:defRPr/>
              </a:pPr>
              <a:t>73</a:t>
            </a:fld>
            <a:endParaRPr lang="en-GB">
              <a:ea typeface="ＭＳ Ｐゴシック" pitchFamily="34" charset="-128"/>
            </a:endParaRPr>
          </a:p>
        </p:txBody>
      </p:sp>
      <p:sp>
        <p:nvSpPr>
          <p:cNvPr id="5" name="Footer Placeholder 4"/>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quarter" idx="1"/>
          </p:nvPr>
        </p:nvSpPr>
        <p:spPr bwMode="auto">
          <a:xfrm>
            <a:off x="539553" y="1563688"/>
            <a:ext cx="7526337" cy="3730625"/>
          </a:xfrm>
          <a:prstGeom prst="rect">
            <a:avLst/>
          </a:prstGeom>
          <a:noFill/>
          <a:ln>
            <a:miter lim="800000"/>
            <a:headEnd/>
            <a:tailEnd/>
          </a:ln>
        </p:spPr>
        <p:txBody>
          <a:bodyPr vert="horz" wrap="square" lIns="91425" tIns="45713" rIns="91425" bIns="45713" numCol="1" anchor="t" anchorCtr="0" compatLnSpc="1">
            <a:prstTxWarp prst="textNoShape">
              <a:avLst/>
            </a:prstTxWarp>
          </a:bodyPr>
          <a:lstStyle/>
          <a:p>
            <a:pPr>
              <a:spcBef>
                <a:spcPts val="600"/>
              </a:spcBef>
              <a:spcAft>
                <a:spcPct val="60000"/>
              </a:spcAft>
            </a:pPr>
            <a:r>
              <a:rPr lang="en-GB" sz="3600" dirty="0" smtClean="0">
                <a:latin typeface="Arial" pitchFamily="34" charset="0"/>
                <a:ea typeface="ＭＳ Ｐゴシック" pitchFamily="34" charset="-128"/>
              </a:rPr>
              <a:t>Tackling the ‘wrong’ problem</a:t>
            </a:r>
          </a:p>
          <a:p>
            <a:pPr>
              <a:spcBef>
                <a:spcPts val="600"/>
              </a:spcBef>
              <a:spcAft>
                <a:spcPct val="60000"/>
              </a:spcAft>
            </a:pPr>
            <a:r>
              <a:rPr lang="en-GB" sz="3600" dirty="0" smtClean="0">
                <a:latin typeface="Arial" pitchFamily="34" charset="0"/>
                <a:ea typeface="ＭＳ Ｐゴシック" pitchFamily="34" charset="-128"/>
              </a:rPr>
              <a:t>Making assumptions</a:t>
            </a:r>
          </a:p>
          <a:p>
            <a:pPr>
              <a:spcBef>
                <a:spcPts val="600"/>
              </a:spcBef>
              <a:spcAft>
                <a:spcPct val="60000"/>
              </a:spcAft>
            </a:pPr>
            <a:r>
              <a:rPr lang="en-GB" sz="3600" dirty="0" smtClean="0">
                <a:latin typeface="Arial" pitchFamily="34" charset="0"/>
                <a:ea typeface="ＭＳ Ｐゴシック" pitchFamily="34" charset="-128"/>
              </a:rPr>
              <a:t>Jumping to solutions</a:t>
            </a:r>
          </a:p>
          <a:p>
            <a:pPr eaLnBrk="1" hangingPunct="1"/>
            <a:r>
              <a:rPr lang="en-GB" sz="3600" dirty="0" smtClean="0">
                <a:latin typeface="Arial" pitchFamily="34" charset="0"/>
                <a:ea typeface="ＭＳ Ｐゴシック" pitchFamily="34" charset="-128"/>
              </a:rPr>
              <a:t>Failing to seek expert advice</a:t>
            </a:r>
          </a:p>
        </p:txBody>
      </p:sp>
      <p:sp>
        <p:nvSpPr>
          <p:cNvPr id="19459" name="Rectangle 4"/>
          <p:cNvSpPr>
            <a:spLocks noChangeArrowheads="1"/>
          </p:cNvSpPr>
          <p:nvPr/>
        </p:nvSpPr>
        <p:spPr bwMode="auto">
          <a:xfrm>
            <a:off x="467545" y="332656"/>
            <a:ext cx="4424609" cy="646331"/>
          </a:xfrm>
          <a:prstGeom prst="rect">
            <a:avLst/>
          </a:prstGeom>
          <a:noFill/>
          <a:ln w="9525">
            <a:noFill/>
            <a:miter lim="800000"/>
            <a:headEnd/>
            <a:tailEnd/>
          </a:ln>
        </p:spPr>
        <p:txBody>
          <a:bodyPr wrap="square" lIns="91425" tIns="45713" rIns="91425" bIns="45713">
            <a:spAutoFit/>
          </a:bodyPr>
          <a:lstStyle/>
          <a:p>
            <a:pPr>
              <a:buNone/>
            </a:pPr>
            <a:r>
              <a:rPr lang="en-GB" sz="3600" b="1" dirty="0">
                <a:solidFill>
                  <a:schemeClr val="bg1"/>
                </a:solidFill>
                <a:latin typeface="+mj-lt"/>
                <a:ea typeface="+mj-ea"/>
                <a:cs typeface="+mj-cs"/>
              </a:rPr>
              <a:t>Common </a:t>
            </a:r>
            <a:r>
              <a:rPr lang="en-GB" sz="3600" b="1" dirty="0" smtClean="0">
                <a:solidFill>
                  <a:schemeClr val="bg1"/>
                </a:solidFill>
                <a:latin typeface="+mj-lt"/>
                <a:ea typeface="+mj-ea"/>
                <a:cs typeface="+mj-cs"/>
              </a:rPr>
              <a:t>mistakes</a:t>
            </a:r>
            <a:endParaRPr lang="en-GB" sz="3600" b="1" dirty="0">
              <a:solidFill>
                <a:schemeClr val="bg1"/>
              </a:solidFill>
              <a:latin typeface="+mj-lt"/>
              <a:ea typeface="+mj-ea"/>
              <a:cs typeface="+mj-cs"/>
            </a:endParaRPr>
          </a:p>
        </p:txBody>
      </p:sp>
      <p:sp>
        <p:nvSpPr>
          <p:cNvPr id="4" name="Slide Number Placeholder 3"/>
          <p:cNvSpPr>
            <a:spLocks noGrp="1"/>
          </p:cNvSpPr>
          <p:nvPr>
            <p:ph type="sldNum" sz="quarter" idx="10"/>
          </p:nvPr>
        </p:nvSpPr>
        <p:spPr/>
        <p:txBody>
          <a:bodyPr/>
          <a:lstStyle/>
          <a:p>
            <a:fld id="{6F3BBD64-A3F0-4AC8-BE92-0112CB7499CF}" type="slidenum">
              <a:rPr lang="en-GB" smtClean="0"/>
              <a:pPr/>
              <a:t>74</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260648"/>
            <a:ext cx="6707188" cy="706140"/>
          </a:xfrm>
        </p:spPr>
        <p:txBody>
          <a:bodyPr/>
          <a:lstStyle/>
          <a:p>
            <a:pPr eaLnBrk="1" hangingPunct="1">
              <a:defRPr/>
            </a:pPr>
            <a:r>
              <a:rPr lang="en-GB" dirty="0" smtClean="0"/>
              <a:t>PDSA model</a:t>
            </a:r>
          </a:p>
        </p:txBody>
      </p:sp>
      <p:pic>
        <p:nvPicPr>
          <p:cNvPr id="37891" name="Picture 2" descr="s_02_mfi_nofill_03"/>
          <p:cNvPicPr>
            <a:picLocks noChangeAspect="1" noChangeArrowheads="1"/>
          </p:cNvPicPr>
          <p:nvPr/>
        </p:nvPicPr>
        <p:blipFill>
          <a:blip r:embed="rId3" cstate="print"/>
          <a:srcRect/>
          <a:stretch>
            <a:fillRect/>
          </a:stretch>
        </p:blipFill>
        <p:spPr bwMode="auto">
          <a:xfrm>
            <a:off x="2686051" y="1341438"/>
            <a:ext cx="3470275" cy="5080000"/>
          </a:xfrm>
          <a:prstGeom prst="rect">
            <a:avLst/>
          </a:prstGeom>
          <a:noFill/>
          <a:ln w="9525">
            <a:noFill/>
            <a:miter lim="800000"/>
            <a:headEnd/>
            <a:tailEnd/>
          </a:ln>
        </p:spPr>
      </p:pic>
      <p:sp>
        <p:nvSpPr>
          <p:cNvPr id="37892" name="Text Box 3"/>
          <p:cNvSpPr txBox="1">
            <a:spLocks noChangeArrowheads="1"/>
          </p:cNvSpPr>
          <p:nvPr/>
        </p:nvSpPr>
        <p:spPr bwMode="auto">
          <a:xfrm>
            <a:off x="5940152" y="5949280"/>
            <a:ext cx="2952328" cy="338554"/>
          </a:xfrm>
          <a:prstGeom prst="rect">
            <a:avLst/>
          </a:prstGeom>
          <a:noFill/>
          <a:ln w="9525">
            <a:noFill/>
            <a:miter lim="800000"/>
            <a:headEnd/>
            <a:tailEnd/>
          </a:ln>
        </p:spPr>
        <p:txBody>
          <a:bodyPr wrap="square" lIns="91425" tIns="45713" rIns="91425" bIns="45713">
            <a:spAutoFit/>
          </a:bodyPr>
          <a:lstStyle/>
          <a:p>
            <a:r>
              <a:rPr lang="en-US" sz="1600" dirty="0">
                <a:solidFill>
                  <a:schemeClr val="bg2"/>
                </a:solidFill>
              </a:rPr>
              <a:t>The Improvement Guide, API</a:t>
            </a:r>
          </a:p>
        </p:txBody>
      </p:sp>
      <p:sp>
        <p:nvSpPr>
          <p:cNvPr id="5" name="Slide Number Placeholder 4"/>
          <p:cNvSpPr>
            <a:spLocks noGrp="1"/>
          </p:cNvSpPr>
          <p:nvPr>
            <p:ph type="sldNum" sz="quarter" idx="10"/>
          </p:nvPr>
        </p:nvSpPr>
        <p:spPr/>
        <p:txBody>
          <a:bodyPr/>
          <a:lstStyle/>
          <a:p>
            <a:fld id="{6F3BBD64-A3F0-4AC8-BE92-0112CB7499CF}" type="slidenum">
              <a:rPr lang="en-GB" smtClean="0"/>
              <a:pPr/>
              <a:t>75</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PDSA model</a:t>
            </a:r>
            <a:endParaRPr lang="en-GB" dirty="0"/>
          </a:p>
        </p:txBody>
      </p:sp>
      <p:sp>
        <p:nvSpPr>
          <p:cNvPr id="3" name="Slide Number Placeholder 2"/>
          <p:cNvSpPr>
            <a:spLocks noGrp="1"/>
          </p:cNvSpPr>
          <p:nvPr>
            <p:ph type="sldNum" sz="quarter" idx="10"/>
          </p:nvPr>
        </p:nvSpPr>
        <p:spPr/>
        <p:txBody>
          <a:bodyPr/>
          <a:lstStyle/>
          <a:p>
            <a:fld id="{6F3BBD64-A3F0-4AC8-BE92-0112CB7499CF}" type="slidenum">
              <a:rPr lang="en-GB" smtClean="0"/>
              <a:pPr/>
              <a:t>76</a:t>
            </a:fld>
            <a:endParaRPr lang="en-GB" dirty="0"/>
          </a:p>
        </p:txBody>
      </p:sp>
      <p:sp>
        <p:nvSpPr>
          <p:cNvPr id="4" name="Footer Placeholder 3"/>
          <p:cNvSpPr>
            <a:spLocks noGrp="1"/>
          </p:cNvSpPr>
          <p:nvPr>
            <p:ph type="ftr" sz="quarter" idx="11"/>
          </p:nvPr>
        </p:nvSpPr>
        <p:spPr/>
        <p:txBody>
          <a:bodyPr/>
          <a:lstStyle/>
          <a:p>
            <a:endParaRPr lang="en-GB"/>
          </a:p>
        </p:txBody>
      </p:sp>
      <p:sp>
        <p:nvSpPr>
          <p:cNvPr id="5" name="Rectangle 4"/>
          <p:cNvSpPr/>
          <p:nvPr/>
        </p:nvSpPr>
        <p:spPr>
          <a:xfrm>
            <a:off x="251520" y="1052736"/>
            <a:ext cx="8640960" cy="5256584"/>
          </a:xfrm>
          <a:prstGeom prst="rect">
            <a:avLst/>
          </a:prstGeom>
        </p:spPr>
        <p:txBody>
          <a:bodyPr wrap="square">
            <a:spAutoFit/>
          </a:bodyPr>
          <a:lstStyle/>
          <a:p>
            <a:r>
              <a:rPr lang="en-GB" sz="1600" b="1" dirty="0" smtClean="0">
                <a:solidFill>
                  <a:schemeClr val="bg2"/>
                </a:solidFill>
              </a:rPr>
              <a:t>1. </a:t>
            </a:r>
            <a:r>
              <a:rPr lang="en-GB" sz="2000" b="1" dirty="0" smtClean="0">
                <a:solidFill>
                  <a:schemeClr val="bg2"/>
                </a:solidFill>
              </a:rPr>
              <a:t> </a:t>
            </a:r>
            <a:r>
              <a:rPr lang="en-GB" sz="1600" b="1" dirty="0" smtClean="0">
                <a:solidFill>
                  <a:schemeClr val="bg2"/>
                </a:solidFill>
              </a:rPr>
              <a:t>Plan</a:t>
            </a:r>
            <a:r>
              <a:rPr lang="en-GB" sz="1600" dirty="0" smtClean="0">
                <a:solidFill>
                  <a:schemeClr val="bg2"/>
                </a:solidFill>
              </a:rPr>
              <a:t> (results are dependent on the quality of the plan) </a:t>
            </a:r>
          </a:p>
          <a:p>
            <a:pPr marL="534988" indent="-179388">
              <a:buFont typeface="Arial" pitchFamily="34" charset="0"/>
              <a:buChar char="•"/>
            </a:pPr>
            <a:r>
              <a:rPr lang="en-GB" sz="1600" dirty="0" smtClean="0">
                <a:solidFill>
                  <a:schemeClr val="bg2"/>
                </a:solidFill>
              </a:rPr>
              <a:t>identifying what will be done, roles and responsibilities, and timescales</a:t>
            </a:r>
          </a:p>
          <a:p>
            <a:pPr marL="534988" indent="-179388">
              <a:buFont typeface="Arial" pitchFamily="34" charset="0"/>
              <a:buChar char="•"/>
            </a:pPr>
            <a:r>
              <a:rPr lang="en-GB" sz="1600" dirty="0" smtClean="0">
                <a:solidFill>
                  <a:schemeClr val="bg2"/>
                </a:solidFill>
              </a:rPr>
              <a:t>objectives, predictions, risk, evaluation planning</a:t>
            </a:r>
          </a:p>
          <a:p>
            <a:pPr marL="355600" indent="179388"/>
            <a:endParaRPr lang="en-GB" sz="1600" dirty="0" smtClean="0">
              <a:solidFill>
                <a:schemeClr val="bg2"/>
              </a:solidFill>
            </a:endParaRPr>
          </a:p>
          <a:p>
            <a:r>
              <a:rPr lang="en-GB" sz="1600" b="1" dirty="0" smtClean="0">
                <a:solidFill>
                  <a:schemeClr val="bg2"/>
                </a:solidFill>
              </a:rPr>
              <a:t>2.  Do</a:t>
            </a:r>
            <a:r>
              <a:rPr lang="en-GB" sz="1600" dirty="0" smtClean="0">
                <a:solidFill>
                  <a:schemeClr val="bg2"/>
                </a:solidFill>
              </a:rPr>
              <a:t> (plan is put into action)</a:t>
            </a:r>
          </a:p>
          <a:p>
            <a:pPr marL="539750" lvl="1" indent="-184150">
              <a:buFont typeface="Arial" pitchFamily="34" charset="0"/>
              <a:buChar char="•"/>
            </a:pPr>
            <a:r>
              <a:rPr lang="en-GB" sz="1600" dirty="0" smtClean="0">
                <a:solidFill>
                  <a:schemeClr val="bg2"/>
                </a:solidFill>
              </a:rPr>
              <a:t>data for monitoring and measuring the changes will be collected and observations recorded.</a:t>
            </a:r>
          </a:p>
          <a:p>
            <a:pPr marL="539750" lvl="1" indent="-184150"/>
            <a:endParaRPr lang="en-GB" sz="1600" dirty="0" smtClean="0">
              <a:solidFill>
                <a:schemeClr val="bg2"/>
              </a:solidFill>
            </a:endParaRPr>
          </a:p>
          <a:p>
            <a:r>
              <a:rPr lang="en-GB" sz="1600" b="1" dirty="0" smtClean="0">
                <a:solidFill>
                  <a:schemeClr val="bg2"/>
                </a:solidFill>
              </a:rPr>
              <a:t>3.  Study</a:t>
            </a:r>
            <a:r>
              <a:rPr lang="en-GB" sz="1600" dirty="0" smtClean="0">
                <a:solidFill>
                  <a:schemeClr val="bg2"/>
                </a:solidFill>
              </a:rPr>
              <a:t> (review and reflection)</a:t>
            </a:r>
          </a:p>
          <a:p>
            <a:pPr marL="534988" lvl="1" indent="-179388">
              <a:buFont typeface="Arial" pitchFamily="34" charset="0"/>
              <a:buChar char="•"/>
            </a:pPr>
            <a:r>
              <a:rPr lang="en-GB" sz="1600" dirty="0" smtClean="0">
                <a:solidFill>
                  <a:schemeClr val="bg2"/>
                </a:solidFill>
              </a:rPr>
              <a:t>data will be analysed and compared with predictions</a:t>
            </a:r>
          </a:p>
          <a:p>
            <a:pPr marL="534988" lvl="1" indent="-179388">
              <a:buFont typeface="Arial" pitchFamily="34" charset="0"/>
              <a:buChar char="•"/>
            </a:pPr>
            <a:r>
              <a:rPr lang="en-GB" sz="1600" dirty="0" smtClean="0">
                <a:solidFill>
                  <a:schemeClr val="bg2"/>
                </a:solidFill>
              </a:rPr>
              <a:t>ideas for improvements to the cycle should be raised</a:t>
            </a:r>
          </a:p>
          <a:p>
            <a:pPr marL="360363" lvl="1" indent="174625">
              <a:buFont typeface="Arial" pitchFamily="34" charset="0"/>
              <a:buChar char="•"/>
            </a:pPr>
            <a:endParaRPr lang="en-GB" sz="1600" dirty="0" smtClean="0">
              <a:solidFill>
                <a:schemeClr val="bg2"/>
              </a:solidFill>
            </a:endParaRPr>
          </a:p>
          <a:p>
            <a:r>
              <a:rPr lang="en-GB" sz="1600" b="1" dirty="0" smtClean="0">
                <a:solidFill>
                  <a:schemeClr val="bg2"/>
                </a:solidFill>
              </a:rPr>
              <a:t>4.  Act.</a:t>
            </a:r>
            <a:r>
              <a:rPr lang="en-GB" sz="1600" dirty="0" smtClean="0">
                <a:solidFill>
                  <a:schemeClr val="bg2"/>
                </a:solidFill>
              </a:rPr>
              <a:t> (decide on next cycle)</a:t>
            </a:r>
          </a:p>
          <a:p>
            <a:pPr marL="534988" lvl="1" indent="-179388">
              <a:buFont typeface="Arial" pitchFamily="34" charset="0"/>
              <a:buChar char="•"/>
            </a:pPr>
            <a:r>
              <a:rPr lang="en-GB" sz="1600" dirty="0" smtClean="0">
                <a:solidFill>
                  <a:schemeClr val="bg2"/>
                </a:solidFill>
              </a:rPr>
              <a:t>may be that the cycle should be run again with improvements made, or further cycles should be created to develop the changes</a:t>
            </a:r>
          </a:p>
          <a:p>
            <a:endParaRPr lang="en-GB" sz="1600" dirty="0" smtClean="0">
              <a:solidFill>
                <a:schemeClr val="bg2"/>
              </a:solidFill>
            </a:endParaRPr>
          </a:p>
          <a:p>
            <a:r>
              <a:rPr lang="en-GB" sz="1600" dirty="0" smtClean="0">
                <a:solidFill>
                  <a:schemeClr val="bg2"/>
                </a:solidFill>
              </a:rPr>
              <a:t>The cycles should be small and simple. In this way, getting started is easy, and you can move quickly through each stage and apply the learning quickly.  It also reduces risk, as anything that goes wrong will not have a large impact. Running a few successive cycles will build on learning and allow effective, easily accomplishable and proven changes to the system. </a:t>
            </a:r>
            <a:endParaRPr lang="en-GB" sz="1600" dirty="0">
              <a:solidFill>
                <a:schemeClr val="bg2"/>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Grp="1" noChangeArrowheads="1"/>
          </p:cNvSpPr>
          <p:nvPr>
            <p:ph sz="quarter" idx="1"/>
          </p:nvPr>
        </p:nvSpPr>
        <p:spPr bwMode="auto">
          <a:xfrm>
            <a:off x="467544" y="1772816"/>
            <a:ext cx="8136904" cy="4464496"/>
          </a:xfrm>
          <a:prstGeom prst="rect">
            <a:avLst/>
          </a:prstGeom>
          <a:noFill/>
          <a:ln>
            <a:miter lim="800000"/>
            <a:headEnd/>
            <a:tailEnd/>
          </a:ln>
        </p:spPr>
        <p:txBody>
          <a:bodyPr vert="horz" wrap="square" lIns="90474" tIns="44443" rIns="90474" bIns="44443" numCol="1" anchor="t" anchorCtr="0" compatLnSpc="1">
            <a:prstTxWarp prst="textNoShape">
              <a:avLst/>
            </a:prstTxWarp>
          </a:bodyPr>
          <a:lstStyle/>
          <a:p>
            <a:pPr marL="380938" indent="-380938">
              <a:lnSpc>
                <a:spcPct val="110000"/>
              </a:lnSpc>
              <a:spcBef>
                <a:spcPct val="40000"/>
              </a:spcBef>
              <a:buFont typeface="Wingdings" pitchFamily="2" charset="2"/>
              <a:buAutoNum type="arabicPeriod"/>
            </a:pPr>
            <a:r>
              <a:rPr lang="en-US" sz="2800" dirty="0" smtClean="0">
                <a:solidFill>
                  <a:schemeClr val="bg1"/>
                </a:solidFill>
                <a:latin typeface="Arial" pitchFamily="34" charset="0"/>
                <a:ea typeface="ＭＳ Ｐゴシック" pitchFamily="34" charset="-128"/>
              </a:rPr>
              <a:t>How do you know there is a problem? </a:t>
            </a:r>
          </a:p>
          <a:p>
            <a:pPr marL="380938" indent="-380938">
              <a:lnSpc>
                <a:spcPct val="110000"/>
              </a:lnSpc>
              <a:spcBef>
                <a:spcPct val="40000"/>
              </a:spcBef>
              <a:buFont typeface="Wingdings" pitchFamily="2" charset="2"/>
              <a:buAutoNum type="arabicPeriod"/>
            </a:pPr>
            <a:r>
              <a:rPr lang="en-US" sz="2800" dirty="0" smtClean="0">
                <a:solidFill>
                  <a:schemeClr val="bg1"/>
                </a:solidFill>
                <a:latin typeface="Arial" pitchFamily="34" charset="0"/>
                <a:ea typeface="ＭＳ Ｐゴシック" pitchFamily="34" charset="-128"/>
              </a:rPr>
              <a:t>What is the impact of the problem?</a:t>
            </a:r>
            <a:endParaRPr lang="en-GB" sz="2800" dirty="0" smtClean="0">
              <a:solidFill>
                <a:schemeClr val="bg1"/>
              </a:solidFill>
              <a:latin typeface="Arial" pitchFamily="34" charset="0"/>
              <a:ea typeface="ＭＳ Ｐゴシック" pitchFamily="34" charset="-128"/>
            </a:endParaRPr>
          </a:p>
          <a:p>
            <a:pPr marL="380938" indent="-380938">
              <a:lnSpc>
                <a:spcPct val="110000"/>
              </a:lnSpc>
              <a:spcBef>
                <a:spcPct val="40000"/>
              </a:spcBef>
              <a:buFont typeface="Wingdings" pitchFamily="2" charset="2"/>
              <a:buAutoNum type="arabicPeriod"/>
            </a:pPr>
            <a:r>
              <a:rPr lang="en-US" sz="2800" dirty="0" smtClean="0">
                <a:solidFill>
                  <a:schemeClr val="bg1"/>
                </a:solidFill>
                <a:latin typeface="Arial" pitchFamily="34" charset="0"/>
                <a:ea typeface="ＭＳ Ｐゴシック" pitchFamily="34" charset="-128"/>
              </a:rPr>
              <a:t>Is the problem stated objectively?</a:t>
            </a:r>
          </a:p>
          <a:p>
            <a:pPr marL="380938" indent="-380938">
              <a:lnSpc>
                <a:spcPct val="110000"/>
              </a:lnSpc>
              <a:spcBef>
                <a:spcPct val="40000"/>
              </a:spcBef>
              <a:buFont typeface="Wingdings" pitchFamily="2" charset="2"/>
              <a:buAutoNum type="arabicPeriod"/>
            </a:pPr>
            <a:r>
              <a:rPr lang="en-US" sz="2800" dirty="0" smtClean="0">
                <a:solidFill>
                  <a:schemeClr val="bg1"/>
                </a:solidFill>
                <a:latin typeface="Arial" pitchFamily="34" charset="0"/>
                <a:ea typeface="ＭＳ Ｐゴシック" pitchFamily="34" charset="-128"/>
              </a:rPr>
              <a:t>What is the scope of the problem?</a:t>
            </a:r>
          </a:p>
          <a:p>
            <a:pPr marL="380938" indent="-380938">
              <a:lnSpc>
                <a:spcPct val="110000"/>
              </a:lnSpc>
              <a:spcBef>
                <a:spcPct val="40000"/>
              </a:spcBef>
              <a:buFont typeface="Wingdings" pitchFamily="2" charset="2"/>
              <a:buAutoNum type="arabicPeriod"/>
            </a:pPr>
            <a:r>
              <a:rPr lang="en-US" sz="2800" dirty="0" smtClean="0">
                <a:solidFill>
                  <a:schemeClr val="bg1"/>
                </a:solidFill>
                <a:latin typeface="Arial" pitchFamily="34" charset="0"/>
                <a:ea typeface="ＭＳ Ｐゴシック" pitchFamily="34" charset="-128"/>
              </a:rPr>
              <a:t>Is there an implied solution in your problem or goal statement that you need to remove?</a:t>
            </a:r>
          </a:p>
          <a:p>
            <a:pPr marL="380938" indent="-380938" algn="ctr">
              <a:lnSpc>
                <a:spcPct val="110000"/>
              </a:lnSpc>
              <a:spcBef>
                <a:spcPct val="40000"/>
              </a:spcBef>
              <a:buNone/>
            </a:pPr>
            <a:endParaRPr lang="en-US" sz="2800" dirty="0" smtClean="0">
              <a:solidFill>
                <a:schemeClr val="bg1"/>
              </a:solidFill>
              <a:latin typeface="Arial" pitchFamily="34" charset="0"/>
              <a:ea typeface="ＭＳ Ｐゴシック" pitchFamily="34" charset="-128"/>
            </a:endParaRPr>
          </a:p>
        </p:txBody>
      </p:sp>
      <p:sp>
        <p:nvSpPr>
          <p:cNvPr id="30723" name="Rectangle 5"/>
          <p:cNvSpPr>
            <a:spLocks noChangeArrowheads="1"/>
          </p:cNvSpPr>
          <p:nvPr/>
        </p:nvSpPr>
        <p:spPr bwMode="auto">
          <a:xfrm>
            <a:off x="467544" y="332656"/>
            <a:ext cx="6840334" cy="677094"/>
          </a:xfrm>
          <a:prstGeom prst="rect">
            <a:avLst/>
          </a:prstGeom>
          <a:noFill/>
          <a:ln w="9525">
            <a:noFill/>
            <a:miter lim="800000"/>
            <a:headEnd/>
            <a:tailEnd/>
          </a:ln>
        </p:spPr>
        <p:txBody>
          <a:bodyPr wrap="square" lIns="91425" tIns="45713" rIns="91425" bIns="45713">
            <a:spAutoFit/>
          </a:bodyPr>
          <a:lstStyle/>
          <a:p>
            <a:pPr>
              <a:buNone/>
            </a:pPr>
            <a:r>
              <a:rPr lang="en-GB" sz="3800" b="1" dirty="0">
                <a:solidFill>
                  <a:schemeClr val="bg1"/>
                </a:solidFill>
              </a:rPr>
              <a:t>Step 1 </a:t>
            </a:r>
            <a:r>
              <a:rPr lang="en-US" sz="3800" b="1" dirty="0">
                <a:solidFill>
                  <a:schemeClr val="bg1"/>
                </a:solidFill>
              </a:rPr>
              <a:t>–</a:t>
            </a:r>
            <a:r>
              <a:rPr lang="en-GB" sz="3800" b="1" dirty="0">
                <a:solidFill>
                  <a:schemeClr val="bg1"/>
                </a:solidFill>
              </a:rPr>
              <a:t> Identify the </a:t>
            </a:r>
            <a:r>
              <a:rPr lang="en-GB" sz="3800" b="1" dirty="0" smtClean="0">
                <a:solidFill>
                  <a:schemeClr val="bg1"/>
                </a:solidFill>
              </a:rPr>
              <a:t>problem</a:t>
            </a:r>
            <a:endParaRPr lang="en-GB" sz="3800" b="1" dirty="0">
              <a:solidFill>
                <a:schemeClr val="bg1"/>
              </a:solidFill>
            </a:endParaRPr>
          </a:p>
        </p:txBody>
      </p:sp>
      <p:sp>
        <p:nvSpPr>
          <p:cNvPr id="5" name="Slide Number Placeholder 4"/>
          <p:cNvSpPr>
            <a:spLocks noGrp="1"/>
          </p:cNvSpPr>
          <p:nvPr>
            <p:ph type="sldNum" sz="quarter" idx="10"/>
          </p:nvPr>
        </p:nvSpPr>
        <p:spPr/>
        <p:txBody>
          <a:bodyPr/>
          <a:lstStyle/>
          <a:p>
            <a:fld id="{6F3BBD64-A3F0-4AC8-BE92-0112CB7499CF}" type="slidenum">
              <a:rPr lang="en-GB" smtClean="0"/>
              <a:pPr/>
              <a:t>77</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0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0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0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0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0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bwMode="auto">
          <a:xfrm>
            <a:off x="419101" y="1556793"/>
            <a:ext cx="8267700" cy="4824536"/>
          </a:xfrm>
          <a:prstGeom prst="rect">
            <a:avLst/>
          </a:prstGeom>
          <a:noFill/>
          <a:ln>
            <a:miter lim="800000"/>
            <a:headEnd/>
            <a:tailEnd/>
          </a:ln>
        </p:spPr>
        <p:txBody>
          <a:bodyPr vert="horz" wrap="square" lIns="91425" tIns="45713" rIns="91425" bIns="45713" numCol="1" anchor="t" anchorCtr="0" compatLnSpc="1">
            <a:prstTxWarp prst="textNoShape">
              <a:avLst/>
            </a:prstTxWarp>
          </a:bodyPr>
          <a:lstStyle/>
          <a:p>
            <a:pPr marL="495219" indent="-495219">
              <a:spcBef>
                <a:spcPct val="0"/>
              </a:spcBef>
              <a:spcAft>
                <a:spcPct val="60000"/>
              </a:spcAft>
              <a:buFont typeface="Wingdings 2" pitchFamily="18" charset="2"/>
              <a:buAutoNum type="alphaUcPeriod"/>
            </a:pPr>
            <a:r>
              <a:rPr lang="en-GB" sz="3600" dirty="0" smtClean="0">
                <a:solidFill>
                  <a:schemeClr val="bg1"/>
                </a:solidFill>
                <a:latin typeface="Arial" pitchFamily="34" charset="0"/>
                <a:ea typeface="ＭＳ Ｐゴシック" pitchFamily="34" charset="-128"/>
              </a:rPr>
              <a:t>Involve stakeholders</a:t>
            </a:r>
          </a:p>
          <a:p>
            <a:pPr marL="495219" indent="-495219">
              <a:spcBef>
                <a:spcPct val="0"/>
              </a:spcBef>
              <a:spcAft>
                <a:spcPct val="60000"/>
              </a:spcAft>
              <a:buFont typeface="Wingdings 2" pitchFamily="18" charset="2"/>
              <a:buAutoNum type="alphaUcPeriod"/>
            </a:pPr>
            <a:r>
              <a:rPr lang="en-GB" sz="3600" dirty="0" smtClean="0">
                <a:solidFill>
                  <a:schemeClr val="bg1"/>
                </a:solidFill>
                <a:latin typeface="Arial" pitchFamily="34" charset="0"/>
                <a:ea typeface="ＭＳ Ｐゴシック" pitchFamily="34" charset="-128"/>
              </a:rPr>
              <a:t>Gather and analyse information</a:t>
            </a:r>
          </a:p>
          <a:p>
            <a:pPr marL="495219" indent="-495219">
              <a:spcBef>
                <a:spcPct val="0"/>
              </a:spcBef>
              <a:spcAft>
                <a:spcPct val="60000"/>
              </a:spcAft>
              <a:buFont typeface="Wingdings 2" pitchFamily="18" charset="2"/>
              <a:buAutoNum type="alphaUcPeriod"/>
            </a:pPr>
            <a:r>
              <a:rPr lang="en-GB" sz="3600" dirty="0" smtClean="0">
                <a:solidFill>
                  <a:schemeClr val="bg1"/>
                </a:solidFill>
                <a:latin typeface="Arial" pitchFamily="34" charset="0"/>
                <a:ea typeface="ＭＳ Ｐゴシック" pitchFamily="34" charset="-128"/>
              </a:rPr>
              <a:t>Talk with people who are familiar with the problem</a:t>
            </a:r>
          </a:p>
          <a:p>
            <a:pPr marL="495219" indent="-495219">
              <a:spcBef>
                <a:spcPct val="0"/>
              </a:spcBef>
              <a:spcAft>
                <a:spcPct val="60000"/>
              </a:spcAft>
              <a:buFont typeface="Wingdings 2" pitchFamily="18" charset="2"/>
              <a:buAutoNum type="alphaUcPeriod"/>
            </a:pPr>
            <a:r>
              <a:rPr lang="en-GB" sz="3600" dirty="0" smtClean="0">
                <a:solidFill>
                  <a:schemeClr val="bg1"/>
                </a:solidFill>
                <a:latin typeface="Arial" pitchFamily="34" charset="0"/>
                <a:ea typeface="ＭＳ Ｐゴシック" pitchFamily="34" charset="-128"/>
              </a:rPr>
              <a:t>Clarify what it is / is not - problem definition tool</a:t>
            </a:r>
          </a:p>
        </p:txBody>
      </p:sp>
      <p:sp>
        <p:nvSpPr>
          <p:cNvPr id="4" name="Rectangle 10"/>
          <p:cNvSpPr>
            <a:spLocks noChangeArrowheads="1"/>
          </p:cNvSpPr>
          <p:nvPr/>
        </p:nvSpPr>
        <p:spPr bwMode="auto">
          <a:xfrm>
            <a:off x="395536" y="332656"/>
            <a:ext cx="6598281" cy="677094"/>
          </a:xfrm>
          <a:prstGeom prst="rect">
            <a:avLst/>
          </a:prstGeom>
          <a:noFill/>
          <a:ln w="9525">
            <a:noFill/>
            <a:miter lim="800000"/>
            <a:headEnd/>
            <a:tailEnd/>
          </a:ln>
        </p:spPr>
        <p:txBody>
          <a:bodyPr wrap="square" lIns="91425" tIns="45713" rIns="91425" bIns="45713">
            <a:spAutoFit/>
          </a:bodyPr>
          <a:lstStyle/>
          <a:p>
            <a:pPr>
              <a:buNone/>
            </a:pPr>
            <a:r>
              <a:rPr lang="en-GB" sz="3800" b="1" dirty="0">
                <a:solidFill>
                  <a:schemeClr val="bg1"/>
                </a:solidFill>
              </a:rPr>
              <a:t>Step 2 </a:t>
            </a:r>
            <a:r>
              <a:rPr lang="en-US" sz="3800" b="1" dirty="0">
                <a:solidFill>
                  <a:schemeClr val="bg1"/>
                </a:solidFill>
              </a:rPr>
              <a:t>–</a:t>
            </a:r>
            <a:r>
              <a:rPr lang="en-GB" sz="3800" b="1" dirty="0">
                <a:solidFill>
                  <a:schemeClr val="bg1"/>
                </a:solidFill>
              </a:rPr>
              <a:t> Define the </a:t>
            </a:r>
            <a:r>
              <a:rPr lang="en-GB" sz="3800" b="1" dirty="0" smtClean="0">
                <a:solidFill>
                  <a:schemeClr val="bg1"/>
                </a:solidFill>
              </a:rPr>
              <a:t>problem</a:t>
            </a:r>
            <a:endParaRPr lang="en-GB" sz="3800" b="1" dirty="0">
              <a:solidFill>
                <a:schemeClr val="bg1"/>
              </a:solidFill>
            </a:endParaRPr>
          </a:p>
        </p:txBody>
      </p:sp>
      <p:sp>
        <p:nvSpPr>
          <p:cNvPr id="5" name="Slide Number Placeholder 4"/>
          <p:cNvSpPr>
            <a:spLocks noGrp="1"/>
          </p:cNvSpPr>
          <p:nvPr>
            <p:ph type="sldNum" sz="quarter" idx="10"/>
          </p:nvPr>
        </p:nvSpPr>
        <p:spPr/>
        <p:txBody>
          <a:bodyPr/>
          <a:lstStyle/>
          <a:p>
            <a:fld id="{6F3BBD64-A3F0-4AC8-BE92-0112CB7499CF}" type="slidenum">
              <a:rPr lang="en-GB" smtClean="0"/>
              <a:pPr/>
              <a:t>78</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bwMode="auto">
          <a:xfrm>
            <a:off x="457201" y="1772816"/>
            <a:ext cx="8229600" cy="4320480"/>
          </a:xfrm>
          <a:prstGeom prst="rect">
            <a:avLst/>
          </a:prstGeom>
          <a:noFill/>
          <a:ln>
            <a:miter lim="800000"/>
            <a:headEnd/>
            <a:tailEnd/>
          </a:ln>
        </p:spPr>
        <p:txBody>
          <a:bodyPr vert="horz" wrap="square" lIns="91425" tIns="45713" rIns="91425" bIns="45713" numCol="1" anchor="t" anchorCtr="0" compatLnSpc="1">
            <a:prstTxWarp prst="textNoShape">
              <a:avLst/>
            </a:prstTxWarp>
          </a:bodyPr>
          <a:lstStyle/>
          <a:p>
            <a:pPr>
              <a:lnSpc>
                <a:spcPct val="150000"/>
              </a:lnSpc>
              <a:spcBef>
                <a:spcPts val="600"/>
              </a:spcBef>
              <a:buNone/>
            </a:pPr>
            <a:r>
              <a:rPr lang="en-GB" sz="3200" dirty="0" smtClean="0">
                <a:solidFill>
                  <a:schemeClr val="bg1"/>
                </a:solidFill>
                <a:latin typeface="Arial" pitchFamily="34" charset="0"/>
                <a:ea typeface="ＭＳ Ｐゴシック" pitchFamily="34" charset="-128"/>
              </a:rPr>
              <a:t>Root Cause Analysis techniques</a:t>
            </a:r>
          </a:p>
          <a:p>
            <a:pPr>
              <a:lnSpc>
                <a:spcPct val="150000"/>
              </a:lnSpc>
              <a:spcBef>
                <a:spcPts val="600"/>
              </a:spcBef>
            </a:pPr>
            <a:r>
              <a:rPr lang="en-GB" sz="3200" dirty="0" smtClean="0">
                <a:solidFill>
                  <a:schemeClr val="bg1"/>
                </a:solidFill>
                <a:latin typeface="Arial" pitchFamily="34" charset="0"/>
                <a:ea typeface="ＭＳ Ｐゴシック" pitchFamily="34" charset="-128"/>
              </a:rPr>
              <a:t>5 Whys</a:t>
            </a:r>
          </a:p>
          <a:p>
            <a:pPr>
              <a:lnSpc>
                <a:spcPct val="150000"/>
              </a:lnSpc>
              <a:spcBef>
                <a:spcPts val="600"/>
              </a:spcBef>
            </a:pPr>
            <a:r>
              <a:rPr lang="en-GB" sz="3200" dirty="0" smtClean="0">
                <a:solidFill>
                  <a:schemeClr val="bg1"/>
                </a:solidFill>
                <a:latin typeface="Arial" pitchFamily="34" charset="0"/>
                <a:ea typeface="ＭＳ Ｐゴシック" pitchFamily="34" charset="-128"/>
              </a:rPr>
              <a:t>Cause &amp; Effect (Ishikawa / Fishbone) diagram</a:t>
            </a:r>
          </a:p>
          <a:p>
            <a:pPr>
              <a:lnSpc>
                <a:spcPct val="150000"/>
              </a:lnSpc>
              <a:spcBef>
                <a:spcPts val="600"/>
              </a:spcBef>
            </a:pPr>
            <a:endParaRPr lang="en-GB" sz="2200" dirty="0" smtClean="0">
              <a:solidFill>
                <a:schemeClr val="bg1"/>
              </a:solidFill>
              <a:latin typeface="Arial" pitchFamily="34" charset="0"/>
              <a:ea typeface="ＭＳ Ｐゴシック" pitchFamily="34" charset="-128"/>
            </a:endParaRPr>
          </a:p>
          <a:p>
            <a:endParaRPr lang="en-GB" sz="2200" dirty="0" smtClean="0">
              <a:solidFill>
                <a:schemeClr val="bg1"/>
              </a:solidFill>
              <a:latin typeface="Arial" pitchFamily="34" charset="0"/>
              <a:ea typeface="ＭＳ Ｐゴシック" pitchFamily="34" charset="-128"/>
            </a:endParaRPr>
          </a:p>
        </p:txBody>
      </p:sp>
      <p:sp>
        <p:nvSpPr>
          <p:cNvPr id="6" name="Rectangle 2"/>
          <p:cNvSpPr>
            <a:spLocks noGrp="1" noChangeArrowheads="1"/>
          </p:cNvSpPr>
          <p:nvPr>
            <p:ph type="title"/>
          </p:nvPr>
        </p:nvSpPr>
        <p:spPr bwMode="auto">
          <a:xfrm>
            <a:off x="539552" y="332657"/>
            <a:ext cx="6661248" cy="677108"/>
          </a:xfrm>
          <a:prstGeom prst="rect">
            <a:avLst/>
          </a:prstGeom>
          <a:noFill/>
          <a:ln w="9525">
            <a:noFill/>
            <a:miter lim="800000"/>
            <a:headEnd/>
            <a:tailEnd/>
          </a:ln>
        </p:spPr>
        <p:txBody>
          <a:bodyPr wrap="square">
            <a:spAutoFit/>
          </a:bodyPr>
          <a:lstStyle/>
          <a:p>
            <a:pPr>
              <a:spcBef>
                <a:spcPct val="20000"/>
              </a:spcBef>
            </a:pPr>
            <a:r>
              <a:rPr lang="en-GB" sz="3800" kern="1200" dirty="0" smtClean="0">
                <a:latin typeface="+mn-lt"/>
                <a:ea typeface="+mn-ea"/>
                <a:cs typeface="+mn-cs"/>
              </a:rPr>
              <a:t>Step 3 </a:t>
            </a:r>
            <a:r>
              <a:rPr lang="en-US" sz="3800" kern="1200" dirty="0" smtClean="0">
                <a:latin typeface="+mn-lt"/>
                <a:ea typeface="+mn-ea"/>
                <a:cs typeface="+mn-cs"/>
              </a:rPr>
              <a:t>–</a:t>
            </a:r>
            <a:r>
              <a:rPr lang="en-GB" sz="3800" kern="1200" dirty="0" smtClean="0">
                <a:latin typeface="+mn-lt"/>
                <a:ea typeface="+mn-ea"/>
                <a:cs typeface="+mn-cs"/>
              </a:rPr>
              <a:t> Diagnose cause(s)</a:t>
            </a:r>
          </a:p>
        </p:txBody>
      </p:sp>
      <p:sp>
        <p:nvSpPr>
          <p:cNvPr id="7" name="Slide Number Placeholder 6"/>
          <p:cNvSpPr>
            <a:spLocks noGrp="1"/>
          </p:cNvSpPr>
          <p:nvPr>
            <p:ph type="sldNum" sz="quarter" idx="10"/>
          </p:nvPr>
        </p:nvSpPr>
        <p:spPr/>
        <p:txBody>
          <a:bodyPr/>
          <a:lstStyle/>
          <a:p>
            <a:fld id="{6F3BBD64-A3F0-4AC8-BE92-0112CB7499CF}" type="slidenum">
              <a:rPr lang="en-GB" smtClean="0"/>
              <a:pPr/>
              <a:t>79</a:t>
            </a:fld>
            <a:endParaRPr lang="en-GB" dirty="0"/>
          </a:p>
        </p:txBody>
      </p:sp>
      <p:sp>
        <p:nvSpPr>
          <p:cNvPr id="8" name="Footer Placeholder 7"/>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4"/>
          <p:cNvSpPr>
            <a:spLocks noGrp="1"/>
          </p:cNvSpPr>
          <p:nvPr>
            <p:ph type="sldNum" sz="quarter" idx="10"/>
          </p:nvPr>
        </p:nvSpPr>
        <p:spPr>
          <a:xfrm>
            <a:off x="6553201" y="6245225"/>
            <a:ext cx="2133600" cy="476250"/>
          </a:xfrm>
          <a:prstGeom prst="rect">
            <a:avLst/>
          </a:prstGeom>
          <a:noFill/>
        </p:spPr>
        <p:txBody>
          <a:bodyPr/>
          <a:lstStyle/>
          <a:p>
            <a:fld id="{F027F19D-776F-4855-B986-749D5267CAE3}" type="slidenum">
              <a:rPr lang="en-GB" smtClean="0">
                <a:cs typeface="Arial" charset="0"/>
              </a:rPr>
              <a:pPr/>
              <a:t>8</a:t>
            </a:fld>
            <a:endParaRPr lang="en-GB" smtClean="0">
              <a:cs typeface="Arial" charset="0"/>
            </a:endParaRPr>
          </a:p>
        </p:txBody>
      </p:sp>
      <p:sp>
        <p:nvSpPr>
          <p:cNvPr id="21506" name="Rectangle 2"/>
          <p:cNvSpPr>
            <a:spLocks noGrp="1" noChangeArrowheads="1"/>
          </p:cNvSpPr>
          <p:nvPr>
            <p:ph type="title"/>
          </p:nvPr>
        </p:nvSpPr>
        <p:spPr>
          <a:xfrm>
            <a:off x="467544" y="1"/>
            <a:ext cx="6912744" cy="980729"/>
          </a:xfrm>
        </p:spPr>
        <p:txBody>
          <a:bodyPr/>
          <a:lstStyle/>
          <a:p>
            <a:pPr algn="l" eaLnBrk="1" hangingPunct="1"/>
            <a:r>
              <a:rPr lang="en-GB" dirty="0" smtClean="0"/>
              <a:t>The Communication Cycle</a:t>
            </a:r>
          </a:p>
        </p:txBody>
      </p:sp>
      <p:sp>
        <p:nvSpPr>
          <p:cNvPr id="207879" name="AutoShape 7"/>
          <p:cNvSpPr>
            <a:spLocks noChangeArrowheads="1"/>
          </p:cNvSpPr>
          <p:nvPr/>
        </p:nvSpPr>
        <p:spPr bwMode="auto">
          <a:xfrm>
            <a:off x="4283969" y="2852936"/>
            <a:ext cx="2303462" cy="1371600"/>
          </a:xfrm>
          <a:prstGeom prst="rightArrow">
            <a:avLst>
              <a:gd name="adj1" fmla="val 50000"/>
              <a:gd name="adj2" fmla="val 41985"/>
            </a:avLst>
          </a:prstGeom>
          <a:solidFill>
            <a:srgbClr val="FF99CC"/>
          </a:solidFill>
          <a:ln w="12700">
            <a:solidFill>
              <a:schemeClr val="tx1"/>
            </a:solidFill>
            <a:miter lim="800000"/>
            <a:headEnd/>
            <a:tailEnd/>
          </a:ln>
        </p:spPr>
        <p:txBody>
          <a:bodyPr wrap="none" lIns="91425" tIns="45713" rIns="91425" bIns="45713" anchor="ctr"/>
          <a:lstStyle/>
          <a:p>
            <a:pPr algn="ctr" eaLnBrk="0" hangingPunct="0"/>
            <a:r>
              <a:rPr lang="en-GB" dirty="0">
                <a:solidFill>
                  <a:schemeClr val="bg2"/>
                </a:solidFill>
                <a:latin typeface="Comic Sans MS" pitchFamily="66" charset="0"/>
              </a:rPr>
              <a:t>Transmission</a:t>
            </a:r>
          </a:p>
        </p:txBody>
      </p:sp>
      <p:sp>
        <p:nvSpPr>
          <p:cNvPr id="207880" name="Oval 8"/>
          <p:cNvSpPr>
            <a:spLocks noChangeArrowheads="1"/>
          </p:cNvSpPr>
          <p:nvPr/>
        </p:nvSpPr>
        <p:spPr bwMode="auto">
          <a:xfrm>
            <a:off x="539552" y="2708920"/>
            <a:ext cx="1600200" cy="1600200"/>
          </a:xfrm>
          <a:prstGeom prst="ellipse">
            <a:avLst/>
          </a:prstGeom>
          <a:solidFill>
            <a:srgbClr val="CCFFFF"/>
          </a:solidFill>
          <a:ln w="12700">
            <a:solidFill>
              <a:schemeClr val="bg2"/>
            </a:solidFill>
            <a:round/>
            <a:headEnd/>
            <a:tailEnd/>
          </a:ln>
        </p:spPr>
        <p:txBody>
          <a:bodyPr wrap="none" lIns="91425" tIns="45713" rIns="91425" bIns="45713" anchor="ctr"/>
          <a:lstStyle/>
          <a:p>
            <a:pPr algn="ctr" eaLnBrk="0" hangingPunct="0"/>
            <a:r>
              <a:rPr lang="en-GB" dirty="0">
                <a:solidFill>
                  <a:schemeClr val="bg2"/>
                </a:solidFill>
                <a:latin typeface="Comic Sans MS" pitchFamily="66" charset="0"/>
              </a:rPr>
              <a:t>Sender</a:t>
            </a:r>
            <a:endParaRPr lang="en-GB" dirty="0">
              <a:solidFill>
                <a:schemeClr val="bg2"/>
              </a:solidFill>
              <a:latin typeface="Times New Roman" pitchFamily="18" charset="0"/>
            </a:endParaRPr>
          </a:p>
        </p:txBody>
      </p:sp>
      <p:sp>
        <p:nvSpPr>
          <p:cNvPr id="207881" name="Oval 9"/>
          <p:cNvSpPr>
            <a:spLocks noChangeArrowheads="1"/>
          </p:cNvSpPr>
          <p:nvPr/>
        </p:nvSpPr>
        <p:spPr bwMode="auto">
          <a:xfrm>
            <a:off x="6876256" y="2708920"/>
            <a:ext cx="1600200" cy="1600200"/>
          </a:xfrm>
          <a:prstGeom prst="ellipse">
            <a:avLst/>
          </a:prstGeom>
          <a:solidFill>
            <a:srgbClr val="CCFFCC"/>
          </a:solidFill>
          <a:ln w="12700">
            <a:solidFill>
              <a:schemeClr val="tx1"/>
            </a:solidFill>
            <a:round/>
            <a:headEnd/>
            <a:tailEnd/>
          </a:ln>
        </p:spPr>
        <p:txBody>
          <a:bodyPr wrap="none" lIns="91425" tIns="45713" rIns="91425" bIns="45713" anchor="ctr"/>
          <a:lstStyle/>
          <a:p>
            <a:pPr algn="ctr" eaLnBrk="0" hangingPunct="0"/>
            <a:r>
              <a:rPr lang="en-GB" dirty="0">
                <a:solidFill>
                  <a:schemeClr val="bg2"/>
                </a:solidFill>
                <a:latin typeface="Comic Sans MS" pitchFamily="66" charset="0"/>
              </a:rPr>
              <a:t>Receiver</a:t>
            </a:r>
            <a:endParaRPr lang="en-GB" dirty="0">
              <a:latin typeface="Times New Roman" pitchFamily="18" charset="0"/>
            </a:endParaRPr>
          </a:p>
        </p:txBody>
      </p:sp>
      <p:sp>
        <p:nvSpPr>
          <p:cNvPr id="207882" name="Rectangle 10"/>
          <p:cNvSpPr>
            <a:spLocks noChangeArrowheads="1"/>
          </p:cNvSpPr>
          <p:nvPr/>
        </p:nvSpPr>
        <p:spPr bwMode="auto">
          <a:xfrm>
            <a:off x="2411760" y="2708920"/>
            <a:ext cx="1600200" cy="1600200"/>
          </a:xfrm>
          <a:prstGeom prst="rect">
            <a:avLst/>
          </a:prstGeom>
          <a:solidFill>
            <a:srgbClr val="FFFF99"/>
          </a:solidFill>
          <a:ln w="12700">
            <a:solidFill>
              <a:schemeClr val="tx1"/>
            </a:solidFill>
            <a:miter lim="800000"/>
            <a:headEnd/>
            <a:tailEnd/>
          </a:ln>
        </p:spPr>
        <p:txBody>
          <a:bodyPr wrap="none" lIns="91425" tIns="45713" rIns="91425" bIns="45713" anchor="ctr"/>
          <a:lstStyle/>
          <a:p>
            <a:pPr algn="ctr" eaLnBrk="0" hangingPunct="0"/>
            <a:r>
              <a:rPr lang="en-GB" dirty="0">
                <a:solidFill>
                  <a:schemeClr val="bg2"/>
                </a:solidFill>
                <a:latin typeface="Comic Sans MS" pitchFamily="66" charset="0"/>
              </a:rPr>
              <a:t>Message</a:t>
            </a:r>
            <a:endParaRPr lang="en-GB" dirty="0">
              <a:latin typeface="Comic Sans MS" pitchFamily="66" charset="0"/>
            </a:endParaRPr>
          </a:p>
        </p:txBody>
      </p:sp>
      <p:sp>
        <p:nvSpPr>
          <p:cNvPr id="207920" name="AutoShape 48"/>
          <p:cNvSpPr>
            <a:spLocks noChangeArrowheads="1"/>
          </p:cNvSpPr>
          <p:nvPr/>
        </p:nvSpPr>
        <p:spPr bwMode="auto">
          <a:xfrm rot="5399915">
            <a:off x="3952752" y="1744080"/>
            <a:ext cx="806450" cy="7056786"/>
          </a:xfrm>
          <a:prstGeom prst="curvedLeftArrow">
            <a:avLst>
              <a:gd name="adj1" fmla="val 170079"/>
              <a:gd name="adj2" fmla="val 340157"/>
              <a:gd name="adj3" fmla="val 30813"/>
            </a:avLst>
          </a:prstGeom>
          <a:solidFill>
            <a:schemeClr val="bg2"/>
          </a:solidFill>
          <a:ln w="12700">
            <a:solidFill>
              <a:schemeClr val="tx1"/>
            </a:solidFill>
            <a:miter lim="800000"/>
            <a:headEnd/>
            <a:tailEnd/>
          </a:ln>
        </p:spPr>
        <p:txBody>
          <a:bodyPr wrap="none" lIns="91425" tIns="45713" rIns="91425" bIns="45713" anchor="ctr"/>
          <a:lstStyle/>
          <a:p>
            <a:endParaRPr lang="en-US" dirty="0">
              <a:solidFill>
                <a:schemeClr val="bg1"/>
              </a:solidFill>
            </a:endParaRPr>
          </a:p>
        </p:txBody>
      </p:sp>
      <p:sp>
        <p:nvSpPr>
          <p:cNvPr id="207921" name="Text Box 49"/>
          <p:cNvSpPr txBox="1">
            <a:spLocks noChangeArrowheads="1"/>
          </p:cNvSpPr>
          <p:nvPr/>
        </p:nvSpPr>
        <p:spPr bwMode="auto">
          <a:xfrm>
            <a:off x="3779912" y="5013176"/>
            <a:ext cx="1944216" cy="457200"/>
          </a:xfrm>
          <a:prstGeom prst="rect">
            <a:avLst/>
          </a:prstGeom>
          <a:noFill/>
          <a:ln w="12700">
            <a:noFill/>
            <a:miter lim="800000"/>
            <a:headEnd/>
            <a:tailEnd/>
          </a:ln>
        </p:spPr>
        <p:txBody>
          <a:bodyPr wrap="square" lIns="91425" tIns="45713" rIns="91425" bIns="45713">
            <a:spAutoFit/>
          </a:bodyPr>
          <a:lstStyle/>
          <a:p>
            <a:pPr algn="ctr" eaLnBrk="0" hangingPunct="0"/>
            <a:r>
              <a:rPr lang="en-GB" dirty="0">
                <a:solidFill>
                  <a:schemeClr val="bg1"/>
                </a:solidFill>
                <a:latin typeface="Comic Sans MS" pitchFamily="66" charset="0"/>
              </a:rPr>
              <a:t>Feedback</a:t>
            </a:r>
          </a:p>
        </p:txBody>
      </p:sp>
      <p:sp>
        <p:nvSpPr>
          <p:cNvPr id="207923" name="Text Box 51"/>
          <p:cNvSpPr txBox="1">
            <a:spLocks noChangeArrowheads="1"/>
          </p:cNvSpPr>
          <p:nvPr/>
        </p:nvSpPr>
        <p:spPr bwMode="auto">
          <a:xfrm>
            <a:off x="611561" y="1916832"/>
            <a:ext cx="3506787" cy="457200"/>
          </a:xfrm>
          <a:prstGeom prst="rect">
            <a:avLst/>
          </a:prstGeom>
          <a:noFill/>
          <a:ln w="12700">
            <a:noFill/>
            <a:miter lim="800000"/>
            <a:headEnd/>
            <a:tailEnd/>
          </a:ln>
        </p:spPr>
        <p:txBody>
          <a:bodyPr wrap="none" lIns="91425" tIns="45713" rIns="91425" bIns="45713">
            <a:spAutoFit/>
          </a:bodyPr>
          <a:lstStyle/>
          <a:p>
            <a:pPr algn="ctr" eaLnBrk="0" hangingPunct="0"/>
            <a:r>
              <a:rPr lang="en-GB" b="1" dirty="0">
                <a:solidFill>
                  <a:schemeClr val="bg1"/>
                </a:solidFill>
                <a:latin typeface="Comic Sans MS" pitchFamily="66" charset="0"/>
              </a:rPr>
              <a:t>CONTEXT / PURPOSE</a:t>
            </a:r>
          </a:p>
        </p:txBody>
      </p:sp>
      <p:sp>
        <p:nvSpPr>
          <p:cNvPr id="21514" name="Text Box 55"/>
          <p:cNvSpPr txBox="1">
            <a:spLocks noChangeArrowheads="1"/>
          </p:cNvSpPr>
          <p:nvPr/>
        </p:nvSpPr>
        <p:spPr bwMode="auto">
          <a:xfrm>
            <a:off x="323851" y="2636839"/>
            <a:ext cx="8424863" cy="4170443"/>
          </a:xfrm>
          <a:prstGeom prst="rect">
            <a:avLst/>
          </a:prstGeom>
          <a:noFill/>
          <a:ln w="12700">
            <a:noFill/>
            <a:miter lim="800000"/>
            <a:headEnd/>
            <a:tailEnd/>
          </a:ln>
        </p:spPr>
        <p:txBody>
          <a:bodyPr lIns="91425" tIns="45713" rIns="91425" bIns="45713">
            <a:spAutoFit/>
          </a:bodyPr>
          <a:lstStyle/>
          <a:p>
            <a:pPr algn="ctr" eaLnBrk="0" hangingPunct="0"/>
            <a:endParaRPr lang="en-GB" dirty="0">
              <a:latin typeface="Comic Sans MS" pitchFamily="66" charset="0"/>
            </a:endParaRPr>
          </a:p>
          <a:p>
            <a:pPr algn="ctr" eaLnBrk="0" hangingPunct="0"/>
            <a:endParaRPr lang="en-GB" dirty="0">
              <a:latin typeface="Comic Sans MS" pitchFamily="66" charset="0"/>
            </a:endParaRPr>
          </a:p>
          <a:p>
            <a:pPr algn="ctr" eaLnBrk="0" hangingPunct="0"/>
            <a:endParaRPr lang="en-GB" dirty="0">
              <a:latin typeface="Comic Sans MS" pitchFamily="66" charset="0"/>
            </a:endParaRPr>
          </a:p>
          <a:p>
            <a:pPr algn="ctr" eaLnBrk="0" hangingPunct="0"/>
            <a:endParaRPr lang="en-GB" dirty="0">
              <a:latin typeface="Comic Sans MS" pitchFamily="66" charset="0"/>
            </a:endParaRPr>
          </a:p>
          <a:p>
            <a:pPr algn="ctr" eaLnBrk="0" hangingPunct="0"/>
            <a:endParaRPr lang="en-GB" sz="7200" i="1" dirty="0">
              <a:latin typeface="Arial Narrow" pitchFamily="34" charset="0"/>
            </a:endParaRPr>
          </a:p>
          <a:p>
            <a:pPr algn="ctr" eaLnBrk="0" hangingPunct="0"/>
            <a:endParaRPr lang="en-GB" dirty="0">
              <a:latin typeface="Comic Sans MS" pitchFamily="66" charset="0"/>
            </a:endParaRPr>
          </a:p>
          <a:p>
            <a:pPr algn="ctr" eaLnBrk="0" hangingPunct="0"/>
            <a:endParaRPr lang="en-GB" dirty="0">
              <a:latin typeface="Comic Sans MS" pitchFamily="66" charset="0"/>
            </a:endParaRPr>
          </a:p>
          <a:p>
            <a:pPr algn="ctr" eaLnBrk="0" hangingPunct="0"/>
            <a:endParaRPr lang="en-GB" dirty="0">
              <a:latin typeface="Comic Sans MS" pitchFamily="66" charset="0"/>
            </a:endParaRPr>
          </a:p>
          <a:p>
            <a:pPr algn="ctr" eaLnBrk="0" hangingPunct="0"/>
            <a:endParaRPr lang="en-GB" dirty="0">
              <a:latin typeface="Comic Sans MS" pitchFamily="66" charset="0"/>
            </a:endParaRPr>
          </a:p>
        </p:txBody>
      </p:sp>
      <p:sp>
        <p:nvSpPr>
          <p:cNvPr id="12" name="TextBox 11"/>
          <p:cNvSpPr txBox="1"/>
          <p:nvPr/>
        </p:nvSpPr>
        <p:spPr>
          <a:xfrm>
            <a:off x="323529" y="1124744"/>
            <a:ext cx="8568952" cy="5386090"/>
          </a:xfrm>
          <a:prstGeom prst="rect">
            <a:avLst/>
          </a:prstGeom>
          <a:noFill/>
        </p:spPr>
        <p:txBody>
          <a:bodyPr wrap="square" lIns="91425" tIns="45713" rIns="91425" bIns="45713">
            <a:spAutoFit/>
            <a:scene3d>
              <a:camera prst="orthographicFront">
                <a:rot lat="0" lon="0" rev="3000000"/>
              </a:camera>
              <a:lightRig rig="threePt" dir="t"/>
            </a:scene3d>
          </a:bodyPr>
          <a:lstStyle/>
          <a:p>
            <a:pPr>
              <a:defRPr/>
            </a:pPr>
            <a:endParaRPr lang="en-GB" b="1" dirty="0">
              <a:ln w="0">
                <a:solidFill>
                  <a:schemeClr val="tx1">
                    <a:alpha val="74000"/>
                  </a:schemeClr>
                </a:solidFill>
              </a:ln>
              <a:solidFill>
                <a:srgbClr val="FF0000">
                  <a:alpha val="49000"/>
                </a:srgbClr>
              </a:solidFill>
              <a:effectLst>
                <a:outerShdw blurRad="60007" dir="1500000" sy="-30000" kx="800400" algn="bl" rotWithShape="0">
                  <a:prstClr val="black">
                    <a:alpha val="20000"/>
                  </a:prstClr>
                </a:outerShdw>
              </a:effectLst>
              <a:cs typeface="+mn-cs"/>
            </a:endParaRPr>
          </a:p>
          <a:p>
            <a:pPr algn="ctr">
              <a:defRPr/>
            </a:pPr>
            <a:r>
              <a:rPr lang="en-GB" sz="3200" b="1" dirty="0">
                <a:ln w="0">
                  <a:solidFill>
                    <a:schemeClr val="tx1">
                      <a:alpha val="74000"/>
                    </a:schemeClr>
                  </a:solidFill>
                </a:ln>
                <a:solidFill>
                  <a:srgbClr val="FF0000">
                    <a:alpha val="49000"/>
                  </a:srgbClr>
                </a:solidFill>
                <a:effectLst>
                  <a:outerShdw blurRad="60007" dir="1500000" sy="-30000" kx="800400" algn="bl" rotWithShape="0">
                    <a:prstClr val="black">
                      <a:alpha val="20000"/>
                    </a:prstClr>
                  </a:outerShdw>
                </a:effectLst>
              </a:rPr>
              <a:t>BARRIERS</a:t>
            </a:r>
          </a:p>
          <a:p>
            <a:pPr algn="ctr">
              <a:defRPr/>
            </a:pPr>
            <a:endParaRPr lang="en-GB" sz="3200" b="1" dirty="0">
              <a:ln w="0">
                <a:solidFill>
                  <a:schemeClr val="tx1">
                    <a:alpha val="74000"/>
                  </a:schemeClr>
                </a:solidFill>
              </a:ln>
              <a:solidFill>
                <a:srgbClr val="FF0000">
                  <a:alpha val="49000"/>
                </a:srgbClr>
              </a:solidFill>
              <a:effectLst>
                <a:outerShdw blurRad="60007" dir="1500000" sy="-30000" kx="800400" algn="bl" rotWithShape="0">
                  <a:prstClr val="black">
                    <a:alpha val="20000"/>
                  </a:prstClr>
                </a:outerShdw>
              </a:effectLst>
            </a:endParaRPr>
          </a:p>
          <a:p>
            <a:pPr algn="ctr">
              <a:defRPr/>
            </a:pPr>
            <a:r>
              <a:rPr lang="en-GB" sz="3200" b="1" dirty="0">
                <a:ln w="0">
                  <a:solidFill>
                    <a:schemeClr val="tx1">
                      <a:alpha val="74000"/>
                    </a:schemeClr>
                  </a:solidFill>
                </a:ln>
                <a:solidFill>
                  <a:srgbClr val="FF0000">
                    <a:alpha val="49000"/>
                  </a:srgbClr>
                </a:solidFill>
                <a:effectLst>
                  <a:outerShdw blurRad="60007" dir="1500000" sy="-30000" kx="800400" algn="bl" rotWithShape="0">
                    <a:prstClr val="black">
                      <a:alpha val="20000"/>
                    </a:prstClr>
                  </a:outerShdw>
                </a:effectLst>
              </a:rPr>
              <a:t>INTERFERENCE</a:t>
            </a:r>
          </a:p>
          <a:p>
            <a:pPr algn="ctr">
              <a:defRPr/>
            </a:pPr>
            <a:endParaRPr lang="en-GB" sz="3200" b="1" dirty="0">
              <a:ln w="0">
                <a:solidFill>
                  <a:schemeClr val="tx1">
                    <a:alpha val="74000"/>
                  </a:schemeClr>
                </a:solidFill>
              </a:ln>
              <a:solidFill>
                <a:srgbClr val="FF0000">
                  <a:alpha val="49000"/>
                </a:srgbClr>
              </a:solidFill>
              <a:effectLst>
                <a:outerShdw blurRad="60007" dir="1500000" sy="-30000" kx="800400" algn="bl" rotWithShape="0">
                  <a:prstClr val="black">
                    <a:alpha val="20000"/>
                  </a:prstClr>
                </a:outerShdw>
              </a:effectLst>
            </a:endParaRPr>
          </a:p>
          <a:p>
            <a:pPr algn="ctr">
              <a:defRPr/>
            </a:pPr>
            <a:r>
              <a:rPr lang="en-GB" sz="3200" b="1" dirty="0">
                <a:ln w="0">
                  <a:solidFill>
                    <a:schemeClr val="tx1">
                      <a:alpha val="74000"/>
                    </a:schemeClr>
                  </a:solidFill>
                </a:ln>
                <a:solidFill>
                  <a:srgbClr val="FF0000">
                    <a:alpha val="49000"/>
                  </a:srgbClr>
                </a:solidFill>
                <a:effectLst>
                  <a:outerShdw blurRad="60007" dir="1500000" sy="-30000" kx="800400" algn="bl" rotWithShape="0">
                    <a:prstClr val="black">
                      <a:alpha val="20000"/>
                    </a:prstClr>
                  </a:outerShdw>
                </a:effectLst>
              </a:rPr>
              <a:t>BARRIERS</a:t>
            </a:r>
          </a:p>
          <a:p>
            <a:pPr algn="ctr">
              <a:defRPr/>
            </a:pPr>
            <a:endParaRPr lang="en-GB" sz="3200" b="1" dirty="0">
              <a:ln w="0">
                <a:solidFill>
                  <a:schemeClr val="tx1">
                    <a:alpha val="74000"/>
                  </a:schemeClr>
                </a:solidFill>
              </a:ln>
              <a:solidFill>
                <a:srgbClr val="FF0000">
                  <a:alpha val="49000"/>
                </a:srgbClr>
              </a:solidFill>
              <a:effectLst>
                <a:outerShdw blurRad="60007" dir="1500000" sy="-30000" kx="800400" algn="bl" rotWithShape="0">
                  <a:prstClr val="black">
                    <a:alpha val="20000"/>
                  </a:prstClr>
                </a:outerShdw>
              </a:effectLst>
            </a:endParaRPr>
          </a:p>
          <a:p>
            <a:pPr algn="ctr">
              <a:defRPr/>
            </a:pPr>
            <a:r>
              <a:rPr lang="en-GB" sz="3200" b="1" dirty="0">
                <a:ln w="0">
                  <a:solidFill>
                    <a:schemeClr val="tx1">
                      <a:alpha val="74000"/>
                    </a:schemeClr>
                  </a:solidFill>
                </a:ln>
                <a:solidFill>
                  <a:srgbClr val="FF0000">
                    <a:alpha val="49000"/>
                  </a:srgbClr>
                </a:solidFill>
                <a:effectLst>
                  <a:outerShdw blurRad="60007" dir="1500000" sy="-30000" kx="800400" algn="bl" rotWithShape="0">
                    <a:prstClr val="black">
                      <a:alpha val="20000"/>
                    </a:prstClr>
                  </a:outerShdw>
                </a:effectLst>
              </a:rPr>
              <a:t>INTERFERENCE</a:t>
            </a:r>
          </a:p>
          <a:p>
            <a:pPr algn="ctr">
              <a:defRPr/>
            </a:pPr>
            <a:endParaRPr lang="en-GB" sz="3200" b="1" dirty="0">
              <a:ln w="0">
                <a:solidFill>
                  <a:schemeClr val="tx1">
                    <a:alpha val="74000"/>
                  </a:schemeClr>
                </a:solidFill>
              </a:ln>
              <a:solidFill>
                <a:srgbClr val="FF0000">
                  <a:alpha val="49000"/>
                </a:srgbClr>
              </a:solidFill>
              <a:effectLst>
                <a:outerShdw blurRad="60007" dir="1500000" sy="-30000" kx="800400" algn="bl" rotWithShape="0">
                  <a:prstClr val="black">
                    <a:alpha val="20000"/>
                  </a:prstClr>
                </a:outerShdw>
              </a:effectLst>
            </a:endParaRPr>
          </a:p>
          <a:p>
            <a:pPr algn="ctr">
              <a:defRPr/>
            </a:pPr>
            <a:r>
              <a:rPr lang="en-GB" sz="3200" b="1" dirty="0">
                <a:ln w="0">
                  <a:solidFill>
                    <a:schemeClr val="tx1">
                      <a:alpha val="74000"/>
                    </a:schemeClr>
                  </a:solidFill>
                </a:ln>
                <a:solidFill>
                  <a:srgbClr val="FF0000">
                    <a:alpha val="49000"/>
                  </a:srgbClr>
                </a:solidFill>
                <a:effectLst>
                  <a:outerShdw blurRad="60007" dir="1500000" sy="-30000" kx="800400" algn="bl" rotWithShape="0">
                    <a:prstClr val="black">
                      <a:alpha val="20000"/>
                    </a:prstClr>
                  </a:outerShdw>
                </a:effectLst>
              </a:rPr>
              <a:t>BARRIERS</a:t>
            </a:r>
          </a:p>
          <a:p>
            <a:pPr>
              <a:defRPr/>
            </a:pPr>
            <a:endParaRPr lang="en-GB" sz="3200" b="1" dirty="0">
              <a:ln w="0">
                <a:solidFill>
                  <a:schemeClr val="tx1">
                    <a:alpha val="74000"/>
                  </a:schemeClr>
                </a:solidFill>
              </a:ln>
              <a:solidFill>
                <a:srgbClr val="FF0000">
                  <a:alpha val="49000"/>
                </a:srgbClr>
              </a:solidFill>
              <a:effectLst>
                <a:outerShdw blurRad="60007" dir="1500000" sy="-30000" kx="800400" algn="bl" rotWithShape="0">
                  <a:prstClr val="black">
                    <a:alpha val="20000"/>
                  </a:prstClr>
                </a:outerShdw>
              </a:effectLst>
            </a:endParaRPr>
          </a:p>
        </p:txBody>
      </p:sp>
      <p:sp>
        <p:nvSpPr>
          <p:cNvPr id="13" name="Footer Placeholder 12"/>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8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9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78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78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79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79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9" grpId="0" animBg="1"/>
      <p:bldP spid="207881" grpId="0" animBg="1"/>
      <p:bldP spid="207882" grpId="0" animBg="1"/>
      <p:bldP spid="207920" grpId="0" animBg="1"/>
      <p:bldP spid="20792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bwMode="auto">
          <a:xfrm>
            <a:off x="251521" y="1066801"/>
            <a:ext cx="8640960" cy="5459413"/>
          </a:xfrm>
          <a:prstGeom prst="rect">
            <a:avLst/>
          </a:prstGeom>
          <a:noFill/>
          <a:ln>
            <a:miter lim="800000"/>
            <a:headEnd/>
            <a:tailEnd/>
          </a:ln>
        </p:spPr>
        <p:txBody>
          <a:bodyPr vert="horz" wrap="square" lIns="91425" tIns="45713" rIns="91425" bIns="45713" numCol="1" anchor="t" anchorCtr="0" compatLnSpc="1">
            <a:prstTxWarp prst="textNoShape">
              <a:avLst/>
            </a:prstTxWarp>
          </a:bodyPr>
          <a:lstStyle/>
          <a:p>
            <a:pPr>
              <a:lnSpc>
                <a:spcPct val="150000"/>
              </a:lnSpc>
              <a:spcBef>
                <a:spcPts val="600"/>
              </a:spcBef>
              <a:spcAft>
                <a:spcPct val="40000"/>
              </a:spcAft>
              <a:buNone/>
            </a:pPr>
            <a:r>
              <a:rPr lang="en-GB" sz="2800" b="1" dirty="0" smtClean="0">
                <a:solidFill>
                  <a:schemeClr val="bg1"/>
                </a:solidFill>
                <a:ea typeface="ＭＳ Ｐゴシック" pitchFamily="34" charset="-128"/>
              </a:rPr>
              <a:t>Example of 5 Whys:</a:t>
            </a:r>
          </a:p>
          <a:p>
            <a:pPr>
              <a:spcBef>
                <a:spcPts val="600"/>
              </a:spcBef>
              <a:spcAft>
                <a:spcPts val="600"/>
              </a:spcAft>
            </a:pPr>
            <a:r>
              <a:rPr lang="en-GB" sz="2800" dirty="0" smtClean="0"/>
              <a:t>Patient was late in theatre, causing a delay. </a:t>
            </a:r>
            <a:r>
              <a:rPr lang="en-GB" sz="2800" b="1" i="1" dirty="0" smtClean="0"/>
              <a:t>Why?</a:t>
            </a:r>
            <a:r>
              <a:rPr lang="en-GB" sz="2800" b="1" dirty="0" smtClean="0"/>
              <a:t> </a:t>
            </a:r>
            <a:endParaRPr lang="en-GB" sz="2800" dirty="0" smtClean="0"/>
          </a:p>
          <a:p>
            <a:pPr>
              <a:spcBef>
                <a:spcPts val="600"/>
              </a:spcBef>
              <a:spcAft>
                <a:spcPts val="600"/>
              </a:spcAft>
            </a:pPr>
            <a:r>
              <a:rPr lang="en-GB" sz="2800" dirty="0" smtClean="0"/>
              <a:t>There was a long wait for a trolley. </a:t>
            </a:r>
            <a:r>
              <a:rPr lang="en-GB" sz="2800" b="1" i="1" dirty="0" smtClean="0"/>
              <a:t>Why?</a:t>
            </a:r>
            <a:r>
              <a:rPr lang="en-GB" sz="2800" b="1" dirty="0" smtClean="0"/>
              <a:t> </a:t>
            </a:r>
            <a:endParaRPr lang="en-GB" sz="2800" dirty="0" smtClean="0"/>
          </a:p>
          <a:p>
            <a:pPr>
              <a:spcBef>
                <a:spcPts val="600"/>
              </a:spcBef>
              <a:spcAft>
                <a:spcPts val="600"/>
              </a:spcAft>
            </a:pPr>
            <a:r>
              <a:rPr lang="en-GB" sz="2800" dirty="0" smtClean="0"/>
              <a:t>A replacement trolley had to be found. </a:t>
            </a:r>
            <a:r>
              <a:rPr lang="en-GB" sz="2800" b="1" i="1" dirty="0" smtClean="0"/>
              <a:t>Why?</a:t>
            </a:r>
            <a:r>
              <a:rPr lang="en-GB" sz="2800" b="1" dirty="0" smtClean="0"/>
              <a:t> </a:t>
            </a:r>
            <a:endParaRPr lang="en-GB" sz="2800" dirty="0" smtClean="0"/>
          </a:p>
          <a:p>
            <a:pPr>
              <a:spcBef>
                <a:spcPts val="600"/>
              </a:spcBef>
              <a:spcAft>
                <a:spcPts val="600"/>
              </a:spcAft>
            </a:pPr>
            <a:r>
              <a:rPr lang="en-GB" sz="2800" dirty="0" smtClean="0"/>
              <a:t>The original trolley's safety rail was worn and had eventually broken. </a:t>
            </a:r>
            <a:r>
              <a:rPr lang="en-GB" sz="2800" b="1" i="1" dirty="0" smtClean="0"/>
              <a:t>Why?</a:t>
            </a:r>
            <a:r>
              <a:rPr lang="en-GB" sz="2800" b="1" dirty="0" smtClean="0"/>
              <a:t> </a:t>
            </a:r>
            <a:endParaRPr lang="en-GB" sz="2800" dirty="0" smtClean="0"/>
          </a:p>
          <a:p>
            <a:pPr>
              <a:spcBef>
                <a:spcPts val="600"/>
              </a:spcBef>
              <a:spcAft>
                <a:spcPts val="600"/>
              </a:spcAft>
            </a:pPr>
            <a:r>
              <a:rPr lang="en-GB" sz="2800" dirty="0" smtClean="0"/>
              <a:t>It had not been regularly checked for wear. </a:t>
            </a:r>
            <a:r>
              <a:rPr lang="en-GB" sz="2800" b="1" i="1" dirty="0" smtClean="0"/>
              <a:t>Why?</a:t>
            </a:r>
            <a:r>
              <a:rPr lang="en-GB" sz="2800" b="1" dirty="0" smtClean="0"/>
              <a:t> </a:t>
            </a:r>
            <a:endParaRPr lang="en-GB" sz="2800" dirty="0" smtClean="0"/>
          </a:p>
          <a:p>
            <a:pPr>
              <a:spcBef>
                <a:spcPts val="600"/>
              </a:spcBef>
              <a:spcAft>
                <a:spcPts val="600"/>
              </a:spcAft>
            </a:pPr>
            <a:r>
              <a:rPr lang="en-US" sz="2800" dirty="0" smtClean="0"/>
              <a:t>There is no equipment maintenance schedule. </a:t>
            </a:r>
            <a:endParaRPr lang="en-GB" sz="2800" dirty="0"/>
          </a:p>
        </p:txBody>
      </p:sp>
      <p:sp>
        <p:nvSpPr>
          <p:cNvPr id="6" name="Rectangle 2"/>
          <p:cNvSpPr>
            <a:spLocks noGrp="1" noChangeArrowheads="1"/>
          </p:cNvSpPr>
          <p:nvPr>
            <p:ph type="title"/>
          </p:nvPr>
        </p:nvSpPr>
        <p:spPr bwMode="auto">
          <a:xfrm>
            <a:off x="467544" y="404664"/>
            <a:ext cx="7128792" cy="589392"/>
          </a:xfrm>
          <a:prstGeom prst="rect">
            <a:avLst/>
          </a:prstGeom>
          <a:noFill/>
          <a:ln w="9525">
            <a:noFill/>
            <a:miter lim="800000"/>
            <a:headEnd/>
            <a:tailEnd/>
          </a:ln>
        </p:spPr>
        <p:txBody>
          <a:bodyPr wrap="square">
            <a:spAutoFit/>
          </a:bodyPr>
          <a:lstStyle/>
          <a:p>
            <a:pPr>
              <a:lnSpc>
                <a:spcPct val="85000"/>
              </a:lnSpc>
              <a:spcBef>
                <a:spcPct val="20000"/>
              </a:spcBef>
            </a:pPr>
            <a:r>
              <a:rPr lang="en-GB" sz="3800" kern="1200" dirty="0" smtClean="0">
                <a:latin typeface="+mn-lt"/>
                <a:ea typeface="+mn-ea"/>
                <a:cs typeface="+mn-cs"/>
              </a:rPr>
              <a:t>Step 3 </a:t>
            </a:r>
            <a:r>
              <a:rPr lang="en-US" sz="3800" kern="1200" dirty="0" smtClean="0">
                <a:latin typeface="+mn-lt"/>
                <a:ea typeface="+mn-ea"/>
                <a:cs typeface="+mn-cs"/>
              </a:rPr>
              <a:t>–</a:t>
            </a:r>
            <a:r>
              <a:rPr lang="en-GB" sz="3800" kern="1200" dirty="0" smtClean="0">
                <a:latin typeface="+mn-lt"/>
                <a:ea typeface="+mn-ea"/>
                <a:cs typeface="+mn-cs"/>
              </a:rPr>
              <a:t> Diagnose cause(s)</a:t>
            </a:r>
          </a:p>
        </p:txBody>
      </p:sp>
      <p:sp>
        <p:nvSpPr>
          <p:cNvPr id="5" name="Slide Number Placeholder 4"/>
          <p:cNvSpPr>
            <a:spLocks noGrp="1"/>
          </p:cNvSpPr>
          <p:nvPr>
            <p:ph type="sldNum" sz="quarter" idx="10"/>
          </p:nvPr>
        </p:nvSpPr>
        <p:spPr/>
        <p:txBody>
          <a:bodyPr/>
          <a:lstStyle/>
          <a:p>
            <a:fld id="{6F3BBD64-A3F0-4AC8-BE92-0112CB7499CF}" type="slidenum">
              <a:rPr lang="en-GB" smtClean="0"/>
              <a:pPr/>
              <a:t>80</a:t>
            </a:fld>
            <a:endParaRPr lang="en-GB" dirty="0"/>
          </a:p>
        </p:txBody>
      </p:sp>
      <p:sp>
        <p:nvSpPr>
          <p:cNvPr id="7" name="Footer Placeholder 6"/>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
          <p:cNvSpPr>
            <a:spLocks noGrp="1" noChangeArrowheads="1"/>
          </p:cNvSpPr>
          <p:nvPr>
            <p:ph type="title"/>
          </p:nvPr>
        </p:nvSpPr>
        <p:spPr bwMode="auto">
          <a:xfrm>
            <a:off x="467544" y="404664"/>
            <a:ext cx="7128792" cy="589392"/>
          </a:xfrm>
          <a:prstGeom prst="rect">
            <a:avLst/>
          </a:prstGeom>
          <a:noFill/>
          <a:ln w="9525">
            <a:noFill/>
            <a:miter lim="800000"/>
            <a:headEnd/>
            <a:tailEnd/>
          </a:ln>
        </p:spPr>
        <p:txBody>
          <a:bodyPr wrap="square">
            <a:spAutoFit/>
          </a:bodyPr>
          <a:lstStyle/>
          <a:p>
            <a:pPr>
              <a:lnSpc>
                <a:spcPct val="85000"/>
              </a:lnSpc>
              <a:spcBef>
                <a:spcPct val="20000"/>
              </a:spcBef>
            </a:pPr>
            <a:r>
              <a:rPr lang="en-GB" sz="3800" kern="1200" dirty="0" smtClean="0">
                <a:latin typeface="Arial" pitchFamily="34" charset="0"/>
                <a:ea typeface="+mn-ea"/>
                <a:cs typeface="Arial" pitchFamily="34" charset="0"/>
              </a:rPr>
              <a:t>Step 3 </a:t>
            </a:r>
            <a:r>
              <a:rPr lang="en-US" sz="3800" kern="1200" dirty="0" smtClean="0">
                <a:latin typeface="Arial" pitchFamily="34" charset="0"/>
                <a:ea typeface="+mn-ea"/>
                <a:cs typeface="Arial" pitchFamily="34" charset="0"/>
              </a:rPr>
              <a:t>–</a:t>
            </a:r>
            <a:r>
              <a:rPr lang="en-GB" sz="3800" kern="1200" dirty="0" smtClean="0">
                <a:latin typeface="Arial" pitchFamily="34" charset="0"/>
                <a:ea typeface="+mn-ea"/>
                <a:cs typeface="Arial" pitchFamily="34" charset="0"/>
              </a:rPr>
              <a:t> Diagnose cause(s)</a:t>
            </a:r>
          </a:p>
        </p:txBody>
      </p:sp>
      <p:sp>
        <p:nvSpPr>
          <p:cNvPr id="4" name="Slide Number Placeholder 3"/>
          <p:cNvSpPr>
            <a:spLocks noGrp="1"/>
          </p:cNvSpPr>
          <p:nvPr>
            <p:ph type="sldNum" sz="quarter" idx="10"/>
          </p:nvPr>
        </p:nvSpPr>
        <p:spPr/>
        <p:txBody>
          <a:bodyPr/>
          <a:lstStyle/>
          <a:p>
            <a:fld id="{6F3BBD64-A3F0-4AC8-BE92-0112CB7499CF}" type="slidenum">
              <a:rPr lang="en-GB" smtClean="0"/>
              <a:pPr/>
              <a:t>81</a:t>
            </a:fld>
            <a:endParaRPr lang="en-GB" dirty="0"/>
          </a:p>
        </p:txBody>
      </p:sp>
      <p:sp>
        <p:nvSpPr>
          <p:cNvPr id="5" name="Footer Placeholder 4"/>
          <p:cNvSpPr>
            <a:spLocks noGrp="1"/>
          </p:cNvSpPr>
          <p:nvPr>
            <p:ph type="ftr" sz="quarter" idx="11"/>
          </p:nvPr>
        </p:nvSpPr>
        <p:spPr/>
        <p:txBody>
          <a:bodyPr/>
          <a:lstStyle/>
          <a:p>
            <a:endParaRPr lang="en-GB"/>
          </a:p>
        </p:txBody>
      </p:sp>
      <p:sp>
        <p:nvSpPr>
          <p:cNvPr id="6" name="TextBox 5"/>
          <p:cNvSpPr txBox="1"/>
          <p:nvPr/>
        </p:nvSpPr>
        <p:spPr>
          <a:xfrm>
            <a:off x="7308304" y="2636912"/>
            <a:ext cx="1512168" cy="2215977"/>
          </a:xfrm>
          <a:prstGeom prst="rect">
            <a:avLst/>
          </a:prstGeom>
          <a:solidFill>
            <a:srgbClr val="FF0000"/>
          </a:solidFill>
          <a:ln>
            <a:solidFill>
              <a:schemeClr val="bg2"/>
            </a:solidFill>
          </a:ln>
        </p:spPr>
        <p:txBody>
          <a:bodyPr wrap="square" lIns="91425" tIns="45713" rIns="91425" bIns="45713" rtlCol="0">
            <a:spAutoFit/>
          </a:bodyPr>
          <a:lstStyle/>
          <a:p>
            <a:r>
              <a:rPr lang="en-GB" b="1" dirty="0" smtClean="0">
                <a:solidFill>
                  <a:schemeClr val="bg2"/>
                </a:solidFill>
              </a:rPr>
              <a:t>Clinics running late – lengthy waits for patients</a:t>
            </a:r>
            <a:endParaRPr lang="en-GB" b="1" dirty="0">
              <a:solidFill>
                <a:schemeClr val="bg2"/>
              </a:solidFill>
            </a:endParaRPr>
          </a:p>
        </p:txBody>
      </p:sp>
      <p:sp>
        <p:nvSpPr>
          <p:cNvPr id="7" name="TextBox 6"/>
          <p:cNvSpPr txBox="1"/>
          <p:nvPr/>
        </p:nvSpPr>
        <p:spPr>
          <a:xfrm>
            <a:off x="539552" y="1484784"/>
            <a:ext cx="2016224" cy="461665"/>
          </a:xfrm>
          <a:prstGeom prst="rect">
            <a:avLst/>
          </a:prstGeom>
          <a:solidFill>
            <a:srgbClr val="00B0F0"/>
          </a:solidFill>
          <a:ln>
            <a:solidFill>
              <a:schemeClr val="bg2"/>
            </a:solidFill>
          </a:ln>
        </p:spPr>
        <p:txBody>
          <a:bodyPr wrap="square" lIns="91425" tIns="45713" rIns="91425" bIns="45713" rtlCol="0">
            <a:spAutoFit/>
          </a:bodyPr>
          <a:lstStyle/>
          <a:p>
            <a:r>
              <a:rPr lang="en-GB" dirty="0" smtClean="0">
                <a:solidFill>
                  <a:schemeClr val="bg2"/>
                </a:solidFill>
              </a:rPr>
              <a:t>Environment</a:t>
            </a:r>
            <a:endParaRPr lang="en-GB" dirty="0">
              <a:solidFill>
                <a:schemeClr val="bg2"/>
              </a:solidFill>
            </a:endParaRPr>
          </a:p>
        </p:txBody>
      </p:sp>
      <p:sp>
        <p:nvSpPr>
          <p:cNvPr id="8" name="TextBox 7"/>
          <p:cNvSpPr txBox="1"/>
          <p:nvPr/>
        </p:nvSpPr>
        <p:spPr>
          <a:xfrm>
            <a:off x="3851921" y="1484784"/>
            <a:ext cx="2016224" cy="461665"/>
          </a:xfrm>
          <a:prstGeom prst="rect">
            <a:avLst/>
          </a:prstGeom>
          <a:solidFill>
            <a:srgbClr val="00B0F0"/>
          </a:solidFill>
          <a:ln>
            <a:solidFill>
              <a:schemeClr val="bg2"/>
            </a:solidFill>
          </a:ln>
        </p:spPr>
        <p:txBody>
          <a:bodyPr wrap="square" lIns="91425" tIns="45713" rIns="91425" bIns="45713" rtlCol="0">
            <a:spAutoFit/>
          </a:bodyPr>
          <a:lstStyle/>
          <a:p>
            <a:r>
              <a:rPr lang="en-GB" dirty="0" smtClean="0">
                <a:solidFill>
                  <a:schemeClr val="bg2"/>
                </a:solidFill>
              </a:rPr>
              <a:t>Procedures</a:t>
            </a:r>
            <a:endParaRPr lang="en-GB" dirty="0">
              <a:solidFill>
                <a:schemeClr val="bg2"/>
              </a:solidFill>
            </a:endParaRPr>
          </a:p>
        </p:txBody>
      </p:sp>
      <p:sp>
        <p:nvSpPr>
          <p:cNvPr id="9" name="TextBox 8"/>
          <p:cNvSpPr txBox="1"/>
          <p:nvPr/>
        </p:nvSpPr>
        <p:spPr>
          <a:xfrm>
            <a:off x="3851921" y="5589241"/>
            <a:ext cx="2016224" cy="461665"/>
          </a:xfrm>
          <a:prstGeom prst="rect">
            <a:avLst/>
          </a:prstGeom>
          <a:solidFill>
            <a:srgbClr val="00B0F0"/>
          </a:solidFill>
          <a:ln>
            <a:solidFill>
              <a:schemeClr val="bg2"/>
            </a:solidFill>
          </a:ln>
        </p:spPr>
        <p:txBody>
          <a:bodyPr wrap="square" lIns="91425" tIns="45713" rIns="91425" bIns="45713" rtlCol="0">
            <a:spAutoFit/>
          </a:bodyPr>
          <a:lstStyle/>
          <a:p>
            <a:r>
              <a:rPr lang="en-GB" dirty="0" smtClean="0">
                <a:solidFill>
                  <a:schemeClr val="bg2"/>
                </a:solidFill>
              </a:rPr>
              <a:t>People</a:t>
            </a:r>
            <a:endParaRPr lang="en-GB" dirty="0">
              <a:solidFill>
                <a:schemeClr val="bg2"/>
              </a:solidFill>
            </a:endParaRPr>
          </a:p>
        </p:txBody>
      </p:sp>
      <p:sp>
        <p:nvSpPr>
          <p:cNvPr id="10" name="TextBox 9"/>
          <p:cNvSpPr txBox="1"/>
          <p:nvPr/>
        </p:nvSpPr>
        <p:spPr>
          <a:xfrm>
            <a:off x="539552" y="5517233"/>
            <a:ext cx="2016224" cy="461665"/>
          </a:xfrm>
          <a:prstGeom prst="rect">
            <a:avLst/>
          </a:prstGeom>
          <a:solidFill>
            <a:srgbClr val="00B0F0"/>
          </a:solidFill>
          <a:ln>
            <a:solidFill>
              <a:schemeClr val="bg2"/>
            </a:solidFill>
          </a:ln>
        </p:spPr>
        <p:txBody>
          <a:bodyPr wrap="square" lIns="91425" tIns="45713" rIns="91425" bIns="45713" rtlCol="0">
            <a:spAutoFit/>
          </a:bodyPr>
          <a:lstStyle/>
          <a:p>
            <a:r>
              <a:rPr lang="en-GB" dirty="0" smtClean="0">
                <a:solidFill>
                  <a:schemeClr val="bg2"/>
                </a:solidFill>
              </a:rPr>
              <a:t>Equipment</a:t>
            </a:r>
            <a:endParaRPr lang="en-GB" dirty="0">
              <a:solidFill>
                <a:schemeClr val="bg2"/>
              </a:solidFill>
            </a:endParaRPr>
          </a:p>
        </p:txBody>
      </p:sp>
      <p:cxnSp>
        <p:nvCxnSpPr>
          <p:cNvPr id="12" name="Straight Arrow Connector 11"/>
          <p:cNvCxnSpPr/>
          <p:nvPr/>
        </p:nvCxnSpPr>
        <p:spPr bwMode="auto">
          <a:xfrm>
            <a:off x="4283968" y="2060848"/>
            <a:ext cx="2160240" cy="1728192"/>
          </a:xfrm>
          <a:prstGeom prst="straightConnector1">
            <a:avLst/>
          </a:prstGeom>
          <a:solidFill>
            <a:srgbClr val="FFFFFF"/>
          </a:solidFill>
          <a:ln w="31750" cap="flat" cmpd="sng" algn="ctr">
            <a:solidFill>
              <a:srgbClr val="000000"/>
            </a:solidFill>
            <a:prstDash val="solid"/>
            <a:round/>
            <a:headEnd type="none" w="med" len="med"/>
            <a:tailEnd type="triangle"/>
          </a:ln>
          <a:effectLst/>
        </p:spPr>
      </p:cxnSp>
      <p:cxnSp>
        <p:nvCxnSpPr>
          <p:cNvPr id="13" name="Straight Arrow Connector 12"/>
          <p:cNvCxnSpPr>
            <a:endCxn id="6" idx="1"/>
          </p:cNvCxnSpPr>
          <p:nvPr/>
        </p:nvCxnSpPr>
        <p:spPr bwMode="auto">
          <a:xfrm flipV="1">
            <a:off x="1763688" y="3744901"/>
            <a:ext cx="5544616" cy="44139"/>
          </a:xfrm>
          <a:prstGeom prst="straightConnector1">
            <a:avLst/>
          </a:prstGeom>
          <a:solidFill>
            <a:srgbClr val="FFFFFF"/>
          </a:solidFill>
          <a:ln w="31750" cap="flat" cmpd="sng" algn="ctr">
            <a:solidFill>
              <a:srgbClr val="000000"/>
            </a:solidFill>
            <a:prstDash val="solid"/>
            <a:round/>
            <a:headEnd type="none" w="med" len="med"/>
            <a:tailEnd type="triangle"/>
          </a:ln>
          <a:effectLst/>
        </p:spPr>
      </p:cxnSp>
      <p:cxnSp>
        <p:nvCxnSpPr>
          <p:cNvPr id="14" name="Straight Arrow Connector 13"/>
          <p:cNvCxnSpPr/>
          <p:nvPr/>
        </p:nvCxnSpPr>
        <p:spPr bwMode="auto">
          <a:xfrm flipV="1">
            <a:off x="4283968" y="3789041"/>
            <a:ext cx="2160240" cy="1656184"/>
          </a:xfrm>
          <a:prstGeom prst="straightConnector1">
            <a:avLst/>
          </a:prstGeom>
          <a:solidFill>
            <a:srgbClr val="FFFFFF"/>
          </a:solidFill>
          <a:ln w="31750" cap="flat" cmpd="sng" algn="ctr">
            <a:solidFill>
              <a:srgbClr val="000000"/>
            </a:solidFill>
            <a:prstDash val="solid"/>
            <a:round/>
            <a:headEnd type="none" w="med" len="med"/>
            <a:tailEnd type="triangle"/>
          </a:ln>
          <a:effectLst/>
        </p:spPr>
      </p:cxnSp>
      <p:cxnSp>
        <p:nvCxnSpPr>
          <p:cNvPr id="15" name="Straight Arrow Connector 14"/>
          <p:cNvCxnSpPr/>
          <p:nvPr/>
        </p:nvCxnSpPr>
        <p:spPr bwMode="auto">
          <a:xfrm flipV="1">
            <a:off x="1547664" y="3789041"/>
            <a:ext cx="2304256" cy="1656184"/>
          </a:xfrm>
          <a:prstGeom prst="straightConnector1">
            <a:avLst/>
          </a:prstGeom>
          <a:solidFill>
            <a:srgbClr val="FFFFFF"/>
          </a:solidFill>
          <a:ln w="31750" cap="flat" cmpd="sng" algn="ctr">
            <a:solidFill>
              <a:srgbClr val="000000"/>
            </a:solidFill>
            <a:prstDash val="solid"/>
            <a:round/>
            <a:headEnd type="none" w="med" len="med"/>
            <a:tailEnd type="triangle"/>
          </a:ln>
          <a:effectLst/>
        </p:spPr>
      </p:cxnSp>
      <p:cxnSp>
        <p:nvCxnSpPr>
          <p:cNvPr id="16" name="Straight Arrow Connector 15"/>
          <p:cNvCxnSpPr/>
          <p:nvPr/>
        </p:nvCxnSpPr>
        <p:spPr bwMode="auto">
          <a:xfrm>
            <a:off x="1547664" y="2060848"/>
            <a:ext cx="2304256" cy="1728192"/>
          </a:xfrm>
          <a:prstGeom prst="straightConnector1">
            <a:avLst/>
          </a:prstGeom>
          <a:solidFill>
            <a:srgbClr val="FFFFFF"/>
          </a:solidFill>
          <a:ln w="31750" cap="flat" cmpd="sng" algn="ctr">
            <a:solidFill>
              <a:srgbClr val="000000"/>
            </a:solidFill>
            <a:prstDash val="solid"/>
            <a:round/>
            <a:headEnd type="none" w="med" len="med"/>
            <a:tailEnd type="triangle"/>
          </a:ln>
          <a:effectLst/>
        </p:spPr>
      </p:cxnSp>
      <p:sp>
        <p:nvSpPr>
          <p:cNvPr id="37" name="TextBox 36"/>
          <p:cNvSpPr txBox="1"/>
          <p:nvPr/>
        </p:nvSpPr>
        <p:spPr>
          <a:xfrm>
            <a:off x="251519" y="2492896"/>
            <a:ext cx="1512168" cy="461665"/>
          </a:xfrm>
          <a:prstGeom prst="rect">
            <a:avLst/>
          </a:prstGeom>
          <a:noFill/>
          <a:ln>
            <a:noFill/>
          </a:ln>
        </p:spPr>
        <p:txBody>
          <a:bodyPr wrap="square" lIns="91425" tIns="45713" rIns="91425" bIns="45713" rtlCol="0">
            <a:spAutoFit/>
          </a:bodyPr>
          <a:lstStyle/>
          <a:p>
            <a:r>
              <a:rPr lang="en-GB" sz="1200" dirty="0" smtClean="0">
                <a:solidFill>
                  <a:schemeClr val="bg2"/>
                </a:solidFill>
              </a:rPr>
              <a:t>Not enough treatment rooms</a:t>
            </a:r>
            <a:endParaRPr lang="en-GB" sz="1200" dirty="0">
              <a:solidFill>
                <a:schemeClr val="bg2"/>
              </a:solidFill>
            </a:endParaRPr>
          </a:p>
        </p:txBody>
      </p:sp>
      <p:sp>
        <p:nvSpPr>
          <p:cNvPr id="38" name="TextBox 37"/>
          <p:cNvSpPr txBox="1"/>
          <p:nvPr/>
        </p:nvSpPr>
        <p:spPr>
          <a:xfrm>
            <a:off x="395536" y="3212977"/>
            <a:ext cx="1512168" cy="461665"/>
          </a:xfrm>
          <a:prstGeom prst="rect">
            <a:avLst/>
          </a:prstGeom>
          <a:noFill/>
          <a:ln>
            <a:noFill/>
          </a:ln>
        </p:spPr>
        <p:txBody>
          <a:bodyPr wrap="square" lIns="91425" tIns="45713" rIns="91425" bIns="45713" rtlCol="0">
            <a:spAutoFit/>
          </a:bodyPr>
          <a:lstStyle/>
          <a:p>
            <a:r>
              <a:rPr lang="en-GB" sz="1200" dirty="0" smtClean="0">
                <a:solidFill>
                  <a:schemeClr val="bg2"/>
                </a:solidFill>
              </a:rPr>
              <a:t>Small inner-city environment</a:t>
            </a:r>
            <a:endParaRPr lang="en-GB" sz="1200" dirty="0">
              <a:solidFill>
                <a:schemeClr val="bg2"/>
              </a:solidFill>
            </a:endParaRPr>
          </a:p>
        </p:txBody>
      </p:sp>
      <p:cxnSp>
        <p:nvCxnSpPr>
          <p:cNvPr id="40" name="Straight Arrow Connector 39"/>
          <p:cNvCxnSpPr/>
          <p:nvPr/>
        </p:nvCxnSpPr>
        <p:spPr bwMode="auto">
          <a:xfrm flipH="1">
            <a:off x="5220072" y="2636912"/>
            <a:ext cx="792088"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41" name="Straight Arrow Connector 40"/>
          <p:cNvCxnSpPr/>
          <p:nvPr/>
        </p:nvCxnSpPr>
        <p:spPr bwMode="auto">
          <a:xfrm flipV="1">
            <a:off x="1403648" y="2852936"/>
            <a:ext cx="360040" cy="288032"/>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46" name="TextBox 45"/>
          <p:cNvSpPr txBox="1"/>
          <p:nvPr/>
        </p:nvSpPr>
        <p:spPr>
          <a:xfrm>
            <a:off x="2483768" y="2060849"/>
            <a:ext cx="1440160" cy="461665"/>
          </a:xfrm>
          <a:prstGeom prst="rect">
            <a:avLst/>
          </a:prstGeom>
          <a:noFill/>
        </p:spPr>
        <p:txBody>
          <a:bodyPr wrap="square" lIns="91425" tIns="45713" rIns="91425" bIns="45713" rtlCol="0">
            <a:spAutoFit/>
          </a:bodyPr>
          <a:lstStyle/>
          <a:p>
            <a:r>
              <a:rPr lang="en-GB" sz="1200" dirty="0" smtClean="0">
                <a:solidFill>
                  <a:schemeClr val="bg2"/>
                </a:solidFill>
              </a:rPr>
              <a:t>Transport arrives early</a:t>
            </a:r>
            <a:endParaRPr lang="en-GB" sz="1200" dirty="0">
              <a:solidFill>
                <a:schemeClr val="bg2"/>
              </a:solidFill>
            </a:endParaRPr>
          </a:p>
        </p:txBody>
      </p:sp>
      <p:sp>
        <p:nvSpPr>
          <p:cNvPr id="47" name="TextBox 46"/>
          <p:cNvSpPr txBox="1"/>
          <p:nvPr/>
        </p:nvSpPr>
        <p:spPr>
          <a:xfrm>
            <a:off x="2915817" y="2636913"/>
            <a:ext cx="1440160" cy="276999"/>
          </a:xfrm>
          <a:prstGeom prst="rect">
            <a:avLst/>
          </a:prstGeom>
          <a:noFill/>
        </p:spPr>
        <p:txBody>
          <a:bodyPr wrap="square" lIns="91425" tIns="45713" rIns="91425" bIns="45713" rtlCol="0">
            <a:spAutoFit/>
          </a:bodyPr>
          <a:lstStyle/>
          <a:p>
            <a:r>
              <a:rPr lang="en-GB" sz="1200" dirty="0" smtClean="0">
                <a:solidFill>
                  <a:schemeClr val="bg2"/>
                </a:solidFill>
              </a:rPr>
              <a:t>Poor scheduling</a:t>
            </a:r>
            <a:endParaRPr lang="en-GB" sz="1200" dirty="0">
              <a:solidFill>
                <a:schemeClr val="bg2"/>
              </a:solidFill>
            </a:endParaRPr>
          </a:p>
        </p:txBody>
      </p:sp>
      <p:sp>
        <p:nvSpPr>
          <p:cNvPr id="48" name="TextBox 47"/>
          <p:cNvSpPr txBox="1"/>
          <p:nvPr/>
        </p:nvSpPr>
        <p:spPr>
          <a:xfrm>
            <a:off x="6084168" y="2492896"/>
            <a:ext cx="1152128" cy="461665"/>
          </a:xfrm>
          <a:prstGeom prst="rect">
            <a:avLst/>
          </a:prstGeom>
          <a:noFill/>
        </p:spPr>
        <p:txBody>
          <a:bodyPr wrap="square" lIns="91425" tIns="45713" rIns="91425" bIns="45713" rtlCol="0">
            <a:spAutoFit/>
          </a:bodyPr>
          <a:lstStyle/>
          <a:p>
            <a:r>
              <a:rPr lang="en-GB" sz="1200" dirty="0" smtClean="0">
                <a:solidFill>
                  <a:schemeClr val="bg2"/>
                </a:solidFill>
              </a:rPr>
              <a:t>Too much paperwork</a:t>
            </a:r>
            <a:endParaRPr lang="en-GB" sz="1200" dirty="0">
              <a:solidFill>
                <a:schemeClr val="bg2"/>
              </a:solidFill>
            </a:endParaRPr>
          </a:p>
        </p:txBody>
      </p:sp>
      <p:sp>
        <p:nvSpPr>
          <p:cNvPr id="49" name="TextBox 48"/>
          <p:cNvSpPr txBox="1"/>
          <p:nvPr/>
        </p:nvSpPr>
        <p:spPr>
          <a:xfrm>
            <a:off x="3347864" y="2924945"/>
            <a:ext cx="1440160" cy="461665"/>
          </a:xfrm>
          <a:prstGeom prst="rect">
            <a:avLst/>
          </a:prstGeom>
          <a:noFill/>
        </p:spPr>
        <p:txBody>
          <a:bodyPr wrap="square" lIns="91425" tIns="45713" rIns="91425" bIns="45713" rtlCol="0">
            <a:spAutoFit/>
          </a:bodyPr>
          <a:lstStyle/>
          <a:p>
            <a:r>
              <a:rPr lang="en-GB" sz="1200" dirty="0" smtClean="0">
                <a:solidFill>
                  <a:schemeClr val="bg2"/>
                </a:solidFill>
              </a:rPr>
              <a:t>Lengthy booking process</a:t>
            </a:r>
            <a:endParaRPr lang="en-GB" sz="1200" dirty="0">
              <a:solidFill>
                <a:schemeClr val="bg2"/>
              </a:solidFill>
            </a:endParaRPr>
          </a:p>
        </p:txBody>
      </p:sp>
      <p:sp>
        <p:nvSpPr>
          <p:cNvPr id="50" name="TextBox 49"/>
          <p:cNvSpPr txBox="1"/>
          <p:nvPr/>
        </p:nvSpPr>
        <p:spPr>
          <a:xfrm>
            <a:off x="6156176" y="1916833"/>
            <a:ext cx="1440160" cy="276999"/>
          </a:xfrm>
          <a:prstGeom prst="rect">
            <a:avLst/>
          </a:prstGeom>
          <a:noFill/>
        </p:spPr>
        <p:txBody>
          <a:bodyPr wrap="square" lIns="91425" tIns="45713" rIns="91425" bIns="45713" rtlCol="0">
            <a:spAutoFit/>
          </a:bodyPr>
          <a:lstStyle/>
          <a:p>
            <a:r>
              <a:rPr lang="en-GB" sz="1200" dirty="0" smtClean="0">
                <a:solidFill>
                  <a:schemeClr val="bg2"/>
                </a:solidFill>
              </a:rPr>
              <a:t>Not computerised</a:t>
            </a:r>
            <a:endParaRPr lang="en-GB" sz="1200" dirty="0">
              <a:solidFill>
                <a:schemeClr val="bg2"/>
              </a:solidFill>
            </a:endParaRPr>
          </a:p>
        </p:txBody>
      </p:sp>
      <p:sp>
        <p:nvSpPr>
          <p:cNvPr id="51" name="TextBox 50"/>
          <p:cNvSpPr txBox="1"/>
          <p:nvPr/>
        </p:nvSpPr>
        <p:spPr>
          <a:xfrm>
            <a:off x="3995937" y="3429001"/>
            <a:ext cx="1440160" cy="276999"/>
          </a:xfrm>
          <a:prstGeom prst="rect">
            <a:avLst/>
          </a:prstGeom>
          <a:noFill/>
        </p:spPr>
        <p:txBody>
          <a:bodyPr wrap="square" lIns="91425" tIns="45713" rIns="91425" bIns="45713" rtlCol="0">
            <a:spAutoFit/>
          </a:bodyPr>
          <a:lstStyle/>
          <a:p>
            <a:r>
              <a:rPr lang="en-GB" sz="1200" dirty="0" smtClean="0">
                <a:solidFill>
                  <a:schemeClr val="bg2"/>
                </a:solidFill>
              </a:rPr>
              <a:t>Not computerised</a:t>
            </a:r>
            <a:endParaRPr lang="en-GB" sz="1200" dirty="0">
              <a:solidFill>
                <a:schemeClr val="bg2"/>
              </a:solidFill>
            </a:endParaRPr>
          </a:p>
        </p:txBody>
      </p:sp>
      <p:sp>
        <p:nvSpPr>
          <p:cNvPr id="52" name="TextBox 51"/>
          <p:cNvSpPr txBox="1"/>
          <p:nvPr/>
        </p:nvSpPr>
        <p:spPr>
          <a:xfrm>
            <a:off x="251520" y="3861050"/>
            <a:ext cx="1584176" cy="276999"/>
          </a:xfrm>
          <a:prstGeom prst="rect">
            <a:avLst/>
          </a:prstGeom>
          <a:noFill/>
        </p:spPr>
        <p:txBody>
          <a:bodyPr wrap="square" lIns="91425" tIns="45713" rIns="91425" bIns="45713" rtlCol="0">
            <a:spAutoFit/>
          </a:bodyPr>
          <a:lstStyle/>
          <a:p>
            <a:r>
              <a:rPr lang="en-GB" sz="1200" dirty="0" smtClean="0">
                <a:solidFill>
                  <a:schemeClr val="bg2"/>
                </a:solidFill>
              </a:rPr>
              <a:t>Poor maintenance</a:t>
            </a:r>
            <a:endParaRPr lang="en-GB" sz="1200" dirty="0">
              <a:solidFill>
                <a:schemeClr val="bg2"/>
              </a:solidFill>
            </a:endParaRPr>
          </a:p>
        </p:txBody>
      </p:sp>
      <p:sp>
        <p:nvSpPr>
          <p:cNvPr id="53" name="TextBox 52"/>
          <p:cNvSpPr txBox="1"/>
          <p:nvPr/>
        </p:nvSpPr>
        <p:spPr>
          <a:xfrm>
            <a:off x="971601" y="4293097"/>
            <a:ext cx="1440160" cy="276999"/>
          </a:xfrm>
          <a:prstGeom prst="rect">
            <a:avLst/>
          </a:prstGeom>
          <a:noFill/>
        </p:spPr>
        <p:txBody>
          <a:bodyPr wrap="square" lIns="91425" tIns="45713" rIns="91425" bIns="45713" rtlCol="0">
            <a:spAutoFit/>
          </a:bodyPr>
          <a:lstStyle/>
          <a:p>
            <a:r>
              <a:rPr lang="en-GB" sz="1200" dirty="0" smtClean="0">
                <a:solidFill>
                  <a:schemeClr val="bg2"/>
                </a:solidFill>
              </a:rPr>
              <a:t>Broken lifts</a:t>
            </a:r>
            <a:endParaRPr lang="en-GB" sz="1200" dirty="0">
              <a:solidFill>
                <a:schemeClr val="bg2"/>
              </a:solidFill>
            </a:endParaRPr>
          </a:p>
        </p:txBody>
      </p:sp>
      <p:sp>
        <p:nvSpPr>
          <p:cNvPr id="54" name="TextBox 53"/>
          <p:cNvSpPr txBox="1"/>
          <p:nvPr/>
        </p:nvSpPr>
        <p:spPr>
          <a:xfrm>
            <a:off x="323529" y="4797153"/>
            <a:ext cx="1440160" cy="461665"/>
          </a:xfrm>
          <a:prstGeom prst="rect">
            <a:avLst/>
          </a:prstGeom>
          <a:noFill/>
        </p:spPr>
        <p:txBody>
          <a:bodyPr wrap="square" lIns="91425" tIns="45713" rIns="91425" bIns="45713" rtlCol="0">
            <a:spAutoFit/>
          </a:bodyPr>
          <a:lstStyle/>
          <a:p>
            <a:r>
              <a:rPr lang="en-GB" sz="1200" dirty="0" smtClean="0">
                <a:solidFill>
                  <a:schemeClr val="bg2"/>
                </a:solidFill>
              </a:rPr>
              <a:t>Not enough wheelchairs</a:t>
            </a:r>
            <a:endParaRPr lang="en-GB" sz="1200" dirty="0">
              <a:solidFill>
                <a:schemeClr val="bg2"/>
              </a:solidFill>
            </a:endParaRPr>
          </a:p>
        </p:txBody>
      </p:sp>
      <p:sp>
        <p:nvSpPr>
          <p:cNvPr id="55" name="TextBox 54"/>
          <p:cNvSpPr txBox="1"/>
          <p:nvPr/>
        </p:nvSpPr>
        <p:spPr>
          <a:xfrm>
            <a:off x="3707904" y="4077072"/>
            <a:ext cx="1440160" cy="461665"/>
          </a:xfrm>
          <a:prstGeom prst="rect">
            <a:avLst/>
          </a:prstGeom>
          <a:noFill/>
        </p:spPr>
        <p:txBody>
          <a:bodyPr wrap="square" lIns="91425" tIns="45713" rIns="91425" bIns="45713" rtlCol="0">
            <a:spAutoFit/>
          </a:bodyPr>
          <a:lstStyle/>
          <a:p>
            <a:r>
              <a:rPr lang="en-GB" sz="1200" dirty="0" smtClean="0">
                <a:solidFill>
                  <a:schemeClr val="bg2"/>
                </a:solidFill>
              </a:rPr>
              <a:t>Unexpected patients</a:t>
            </a:r>
            <a:endParaRPr lang="en-GB" sz="1200" dirty="0">
              <a:solidFill>
                <a:schemeClr val="bg2"/>
              </a:solidFill>
            </a:endParaRPr>
          </a:p>
        </p:txBody>
      </p:sp>
      <p:sp>
        <p:nvSpPr>
          <p:cNvPr id="56" name="TextBox 55"/>
          <p:cNvSpPr txBox="1"/>
          <p:nvPr/>
        </p:nvSpPr>
        <p:spPr>
          <a:xfrm>
            <a:off x="2771800" y="4725145"/>
            <a:ext cx="1440160" cy="276999"/>
          </a:xfrm>
          <a:prstGeom prst="rect">
            <a:avLst/>
          </a:prstGeom>
          <a:noFill/>
        </p:spPr>
        <p:txBody>
          <a:bodyPr wrap="square" lIns="91425" tIns="45713" rIns="91425" bIns="45713" rtlCol="0">
            <a:spAutoFit/>
          </a:bodyPr>
          <a:lstStyle/>
          <a:p>
            <a:r>
              <a:rPr lang="en-GB" sz="1200" dirty="0" smtClean="0">
                <a:solidFill>
                  <a:schemeClr val="bg2"/>
                </a:solidFill>
              </a:rPr>
              <a:t>Queue jumping</a:t>
            </a:r>
            <a:endParaRPr lang="en-GB" sz="1200" dirty="0">
              <a:solidFill>
                <a:schemeClr val="bg2"/>
              </a:solidFill>
            </a:endParaRPr>
          </a:p>
        </p:txBody>
      </p:sp>
      <p:sp>
        <p:nvSpPr>
          <p:cNvPr id="57" name="TextBox 56"/>
          <p:cNvSpPr txBox="1"/>
          <p:nvPr/>
        </p:nvSpPr>
        <p:spPr>
          <a:xfrm>
            <a:off x="6156177" y="4365104"/>
            <a:ext cx="1080120" cy="461665"/>
          </a:xfrm>
          <a:prstGeom prst="rect">
            <a:avLst/>
          </a:prstGeom>
          <a:noFill/>
        </p:spPr>
        <p:txBody>
          <a:bodyPr wrap="square" lIns="91425" tIns="45713" rIns="91425" bIns="45713" rtlCol="0">
            <a:spAutoFit/>
          </a:bodyPr>
          <a:lstStyle/>
          <a:p>
            <a:r>
              <a:rPr lang="en-GB" sz="1200" dirty="0" smtClean="0">
                <a:solidFill>
                  <a:schemeClr val="bg2"/>
                </a:solidFill>
              </a:rPr>
              <a:t>Staff unavailable</a:t>
            </a:r>
            <a:endParaRPr lang="en-GB" sz="1200" dirty="0">
              <a:solidFill>
                <a:schemeClr val="bg2"/>
              </a:solidFill>
            </a:endParaRPr>
          </a:p>
        </p:txBody>
      </p:sp>
      <p:sp>
        <p:nvSpPr>
          <p:cNvPr id="58" name="TextBox 57"/>
          <p:cNvSpPr txBox="1"/>
          <p:nvPr/>
        </p:nvSpPr>
        <p:spPr>
          <a:xfrm>
            <a:off x="5724129" y="5013177"/>
            <a:ext cx="1440160" cy="461665"/>
          </a:xfrm>
          <a:prstGeom prst="rect">
            <a:avLst/>
          </a:prstGeom>
          <a:noFill/>
        </p:spPr>
        <p:txBody>
          <a:bodyPr wrap="square" lIns="91425" tIns="45713" rIns="91425" bIns="45713" rtlCol="0">
            <a:spAutoFit/>
          </a:bodyPr>
          <a:lstStyle/>
          <a:p>
            <a:r>
              <a:rPr lang="en-GB" sz="1200" dirty="0" smtClean="0">
                <a:solidFill>
                  <a:schemeClr val="bg2"/>
                </a:solidFill>
              </a:rPr>
              <a:t>Long term sickness absence</a:t>
            </a:r>
            <a:endParaRPr lang="en-GB" sz="1200" dirty="0">
              <a:solidFill>
                <a:schemeClr val="bg2"/>
              </a:solidFill>
            </a:endParaRPr>
          </a:p>
        </p:txBody>
      </p:sp>
      <p:cxnSp>
        <p:nvCxnSpPr>
          <p:cNvPr id="60" name="Straight Arrow Connector 59"/>
          <p:cNvCxnSpPr/>
          <p:nvPr/>
        </p:nvCxnSpPr>
        <p:spPr bwMode="auto">
          <a:xfrm>
            <a:off x="3419872" y="2348881"/>
            <a:ext cx="936104" cy="1"/>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62" name="Straight Arrow Connector 61"/>
          <p:cNvCxnSpPr/>
          <p:nvPr/>
        </p:nvCxnSpPr>
        <p:spPr bwMode="auto">
          <a:xfrm>
            <a:off x="4716017" y="3140969"/>
            <a:ext cx="720080" cy="1"/>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63" name="Straight Arrow Connector 62"/>
          <p:cNvCxnSpPr/>
          <p:nvPr/>
        </p:nvCxnSpPr>
        <p:spPr bwMode="auto">
          <a:xfrm flipV="1">
            <a:off x="3491880" y="2420888"/>
            <a:ext cx="576064" cy="216024"/>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64" name="Straight Arrow Connector 63"/>
          <p:cNvCxnSpPr/>
          <p:nvPr/>
        </p:nvCxnSpPr>
        <p:spPr bwMode="auto">
          <a:xfrm flipV="1">
            <a:off x="4572000" y="3212976"/>
            <a:ext cx="504056" cy="216024"/>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69" name="Straight Arrow Connector 68"/>
          <p:cNvCxnSpPr/>
          <p:nvPr/>
        </p:nvCxnSpPr>
        <p:spPr bwMode="auto">
          <a:xfrm>
            <a:off x="1475656" y="2708921"/>
            <a:ext cx="720080" cy="1"/>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70" name="Straight Arrow Connector 69"/>
          <p:cNvCxnSpPr/>
          <p:nvPr/>
        </p:nvCxnSpPr>
        <p:spPr bwMode="auto">
          <a:xfrm flipH="1">
            <a:off x="5724128" y="2276872"/>
            <a:ext cx="792088" cy="216024"/>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39" name="Straight Arrow Connector 38"/>
          <p:cNvCxnSpPr/>
          <p:nvPr/>
        </p:nvCxnSpPr>
        <p:spPr bwMode="auto">
          <a:xfrm>
            <a:off x="1907705" y="4437113"/>
            <a:ext cx="720080" cy="1"/>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42" name="Straight Arrow Connector 41"/>
          <p:cNvCxnSpPr/>
          <p:nvPr/>
        </p:nvCxnSpPr>
        <p:spPr bwMode="auto">
          <a:xfrm>
            <a:off x="1259633" y="5013177"/>
            <a:ext cx="720080" cy="1"/>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43" name="Straight Arrow Connector 42"/>
          <p:cNvCxnSpPr/>
          <p:nvPr/>
        </p:nvCxnSpPr>
        <p:spPr bwMode="auto">
          <a:xfrm>
            <a:off x="1331640" y="4149080"/>
            <a:ext cx="864096" cy="216024"/>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59" name="Straight Arrow Connector 58"/>
          <p:cNvCxnSpPr/>
          <p:nvPr/>
        </p:nvCxnSpPr>
        <p:spPr bwMode="auto">
          <a:xfrm>
            <a:off x="4716017" y="4221089"/>
            <a:ext cx="720080" cy="1"/>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61" name="Straight Arrow Connector 60"/>
          <p:cNvCxnSpPr/>
          <p:nvPr/>
        </p:nvCxnSpPr>
        <p:spPr bwMode="auto">
          <a:xfrm>
            <a:off x="4067944" y="4869161"/>
            <a:ext cx="720080" cy="1"/>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65" name="Straight Arrow Connector 64"/>
          <p:cNvCxnSpPr/>
          <p:nvPr/>
        </p:nvCxnSpPr>
        <p:spPr bwMode="auto">
          <a:xfrm flipH="1">
            <a:off x="5436096" y="4653136"/>
            <a:ext cx="576064"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68" name="Straight Arrow Connector 67"/>
          <p:cNvCxnSpPr/>
          <p:nvPr/>
        </p:nvCxnSpPr>
        <p:spPr bwMode="auto">
          <a:xfrm flipH="1" flipV="1">
            <a:off x="5724129" y="4725144"/>
            <a:ext cx="288032" cy="288032"/>
          </a:xfrm>
          <a:prstGeom prst="straightConnector1">
            <a:avLst/>
          </a:prstGeom>
          <a:solidFill>
            <a:srgbClr val="FFFFFF"/>
          </a:solidFill>
          <a:ln w="9525" cap="flat" cmpd="sng" algn="ctr">
            <a:solidFill>
              <a:srgbClr val="00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7" grpId="0"/>
      <p:bldP spid="38" grpId="0"/>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67544" y="417745"/>
            <a:ext cx="6840760" cy="563231"/>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spAutoFit/>
          </a:bodyPr>
          <a:lstStyle/>
          <a:p>
            <a:pPr defTabSz="914250">
              <a:lnSpc>
                <a:spcPct val="85000"/>
              </a:lnSpc>
              <a:spcBef>
                <a:spcPts val="0"/>
              </a:spcBef>
              <a:defRPr/>
            </a:pPr>
            <a:r>
              <a:rPr lang="en-GB" sz="3600" b="1" dirty="0" smtClean="0">
                <a:solidFill>
                  <a:schemeClr val="bg1"/>
                </a:solidFill>
                <a:latin typeface="+mj-lt"/>
                <a:ea typeface="+mn-ea"/>
              </a:rPr>
              <a:t>Step 4 – Generate options</a:t>
            </a:r>
          </a:p>
        </p:txBody>
      </p:sp>
      <p:sp>
        <p:nvSpPr>
          <p:cNvPr id="6" name="Slide Number Placeholder 5"/>
          <p:cNvSpPr>
            <a:spLocks noGrp="1"/>
          </p:cNvSpPr>
          <p:nvPr>
            <p:ph type="sldNum" sz="quarter" idx="10"/>
          </p:nvPr>
        </p:nvSpPr>
        <p:spPr/>
        <p:txBody>
          <a:bodyPr/>
          <a:lstStyle/>
          <a:p>
            <a:fld id="{6F3BBD64-A3F0-4AC8-BE92-0112CB7499CF}" type="slidenum">
              <a:rPr lang="en-GB" smtClean="0"/>
              <a:pPr/>
              <a:t>82</a:t>
            </a:fld>
            <a:endParaRPr lang="en-GB" dirty="0"/>
          </a:p>
        </p:txBody>
      </p:sp>
      <p:sp>
        <p:nvSpPr>
          <p:cNvPr id="7" name="Footer Placeholder 6"/>
          <p:cNvSpPr>
            <a:spLocks noGrp="1"/>
          </p:cNvSpPr>
          <p:nvPr>
            <p:ph type="ftr" sz="quarter" idx="11"/>
          </p:nvPr>
        </p:nvSpPr>
        <p:spPr/>
        <p:txBody>
          <a:bodyPr/>
          <a:lstStyle/>
          <a:p>
            <a:endParaRPr lang="en-GB"/>
          </a:p>
        </p:txBody>
      </p:sp>
      <p:sp>
        <p:nvSpPr>
          <p:cNvPr id="9" name="Content Placeholder 8"/>
          <p:cNvSpPr>
            <a:spLocks noGrp="1"/>
          </p:cNvSpPr>
          <p:nvPr>
            <p:ph idx="1"/>
          </p:nvPr>
        </p:nvSpPr>
        <p:spPr>
          <a:xfrm>
            <a:off x="323529" y="1124744"/>
            <a:ext cx="8820472" cy="5001419"/>
          </a:xfrm>
        </p:spPr>
        <p:txBody>
          <a:bodyPr/>
          <a:lstStyle/>
          <a:p>
            <a:pPr>
              <a:lnSpc>
                <a:spcPct val="100000"/>
              </a:lnSpc>
              <a:spcBef>
                <a:spcPts val="0"/>
              </a:spcBef>
              <a:spcAft>
                <a:spcPts val="0"/>
              </a:spcAft>
              <a:buFont typeface="Arial" pitchFamily="34" charset="0"/>
              <a:buChar char="•"/>
            </a:pPr>
            <a:r>
              <a:rPr lang="en-GB" sz="2800" b="1" i="1" dirty="0" smtClean="0">
                <a:solidFill>
                  <a:schemeClr val="bg1"/>
                </a:solidFill>
                <a:latin typeface="Arial" pitchFamily="34" charset="0"/>
                <a:ea typeface="ＭＳ Ｐゴシック" pitchFamily="34" charset="-128"/>
              </a:rPr>
              <a:t>Brainstorming</a:t>
            </a:r>
          </a:p>
          <a:p>
            <a:pPr>
              <a:lnSpc>
                <a:spcPct val="100000"/>
              </a:lnSpc>
              <a:spcBef>
                <a:spcPts val="0"/>
              </a:spcBef>
              <a:spcAft>
                <a:spcPts val="0"/>
              </a:spcAft>
              <a:buFont typeface="Arial" pitchFamily="34" charset="0"/>
              <a:buChar char="•"/>
            </a:pPr>
            <a:r>
              <a:rPr lang="en-GB" sz="2800" dirty="0" smtClean="0">
                <a:solidFill>
                  <a:schemeClr val="bg1"/>
                </a:solidFill>
                <a:latin typeface="Arial" pitchFamily="34" charset="0"/>
                <a:ea typeface="ＭＳ Ｐゴシック" pitchFamily="34" charset="-128"/>
              </a:rPr>
              <a:t>Slip method </a:t>
            </a:r>
          </a:p>
          <a:p>
            <a:pPr>
              <a:lnSpc>
                <a:spcPct val="100000"/>
              </a:lnSpc>
              <a:spcBef>
                <a:spcPts val="0"/>
              </a:spcBef>
              <a:spcAft>
                <a:spcPts val="0"/>
              </a:spcAft>
              <a:buFont typeface="Arial" pitchFamily="34" charset="0"/>
              <a:buChar char="•"/>
            </a:pPr>
            <a:r>
              <a:rPr lang="en-GB" sz="2800" dirty="0" smtClean="0">
                <a:solidFill>
                  <a:schemeClr val="bg1"/>
                </a:solidFill>
                <a:latin typeface="Arial" pitchFamily="34" charset="0"/>
                <a:ea typeface="ＭＳ Ｐゴシック" pitchFamily="34" charset="-128"/>
              </a:rPr>
              <a:t>Nominal group technique </a:t>
            </a:r>
            <a:r>
              <a:rPr lang="en-GB" sz="2800" i="1" dirty="0" smtClean="0">
                <a:solidFill>
                  <a:schemeClr val="bg1"/>
                </a:solidFill>
                <a:latin typeface="Arial" pitchFamily="34" charset="0"/>
                <a:ea typeface="ＭＳ Ｐゴシック" pitchFamily="34" charset="-128"/>
              </a:rPr>
              <a:t>(</a:t>
            </a:r>
            <a:r>
              <a:rPr lang="en-GB" sz="2800" i="1" dirty="0" err="1" smtClean="0">
                <a:solidFill>
                  <a:schemeClr val="bg1"/>
                </a:solidFill>
                <a:latin typeface="Arial" pitchFamily="34" charset="0"/>
                <a:ea typeface="ＭＳ Ｐゴシック" pitchFamily="34" charset="-128"/>
              </a:rPr>
              <a:t>Delbecq</a:t>
            </a:r>
            <a:r>
              <a:rPr lang="en-GB" sz="2800" i="1" dirty="0" smtClean="0">
                <a:solidFill>
                  <a:schemeClr val="bg1"/>
                </a:solidFill>
                <a:latin typeface="Arial" pitchFamily="34" charset="0"/>
                <a:ea typeface="ＭＳ Ｐゴシック" pitchFamily="34" charset="-128"/>
              </a:rPr>
              <a:t> and </a:t>
            </a:r>
            <a:r>
              <a:rPr lang="en-GB" sz="2800" i="1" dirty="0" err="1" smtClean="0">
                <a:solidFill>
                  <a:schemeClr val="bg1"/>
                </a:solidFill>
                <a:latin typeface="Arial" pitchFamily="34" charset="0"/>
                <a:ea typeface="ＭＳ Ｐゴシック" pitchFamily="34" charset="-128"/>
              </a:rPr>
              <a:t>VandeVen</a:t>
            </a:r>
            <a:r>
              <a:rPr lang="en-GB" sz="2800" i="1" dirty="0" smtClean="0">
                <a:solidFill>
                  <a:schemeClr val="bg1"/>
                </a:solidFill>
                <a:latin typeface="Arial" pitchFamily="34" charset="0"/>
                <a:ea typeface="ＭＳ Ｐゴシック" pitchFamily="34" charset="-128"/>
              </a:rPr>
              <a:t>)</a:t>
            </a:r>
            <a:r>
              <a:rPr lang="en-GB" sz="2800" dirty="0" smtClean="0">
                <a:solidFill>
                  <a:schemeClr val="bg1"/>
                </a:solidFill>
                <a:latin typeface="Arial" pitchFamily="34" charset="0"/>
                <a:ea typeface="ＭＳ Ｐゴシック" pitchFamily="34" charset="-128"/>
              </a:rPr>
              <a:t> </a:t>
            </a:r>
          </a:p>
          <a:p>
            <a:pPr>
              <a:lnSpc>
                <a:spcPct val="100000"/>
              </a:lnSpc>
              <a:spcBef>
                <a:spcPts val="0"/>
              </a:spcBef>
              <a:spcAft>
                <a:spcPts val="0"/>
              </a:spcAft>
              <a:buFont typeface="Arial" pitchFamily="34" charset="0"/>
              <a:buChar char="•"/>
            </a:pPr>
            <a:r>
              <a:rPr lang="en-GB" sz="2800" dirty="0" smtClean="0">
                <a:solidFill>
                  <a:schemeClr val="bg1"/>
                </a:solidFill>
                <a:latin typeface="Arial" pitchFamily="34" charset="0"/>
                <a:ea typeface="ＭＳ Ｐゴシック" pitchFamily="34" charset="-128"/>
              </a:rPr>
              <a:t>Idea-writing </a:t>
            </a:r>
            <a:r>
              <a:rPr lang="en-GB" sz="2800" i="1" dirty="0" smtClean="0">
                <a:solidFill>
                  <a:schemeClr val="bg1"/>
                </a:solidFill>
                <a:latin typeface="Arial" pitchFamily="34" charset="0"/>
                <a:ea typeface="ＭＳ Ｐゴシック" pitchFamily="34" charset="-128"/>
              </a:rPr>
              <a:t>(Moore &amp; Coke)</a:t>
            </a:r>
            <a:endParaRPr lang="en-GB" sz="2800" dirty="0" smtClean="0">
              <a:solidFill>
                <a:schemeClr val="bg1"/>
              </a:solidFill>
              <a:latin typeface="Arial" pitchFamily="34" charset="0"/>
              <a:ea typeface="ＭＳ Ｐゴシック" pitchFamily="34" charset="-128"/>
            </a:endParaRPr>
          </a:p>
          <a:p>
            <a:pPr>
              <a:spcBef>
                <a:spcPts val="600"/>
              </a:spcBef>
              <a:spcAft>
                <a:spcPct val="40000"/>
              </a:spcAft>
              <a:buFont typeface="Arial" pitchFamily="34" charset="0"/>
              <a:buChar char="•"/>
            </a:pPr>
            <a:endParaRPr lang="en-GB" sz="2800" dirty="0" smtClean="0">
              <a:solidFill>
                <a:schemeClr val="bg1"/>
              </a:solidFill>
              <a:latin typeface="Arial" pitchFamily="34" charset="0"/>
              <a:ea typeface="ＭＳ Ｐゴシック" pitchFamily="34" charset="-128"/>
            </a:endParaRPr>
          </a:p>
          <a:p>
            <a:r>
              <a:rPr lang="en-GB" sz="2800" b="1" dirty="0" smtClean="0">
                <a:solidFill>
                  <a:schemeClr val="bg1"/>
                </a:solidFill>
                <a:latin typeface="Arial" pitchFamily="34" charset="0"/>
                <a:ea typeface="ＭＳ Ｐゴシック" pitchFamily="34" charset="-128"/>
              </a:rPr>
              <a:t>Cluster</a:t>
            </a:r>
            <a:r>
              <a:rPr lang="en-GB" sz="2800" dirty="0" smtClean="0">
                <a:solidFill>
                  <a:schemeClr val="bg1"/>
                </a:solidFill>
                <a:latin typeface="Arial" pitchFamily="34" charset="0"/>
                <a:ea typeface="ＭＳ Ｐゴシック" pitchFamily="34" charset="-128"/>
              </a:rPr>
              <a:t> similar or related ideas under headings or themes</a:t>
            </a:r>
          </a:p>
          <a:p>
            <a:r>
              <a:rPr lang="en-GB" sz="2800" b="1" dirty="0" smtClean="0">
                <a:solidFill>
                  <a:schemeClr val="bg1"/>
                </a:solidFill>
                <a:latin typeface="Arial" pitchFamily="34" charset="0"/>
                <a:ea typeface="ＭＳ Ｐゴシック" pitchFamily="34" charset="-128"/>
              </a:rPr>
              <a:t>Condense </a:t>
            </a:r>
            <a:r>
              <a:rPr lang="en-GB" sz="2800" dirty="0" smtClean="0">
                <a:solidFill>
                  <a:schemeClr val="bg1"/>
                </a:solidFill>
                <a:latin typeface="Arial" pitchFamily="34" charset="0"/>
                <a:ea typeface="ＭＳ Ｐゴシック" pitchFamily="34" charset="-128"/>
              </a:rPr>
              <a:t>ideas</a:t>
            </a:r>
            <a:endParaRPr lang="en-GB" sz="2800" b="1" dirty="0" smtClean="0">
              <a:solidFill>
                <a:schemeClr val="bg1"/>
              </a:solidFill>
              <a:latin typeface="Arial" pitchFamily="34" charset="0"/>
              <a:ea typeface="ＭＳ Ｐゴシック" pitchFamily="34" charset="-128"/>
            </a:endParaRPr>
          </a:p>
          <a:p>
            <a:r>
              <a:rPr lang="en-GB" sz="2800" b="1" dirty="0" smtClean="0">
                <a:solidFill>
                  <a:schemeClr val="bg1"/>
                </a:solidFill>
                <a:latin typeface="Arial" pitchFamily="34" charset="0"/>
                <a:ea typeface="ＭＳ Ｐゴシック" pitchFamily="34" charset="-128"/>
              </a:rPr>
              <a:t>Refine</a:t>
            </a:r>
            <a:r>
              <a:rPr lang="en-GB" sz="2800" dirty="0" smtClean="0">
                <a:solidFill>
                  <a:schemeClr val="bg1"/>
                </a:solidFill>
                <a:latin typeface="Arial" pitchFamily="34" charset="0"/>
                <a:ea typeface="ＭＳ Ｐゴシック" pitchFamily="34" charset="-128"/>
              </a:rPr>
              <a:t> ideas - how ideas might be improved </a:t>
            </a:r>
          </a:p>
          <a:p>
            <a:r>
              <a:rPr lang="en-GB" sz="2800" b="1" dirty="0" smtClean="0">
                <a:solidFill>
                  <a:schemeClr val="bg1"/>
                </a:solidFill>
                <a:latin typeface="Arial" pitchFamily="34" charset="0"/>
                <a:ea typeface="ＭＳ Ｐゴシック" pitchFamily="34" charset="-128"/>
              </a:rPr>
              <a:t>Reduce</a:t>
            </a:r>
            <a:r>
              <a:rPr lang="en-GB" sz="2800" dirty="0" smtClean="0">
                <a:solidFill>
                  <a:schemeClr val="bg1"/>
                </a:solidFill>
                <a:latin typeface="Arial" pitchFamily="34" charset="0"/>
                <a:ea typeface="ＭＳ Ｐゴシック" pitchFamily="34" charset="-128"/>
              </a:rPr>
              <a:t> your list of possible solutions to a manageable number of realistic/attractive options</a:t>
            </a:r>
            <a:endParaRPr lang="en-GB" sz="2300" dirty="0" smtClean="0">
              <a:solidFill>
                <a:schemeClr val="bg1"/>
              </a:solidFill>
              <a:latin typeface="Arial" pitchFamily="34" charset="0"/>
              <a:ea typeface="ＭＳ Ｐゴシック" pitchFamily="34" charset="-128"/>
            </a:endParaRPr>
          </a:p>
          <a:p>
            <a:pPr>
              <a:spcBef>
                <a:spcPts val="600"/>
              </a:spcBef>
              <a:spcAft>
                <a:spcPct val="40000"/>
              </a:spcAft>
              <a:buFont typeface="Arial" pitchFamily="34" charset="0"/>
              <a:buChar char="•"/>
            </a:pPr>
            <a:endParaRPr lang="en-GB" sz="2800" dirty="0" smtClean="0">
              <a:solidFill>
                <a:schemeClr val="bg1"/>
              </a:solidFill>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3699" name="Rectangle 3"/>
          <p:cNvSpPr>
            <a:spLocks noGrp="1" noChangeArrowheads="1"/>
          </p:cNvSpPr>
          <p:nvPr>
            <p:ph sz="quarter" idx="1"/>
          </p:nvPr>
        </p:nvSpPr>
        <p:spPr bwMode="auto">
          <a:xfrm>
            <a:off x="539553" y="2204865"/>
            <a:ext cx="7362825" cy="3517900"/>
          </a:xfrm>
          <a:prstGeom prst="rect">
            <a:avLst/>
          </a:prstGeom>
          <a:noFill/>
          <a:ln>
            <a:miter lim="800000"/>
            <a:headEnd/>
            <a:tailEnd/>
          </a:ln>
        </p:spPr>
        <p:txBody>
          <a:bodyPr vert="horz" wrap="square" lIns="90474" tIns="44443" rIns="90474" bIns="44443" numCol="1" anchor="t" anchorCtr="0" compatLnSpc="1">
            <a:prstTxWarp prst="textNoShape">
              <a:avLst/>
            </a:prstTxWarp>
          </a:bodyPr>
          <a:lstStyle/>
          <a:p>
            <a:pPr eaLnBrk="1" hangingPunct="1">
              <a:lnSpc>
                <a:spcPct val="110000"/>
              </a:lnSpc>
              <a:spcBef>
                <a:spcPct val="60000"/>
              </a:spcBef>
            </a:pPr>
            <a:r>
              <a:rPr lang="en-GB" sz="2800" dirty="0" smtClean="0">
                <a:solidFill>
                  <a:schemeClr val="bg1"/>
                </a:solidFill>
                <a:latin typeface="Arial" pitchFamily="34" charset="0"/>
                <a:ea typeface="ＭＳ Ｐゴシック" pitchFamily="34" charset="-128"/>
              </a:rPr>
              <a:t>Action planning</a:t>
            </a:r>
          </a:p>
          <a:p>
            <a:pPr eaLnBrk="1" hangingPunct="1">
              <a:lnSpc>
                <a:spcPct val="110000"/>
              </a:lnSpc>
              <a:spcBef>
                <a:spcPct val="60000"/>
              </a:spcBef>
            </a:pPr>
            <a:r>
              <a:rPr lang="en-GB" sz="2800" dirty="0" smtClean="0">
                <a:solidFill>
                  <a:schemeClr val="bg1"/>
                </a:solidFill>
                <a:latin typeface="Arial" pitchFamily="34" charset="0"/>
                <a:ea typeface="ＭＳ Ｐゴシック" pitchFamily="34" charset="-128"/>
              </a:rPr>
              <a:t>Contingency planning (Risk Management)</a:t>
            </a:r>
          </a:p>
          <a:p>
            <a:pPr eaLnBrk="1" hangingPunct="1">
              <a:lnSpc>
                <a:spcPct val="110000"/>
              </a:lnSpc>
              <a:spcBef>
                <a:spcPct val="60000"/>
              </a:spcBef>
            </a:pPr>
            <a:r>
              <a:rPr lang="en-GB" sz="2800" dirty="0" smtClean="0">
                <a:solidFill>
                  <a:schemeClr val="bg1"/>
                </a:solidFill>
                <a:latin typeface="Arial" pitchFamily="34" charset="0"/>
                <a:ea typeface="ＭＳ Ｐゴシック" pitchFamily="34" charset="-128"/>
              </a:rPr>
              <a:t>Communication strategy</a:t>
            </a:r>
          </a:p>
          <a:p>
            <a:pPr eaLnBrk="1" hangingPunct="1">
              <a:lnSpc>
                <a:spcPct val="110000"/>
              </a:lnSpc>
              <a:spcBef>
                <a:spcPct val="60000"/>
              </a:spcBef>
            </a:pPr>
            <a:r>
              <a:rPr lang="en-GB" sz="2800" dirty="0" smtClean="0">
                <a:solidFill>
                  <a:schemeClr val="bg1"/>
                </a:solidFill>
                <a:latin typeface="Arial" pitchFamily="34" charset="0"/>
                <a:ea typeface="ＭＳ Ｐゴシック" pitchFamily="34" charset="-128"/>
              </a:rPr>
              <a:t>Monitoring, review and evaluation</a:t>
            </a:r>
          </a:p>
        </p:txBody>
      </p:sp>
      <p:sp>
        <p:nvSpPr>
          <p:cNvPr id="76804" name="Text Box 5"/>
          <p:cNvSpPr txBox="1">
            <a:spLocks noChangeArrowheads="1"/>
          </p:cNvSpPr>
          <p:nvPr/>
        </p:nvSpPr>
        <p:spPr bwMode="auto">
          <a:xfrm>
            <a:off x="539552" y="1412778"/>
            <a:ext cx="6953250" cy="646317"/>
          </a:xfrm>
          <a:prstGeom prst="rect">
            <a:avLst/>
          </a:prstGeom>
          <a:noFill/>
          <a:ln w="9525">
            <a:noFill/>
            <a:miter lim="800000"/>
            <a:headEnd/>
            <a:tailEnd/>
          </a:ln>
        </p:spPr>
        <p:txBody>
          <a:bodyPr lIns="91425" tIns="45713" rIns="91425" bIns="45713">
            <a:spAutoFit/>
          </a:bodyPr>
          <a:lstStyle/>
          <a:p>
            <a:pPr>
              <a:spcBef>
                <a:spcPct val="50000"/>
              </a:spcBef>
              <a:buNone/>
            </a:pPr>
            <a:r>
              <a:rPr lang="en-GB" sz="3600" b="1" dirty="0">
                <a:solidFill>
                  <a:schemeClr val="bg1"/>
                </a:solidFill>
              </a:rPr>
              <a:t>Key elements:</a:t>
            </a:r>
          </a:p>
        </p:txBody>
      </p:sp>
      <p:sp>
        <p:nvSpPr>
          <p:cNvPr id="5" name="Rectangle 27"/>
          <p:cNvSpPr>
            <a:spLocks noChangeArrowheads="1"/>
          </p:cNvSpPr>
          <p:nvPr/>
        </p:nvSpPr>
        <p:spPr bwMode="auto">
          <a:xfrm>
            <a:off x="467544" y="404665"/>
            <a:ext cx="6475612" cy="649468"/>
          </a:xfrm>
          <a:prstGeom prst="rect">
            <a:avLst/>
          </a:prstGeom>
          <a:noFill/>
          <a:ln w="9525">
            <a:noFill/>
            <a:miter lim="800000"/>
            <a:headEnd/>
            <a:tailEnd/>
          </a:ln>
        </p:spPr>
        <p:txBody>
          <a:bodyPr wrap="none" lIns="91425" tIns="45713" rIns="91425" bIns="45713">
            <a:spAutoFit/>
          </a:bodyPr>
          <a:lstStyle/>
          <a:p>
            <a:pPr>
              <a:buNone/>
            </a:pPr>
            <a:r>
              <a:rPr lang="en-GB" sz="3600" b="1" dirty="0">
                <a:solidFill>
                  <a:schemeClr val="bg1"/>
                </a:solidFill>
              </a:rPr>
              <a:t>Step 6 – Implement </a:t>
            </a:r>
            <a:r>
              <a:rPr lang="en-GB" sz="3600" b="1" dirty="0" smtClean="0">
                <a:solidFill>
                  <a:schemeClr val="bg1"/>
                </a:solidFill>
              </a:rPr>
              <a:t>decision</a:t>
            </a:r>
            <a:endParaRPr lang="en-GB" sz="3600" b="1" dirty="0">
              <a:solidFill>
                <a:schemeClr val="bg1"/>
              </a:solidFill>
            </a:endParaRPr>
          </a:p>
        </p:txBody>
      </p:sp>
      <p:sp>
        <p:nvSpPr>
          <p:cNvPr id="6" name="Slide Number Placeholder 5"/>
          <p:cNvSpPr>
            <a:spLocks noGrp="1"/>
          </p:cNvSpPr>
          <p:nvPr>
            <p:ph type="sldNum" sz="quarter" idx="10"/>
          </p:nvPr>
        </p:nvSpPr>
        <p:spPr/>
        <p:txBody>
          <a:bodyPr/>
          <a:lstStyle/>
          <a:p>
            <a:fld id="{6F3BBD64-A3F0-4AC8-BE92-0112CB7499CF}" type="slidenum">
              <a:rPr lang="en-GB" smtClean="0"/>
              <a:pPr/>
              <a:t>83</a:t>
            </a:fld>
            <a:endParaRPr lang="en-GB" dirty="0"/>
          </a:p>
        </p:txBody>
      </p:sp>
      <p:sp>
        <p:nvSpPr>
          <p:cNvPr id="7" name="Footer Placeholder 6"/>
          <p:cNvSpPr>
            <a:spLocks noGrp="1"/>
          </p:cNvSpPr>
          <p:nvPr>
            <p:ph type="ftr" sz="quarter" idx="11"/>
          </p:nvPr>
        </p:nvSpPr>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36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36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3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67545" y="1412776"/>
            <a:ext cx="8208912" cy="576064"/>
          </a:xfrm>
          <a:noFill/>
          <a:ln>
            <a:miter lim="800000"/>
            <a:headEnd/>
            <a:tailEnd/>
          </a:ln>
        </p:spPr>
        <p:txBody>
          <a:bodyPr vert="horz" wrap="square" lIns="91425" tIns="45713" rIns="91425" bIns="91425" numCol="1" anchor="b" anchorCtr="0" compatLnSpc="1">
            <a:prstTxWarp prst="textNoShape">
              <a:avLst/>
            </a:prstTxWarp>
          </a:bodyPr>
          <a:lstStyle/>
          <a:p>
            <a:pPr algn="ctr" eaLnBrk="1" hangingPunct="1"/>
            <a:r>
              <a:rPr lang="en-GB" dirty="0" smtClean="0">
                <a:ea typeface="ＭＳ Ｐゴシック" pitchFamily="34" charset="-128"/>
              </a:rPr>
              <a:t>Action Planning</a:t>
            </a:r>
          </a:p>
        </p:txBody>
      </p:sp>
      <p:sp>
        <p:nvSpPr>
          <p:cNvPr id="77827" name="Rectangle 3"/>
          <p:cNvSpPr>
            <a:spLocks noGrp="1" noChangeArrowheads="1"/>
          </p:cNvSpPr>
          <p:nvPr>
            <p:ph idx="1"/>
          </p:nvPr>
        </p:nvSpPr>
        <p:spPr bwMode="auto">
          <a:xfrm>
            <a:off x="251520" y="2132856"/>
            <a:ext cx="4608512" cy="4525963"/>
          </a:xfrm>
          <a:noFill/>
          <a:ln>
            <a:miter lim="800000"/>
            <a:headEnd/>
            <a:tailEnd/>
          </a:ln>
        </p:spPr>
        <p:txBody>
          <a:bodyPr vert="horz" wrap="square" lIns="91425" tIns="45713" rIns="91425" bIns="45713" numCol="1" anchor="t" anchorCtr="0" compatLnSpc="1">
            <a:prstTxWarp prst="textNoShape">
              <a:avLst/>
            </a:prstTxWarp>
          </a:bodyPr>
          <a:lstStyle/>
          <a:p>
            <a:pPr eaLnBrk="1" hangingPunct="1"/>
            <a:r>
              <a:rPr lang="en-GB" sz="2800" b="1" dirty="0" smtClean="0">
                <a:solidFill>
                  <a:schemeClr val="bg1"/>
                </a:solidFill>
                <a:latin typeface="Arial" pitchFamily="34" charset="0"/>
                <a:ea typeface="ＭＳ Ｐゴシック" pitchFamily="34" charset="-128"/>
                <a:hlinkClick r:id="rId3" action="ppaction://hlinksldjump"/>
              </a:rPr>
              <a:t>SMART</a:t>
            </a:r>
            <a:r>
              <a:rPr lang="en-GB" sz="2800" dirty="0" smtClean="0">
                <a:solidFill>
                  <a:schemeClr val="bg1"/>
                </a:solidFill>
                <a:latin typeface="Arial" pitchFamily="34" charset="0"/>
                <a:ea typeface="ＭＳ Ｐゴシック" pitchFamily="34" charset="-128"/>
                <a:hlinkClick r:id="rId3" action="ppaction://hlinksldjump"/>
              </a:rPr>
              <a:t> </a:t>
            </a:r>
            <a:r>
              <a:rPr lang="en-GB" sz="2800" dirty="0" smtClean="0">
                <a:solidFill>
                  <a:schemeClr val="bg1"/>
                </a:solidFill>
                <a:latin typeface="Arial" pitchFamily="34" charset="0"/>
                <a:ea typeface="ＭＳ Ｐゴシック" pitchFamily="34" charset="-128"/>
              </a:rPr>
              <a:t>actions</a:t>
            </a:r>
          </a:p>
          <a:p>
            <a:pPr eaLnBrk="1" hangingPunct="1"/>
            <a:r>
              <a:rPr lang="en-GB" sz="2800" dirty="0" smtClean="0">
                <a:solidFill>
                  <a:schemeClr val="bg1"/>
                </a:solidFill>
                <a:latin typeface="Arial" pitchFamily="34" charset="0"/>
                <a:ea typeface="ＭＳ Ｐゴシック" pitchFamily="34" charset="-128"/>
              </a:rPr>
              <a:t>Break tasks down </a:t>
            </a:r>
          </a:p>
          <a:p>
            <a:pPr eaLnBrk="1" hangingPunct="1"/>
            <a:r>
              <a:rPr lang="en-GB" sz="2800" dirty="0" smtClean="0">
                <a:solidFill>
                  <a:schemeClr val="bg1"/>
                </a:solidFill>
                <a:latin typeface="Arial" pitchFamily="34" charset="0"/>
                <a:ea typeface="ＭＳ Ｐゴシック" pitchFamily="34" charset="-128"/>
              </a:rPr>
              <a:t>Allocate responsibilities</a:t>
            </a:r>
          </a:p>
          <a:p>
            <a:pPr eaLnBrk="1" hangingPunct="1"/>
            <a:r>
              <a:rPr lang="en-GB" sz="2800" dirty="0" smtClean="0">
                <a:solidFill>
                  <a:schemeClr val="bg1"/>
                </a:solidFill>
                <a:latin typeface="Arial" pitchFamily="34" charset="0"/>
                <a:ea typeface="ＭＳ Ｐゴシック" pitchFamily="34" charset="-128"/>
              </a:rPr>
              <a:t>Agree timescales</a:t>
            </a:r>
          </a:p>
          <a:p>
            <a:pPr eaLnBrk="1" hangingPunct="1"/>
            <a:r>
              <a:rPr lang="en-GB" sz="2800" dirty="0" smtClean="0">
                <a:solidFill>
                  <a:schemeClr val="bg1"/>
                </a:solidFill>
                <a:latin typeface="Arial" pitchFamily="34" charset="0"/>
                <a:ea typeface="ＭＳ Ｐゴシック" pitchFamily="34" charset="-128"/>
              </a:rPr>
              <a:t>Prioritise</a:t>
            </a:r>
          </a:p>
          <a:p>
            <a:pPr eaLnBrk="1" hangingPunct="1"/>
            <a:r>
              <a:rPr lang="en-GB" sz="2800" dirty="0" smtClean="0">
                <a:solidFill>
                  <a:schemeClr val="bg1"/>
                </a:solidFill>
                <a:latin typeface="Arial" pitchFamily="34" charset="0"/>
                <a:ea typeface="ＭＳ Ｐゴシック" pitchFamily="34" charset="-128"/>
              </a:rPr>
              <a:t>Identify resource implications</a:t>
            </a:r>
          </a:p>
        </p:txBody>
      </p:sp>
      <p:sp>
        <p:nvSpPr>
          <p:cNvPr id="77828" name="Rectangle 5"/>
          <p:cNvSpPr>
            <a:spLocks noGrp="1" noChangeArrowheads="1"/>
          </p:cNvSpPr>
          <p:nvPr>
            <p:ph type="body" sz="half" idx="4294967295"/>
          </p:nvPr>
        </p:nvSpPr>
        <p:spPr bwMode="auto">
          <a:xfrm>
            <a:off x="4788024" y="2132856"/>
            <a:ext cx="4355976" cy="3905250"/>
          </a:xfrm>
          <a:prstGeom prst="rect">
            <a:avLst/>
          </a:prstGeom>
          <a:noFill/>
          <a:ln>
            <a:miter lim="800000"/>
            <a:headEnd/>
            <a:tailEnd/>
          </a:ln>
        </p:spPr>
        <p:txBody>
          <a:bodyPr/>
          <a:lstStyle/>
          <a:p>
            <a:pPr eaLnBrk="1" hangingPunct="1"/>
            <a:r>
              <a:rPr lang="en-GB" sz="2800" dirty="0" smtClean="0">
                <a:solidFill>
                  <a:schemeClr val="bg1"/>
                </a:solidFill>
                <a:latin typeface="Arial" pitchFamily="34" charset="0"/>
                <a:ea typeface="ＭＳ Ｐゴシック" pitchFamily="34" charset="-128"/>
              </a:rPr>
              <a:t>Set review dates</a:t>
            </a:r>
          </a:p>
          <a:p>
            <a:pPr eaLnBrk="1" hangingPunct="1"/>
            <a:r>
              <a:rPr lang="en-GB" sz="2800" dirty="0" smtClean="0">
                <a:solidFill>
                  <a:schemeClr val="bg1"/>
                </a:solidFill>
                <a:latin typeface="Arial" pitchFamily="34" charset="0"/>
                <a:ea typeface="ＭＳ Ｐゴシック" pitchFamily="34" charset="-128"/>
              </a:rPr>
              <a:t>Plan </a:t>
            </a:r>
            <a:r>
              <a:rPr lang="en-GB" sz="2800" b="1" dirty="0" smtClean="0">
                <a:solidFill>
                  <a:schemeClr val="bg1"/>
                </a:solidFill>
                <a:latin typeface="Arial" pitchFamily="34" charset="0"/>
                <a:ea typeface="ＭＳ Ｐゴシック" pitchFamily="34" charset="-128"/>
              </a:rPr>
              <a:t>communication</a:t>
            </a:r>
          </a:p>
          <a:p>
            <a:pPr eaLnBrk="1" hangingPunct="1"/>
            <a:r>
              <a:rPr lang="en-GB" sz="2800" dirty="0" smtClean="0">
                <a:solidFill>
                  <a:schemeClr val="bg1"/>
                </a:solidFill>
                <a:latin typeface="Arial" pitchFamily="34" charset="0"/>
                <a:ea typeface="ＭＳ Ｐゴシック" pitchFamily="34" charset="-128"/>
              </a:rPr>
              <a:t>Give adequate warning</a:t>
            </a:r>
          </a:p>
          <a:p>
            <a:pPr eaLnBrk="1" hangingPunct="1"/>
            <a:r>
              <a:rPr lang="en-GB" sz="2800" dirty="0" smtClean="0">
                <a:solidFill>
                  <a:schemeClr val="bg1"/>
                </a:solidFill>
                <a:latin typeface="Arial" pitchFamily="34" charset="0"/>
                <a:ea typeface="ＭＳ Ｐゴシック" pitchFamily="34" charset="-128"/>
              </a:rPr>
              <a:t>Realistic timescales</a:t>
            </a:r>
          </a:p>
          <a:p>
            <a:pPr eaLnBrk="1" hangingPunct="1"/>
            <a:r>
              <a:rPr lang="en-GB" sz="2800" dirty="0" smtClean="0">
                <a:solidFill>
                  <a:schemeClr val="bg1"/>
                </a:solidFill>
                <a:latin typeface="Arial" pitchFamily="34" charset="0"/>
                <a:ea typeface="ＭＳ Ｐゴシック" pitchFamily="34" charset="-128"/>
              </a:rPr>
              <a:t>Maintain effective teams</a:t>
            </a:r>
          </a:p>
          <a:p>
            <a:pPr eaLnBrk="1" hangingPunct="1"/>
            <a:r>
              <a:rPr lang="en-GB" sz="2800" dirty="0" smtClean="0">
                <a:solidFill>
                  <a:schemeClr val="bg1"/>
                </a:solidFill>
                <a:latin typeface="Arial" pitchFamily="34" charset="0"/>
                <a:ea typeface="ＭＳ Ｐゴシック" pitchFamily="34" charset="-128"/>
              </a:rPr>
              <a:t>Enlist help of enthusiasts</a:t>
            </a:r>
          </a:p>
          <a:p>
            <a:pPr eaLnBrk="1" hangingPunct="1"/>
            <a:r>
              <a:rPr lang="en-GB" sz="2800" dirty="0" smtClean="0">
                <a:solidFill>
                  <a:schemeClr val="bg1"/>
                </a:solidFill>
                <a:latin typeface="Arial" pitchFamily="34" charset="0"/>
                <a:ea typeface="ＭＳ Ｐゴシック" pitchFamily="34" charset="-128"/>
              </a:rPr>
              <a:t>Staff development?</a:t>
            </a:r>
          </a:p>
        </p:txBody>
      </p:sp>
      <p:sp>
        <p:nvSpPr>
          <p:cNvPr id="6" name="Rectangle 27"/>
          <p:cNvSpPr>
            <a:spLocks noChangeArrowheads="1"/>
          </p:cNvSpPr>
          <p:nvPr/>
        </p:nvSpPr>
        <p:spPr bwMode="auto">
          <a:xfrm>
            <a:off x="539553" y="332656"/>
            <a:ext cx="6495689" cy="677094"/>
          </a:xfrm>
          <a:prstGeom prst="rect">
            <a:avLst/>
          </a:prstGeom>
          <a:noFill/>
          <a:ln w="9525">
            <a:noFill/>
            <a:miter lim="800000"/>
            <a:headEnd/>
            <a:tailEnd/>
          </a:ln>
        </p:spPr>
        <p:txBody>
          <a:bodyPr wrap="square" lIns="91425" tIns="45713" rIns="91425" bIns="45713">
            <a:spAutoFit/>
          </a:bodyPr>
          <a:lstStyle/>
          <a:p>
            <a:pPr>
              <a:buNone/>
            </a:pPr>
            <a:r>
              <a:rPr lang="en-GB" sz="3800" b="1" dirty="0">
                <a:solidFill>
                  <a:schemeClr val="bg1"/>
                </a:solidFill>
              </a:rPr>
              <a:t>Step 6 – </a:t>
            </a:r>
            <a:r>
              <a:rPr lang="en-GB" sz="3600" b="1" dirty="0">
                <a:solidFill>
                  <a:schemeClr val="bg1"/>
                </a:solidFill>
              </a:rPr>
              <a:t>Implement </a:t>
            </a:r>
            <a:r>
              <a:rPr lang="en-GB" sz="3600" b="1" dirty="0" smtClean="0">
                <a:solidFill>
                  <a:schemeClr val="bg1"/>
                </a:solidFill>
              </a:rPr>
              <a:t>decision</a:t>
            </a:r>
            <a:endParaRPr lang="en-GB" sz="3600" b="1" dirty="0">
              <a:solidFill>
                <a:schemeClr val="bg1"/>
              </a:solidFill>
            </a:endParaRPr>
          </a:p>
        </p:txBody>
      </p:sp>
      <p:sp>
        <p:nvSpPr>
          <p:cNvPr id="7" name="Slide Number Placeholder 6"/>
          <p:cNvSpPr>
            <a:spLocks noGrp="1"/>
          </p:cNvSpPr>
          <p:nvPr>
            <p:ph type="sldNum" sz="quarter" idx="10"/>
          </p:nvPr>
        </p:nvSpPr>
        <p:spPr/>
        <p:txBody>
          <a:bodyPr/>
          <a:lstStyle/>
          <a:p>
            <a:fld id="{6F3BBD64-A3F0-4AC8-BE92-0112CB7499CF}" type="slidenum">
              <a:rPr lang="en-GB" smtClean="0"/>
              <a:pPr/>
              <a:t>84</a:t>
            </a:fld>
            <a:endParaRPr lang="en-GB" dirty="0"/>
          </a:p>
        </p:txBody>
      </p:sp>
      <p:sp>
        <p:nvSpPr>
          <p:cNvPr id="8" name="Footer Placeholder 7"/>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1187624" y="1268760"/>
            <a:ext cx="6707188" cy="504056"/>
          </a:xfrm>
          <a:prstGeom prst="rect">
            <a:avLst/>
          </a:prstGeom>
          <a:noFill/>
          <a:ln>
            <a:miter lim="800000"/>
            <a:headEnd/>
            <a:tailEnd/>
          </a:ln>
        </p:spPr>
        <p:txBody>
          <a:bodyPr/>
          <a:lstStyle/>
          <a:p>
            <a:pPr algn="ctr"/>
            <a:r>
              <a:rPr lang="en-GB" dirty="0" smtClean="0">
                <a:ea typeface="ＭＳ Ｐゴシック" pitchFamily="34" charset="-128"/>
              </a:rPr>
              <a:t>Contingency Planning</a:t>
            </a:r>
          </a:p>
        </p:txBody>
      </p:sp>
      <p:graphicFrame>
        <p:nvGraphicFramePr>
          <p:cNvPr id="9" name="Table 8"/>
          <p:cNvGraphicFramePr>
            <a:graphicFrameLocks noGrp="1"/>
          </p:cNvGraphicFramePr>
          <p:nvPr/>
        </p:nvGraphicFramePr>
        <p:xfrm>
          <a:off x="395536" y="1888373"/>
          <a:ext cx="8352928" cy="3892361"/>
        </p:xfrm>
        <a:graphic>
          <a:graphicData uri="http://schemas.openxmlformats.org/drawingml/2006/table">
            <a:tbl>
              <a:tblPr/>
              <a:tblGrid>
                <a:gridCol w="2088232"/>
                <a:gridCol w="2088232"/>
                <a:gridCol w="2088232"/>
                <a:gridCol w="2088232"/>
              </a:tblGrid>
              <a:tr h="311901">
                <a:tc>
                  <a:txBody>
                    <a:bodyPr/>
                    <a:lstStyle/>
                    <a:p>
                      <a:pPr algn="ctr" eaLnBrk="0" fontAlgn="base" hangingPunct="0">
                        <a:spcBef>
                          <a:spcPts val="575"/>
                        </a:spcBef>
                        <a:spcAft>
                          <a:spcPts val="0"/>
                        </a:spcAft>
                      </a:pPr>
                      <a:r>
                        <a:rPr lang="en-GB" sz="1600" b="1" kern="1200" dirty="0">
                          <a:solidFill>
                            <a:schemeClr val="bg1"/>
                          </a:solidFill>
                          <a:latin typeface="Arial"/>
                          <a:ea typeface="MS PGothic"/>
                          <a:cs typeface="Times New Roman"/>
                        </a:rPr>
                        <a:t>Risk</a:t>
                      </a:r>
                      <a:endParaRPr lang="en-GB" sz="900" dirty="0">
                        <a:solidFill>
                          <a:schemeClr val="bg1"/>
                        </a:solidFill>
                        <a:latin typeface="Times New Roman"/>
                        <a:ea typeface="Arial Unicode MS"/>
                        <a:cs typeface="Times New Roman"/>
                      </a:endParaRPr>
                    </a:p>
                  </a:txBody>
                  <a:tcPr marL="66126" marR="66126" marT="33063" marB="3306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GB" sz="1600" b="1" kern="1200" dirty="0">
                          <a:solidFill>
                            <a:schemeClr val="bg1"/>
                          </a:solidFill>
                          <a:latin typeface="Arial"/>
                          <a:ea typeface="MS PGothic"/>
                          <a:cs typeface="Times New Roman"/>
                        </a:rPr>
                        <a:t>L</a:t>
                      </a:r>
                      <a:r>
                        <a:rPr lang="en-GB" sz="1600" kern="1200" dirty="0">
                          <a:solidFill>
                            <a:schemeClr val="bg1"/>
                          </a:solidFill>
                          <a:latin typeface="Arial"/>
                          <a:ea typeface="MS PGothic"/>
                          <a:cs typeface="Times New Roman"/>
                        </a:rPr>
                        <a:t> (0 – 10)</a:t>
                      </a:r>
                      <a:endParaRPr lang="en-GB" sz="900" dirty="0">
                        <a:solidFill>
                          <a:schemeClr val="bg1"/>
                        </a:solidFill>
                        <a:latin typeface="Times New Roman"/>
                        <a:ea typeface="Arial Unicode MS"/>
                        <a:cs typeface="Times New Roman"/>
                      </a:endParaRPr>
                    </a:p>
                  </a:txBody>
                  <a:tcPr marL="66126" marR="66126" marT="33063" marB="330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GB" sz="1600" b="1" kern="1200" dirty="0">
                          <a:solidFill>
                            <a:schemeClr val="bg1"/>
                          </a:solidFill>
                          <a:latin typeface="Arial"/>
                          <a:ea typeface="MS PGothic"/>
                          <a:cs typeface="Times New Roman"/>
                        </a:rPr>
                        <a:t>I </a:t>
                      </a:r>
                      <a:r>
                        <a:rPr lang="en-GB" sz="1600" kern="1200" dirty="0">
                          <a:solidFill>
                            <a:schemeClr val="bg1"/>
                          </a:solidFill>
                          <a:latin typeface="Arial"/>
                          <a:ea typeface="MS PGothic"/>
                          <a:cs typeface="Times New Roman"/>
                        </a:rPr>
                        <a:t>(0 – 10)</a:t>
                      </a:r>
                      <a:endParaRPr lang="en-GB" sz="900" dirty="0">
                        <a:solidFill>
                          <a:schemeClr val="bg1"/>
                        </a:solidFill>
                        <a:latin typeface="Times New Roman"/>
                        <a:ea typeface="Arial Unicode MS"/>
                        <a:cs typeface="Times New Roman"/>
                      </a:endParaRPr>
                    </a:p>
                  </a:txBody>
                  <a:tcPr marL="66126" marR="66126" marT="33063" marB="330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GB" sz="1600" b="1" kern="1200" dirty="0">
                          <a:solidFill>
                            <a:schemeClr val="bg1"/>
                          </a:solidFill>
                          <a:latin typeface="Arial"/>
                          <a:ea typeface="MS PGothic"/>
                          <a:cs typeface="Times New Roman"/>
                        </a:rPr>
                        <a:t>Mitigation</a:t>
                      </a:r>
                      <a:endParaRPr lang="en-GB" sz="900" dirty="0">
                        <a:solidFill>
                          <a:schemeClr val="bg1"/>
                        </a:solidFill>
                        <a:latin typeface="Times New Roman"/>
                        <a:ea typeface="Arial Unicode MS"/>
                        <a:cs typeface="Times New Roman"/>
                      </a:endParaRPr>
                    </a:p>
                  </a:txBody>
                  <a:tcPr marL="66126" marR="66126" marT="33063" marB="3306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772">
                <a:tc>
                  <a:txBody>
                    <a:bodyPr/>
                    <a:lstStyle/>
                    <a:p>
                      <a:pPr>
                        <a:spcAft>
                          <a:spcPts val="0"/>
                        </a:spcAft>
                      </a:pPr>
                      <a:r>
                        <a:rPr lang="en-GB" sz="2000" dirty="0">
                          <a:solidFill>
                            <a:schemeClr val="bg1"/>
                          </a:solidFill>
                          <a:latin typeface="Arial"/>
                          <a:ea typeface="Times New Roman"/>
                          <a:cs typeface="Times New Roman"/>
                        </a:rPr>
                        <a:t>Key person goes off sick / leaves</a:t>
                      </a:r>
                      <a:endParaRPr lang="en-GB" sz="900" dirty="0">
                        <a:solidFill>
                          <a:schemeClr val="bg1"/>
                        </a:solidFill>
                        <a:latin typeface="Times New Roman"/>
                        <a:ea typeface="Arial Unicode MS"/>
                        <a:cs typeface="Times New Roman"/>
                      </a:endParaRPr>
                    </a:p>
                  </a:txBody>
                  <a:tcPr marL="66126" marR="66126" marT="33063" marB="3306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dirty="0">
                          <a:solidFill>
                            <a:schemeClr val="bg1"/>
                          </a:solidFill>
                          <a:latin typeface="Arial"/>
                          <a:ea typeface="Times New Roman"/>
                          <a:cs typeface="Times New Roman"/>
                        </a:rPr>
                        <a:t>2</a:t>
                      </a:r>
                      <a:endParaRPr lang="en-GB" sz="2400" dirty="0">
                        <a:solidFill>
                          <a:schemeClr val="bg1"/>
                        </a:solidFill>
                        <a:latin typeface="Times New Roman"/>
                        <a:ea typeface="Arial Unicode MS"/>
                        <a:cs typeface="Times New Roman"/>
                      </a:endParaRPr>
                    </a:p>
                  </a:txBody>
                  <a:tcPr marL="66126" marR="66126" marT="33063" marB="330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dirty="0">
                          <a:solidFill>
                            <a:schemeClr val="bg1"/>
                          </a:solidFill>
                          <a:latin typeface="Arial"/>
                          <a:ea typeface="Times New Roman"/>
                          <a:cs typeface="Times New Roman"/>
                        </a:rPr>
                        <a:t>8</a:t>
                      </a:r>
                      <a:endParaRPr lang="en-GB" sz="2400" dirty="0">
                        <a:solidFill>
                          <a:schemeClr val="bg1"/>
                        </a:solidFill>
                        <a:latin typeface="Times New Roman"/>
                        <a:ea typeface="Arial Unicode MS"/>
                        <a:cs typeface="Times New Roman"/>
                      </a:endParaRPr>
                    </a:p>
                  </a:txBody>
                  <a:tcPr marL="66126" marR="66126" marT="33063" marB="330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solidFill>
                            <a:schemeClr val="bg1"/>
                          </a:solidFill>
                          <a:latin typeface="Arial"/>
                          <a:ea typeface="Times New Roman"/>
                          <a:cs typeface="Times New Roman"/>
                        </a:rPr>
                        <a:t>Key person keeps detailed progress notes; has regular update meetings with identified colleague</a:t>
                      </a:r>
                      <a:endParaRPr lang="en-GB" sz="1600" dirty="0">
                        <a:solidFill>
                          <a:schemeClr val="bg1"/>
                        </a:solidFill>
                        <a:latin typeface="Times New Roman"/>
                        <a:ea typeface="Arial Unicode MS"/>
                        <a:cs typeface="Times New Roman"/>
                      </a:endParaRPr>
                    </a:p>
                  </a:txBody>
                  <a:tcPr marL="66126" marR="66126" marT="33063" marB="3306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266">
                <a:tc>
                  <a:txBody>
                    <a:bodyPr/>
                    <a:lstStyle/>
                    <a:p>
                      <a:endParaRPr lang="en-GB" sz="800" dirty="0">
                        <a:solidFill>
                          <a:schemeClr val="bg1"/>
                        </a:solidFill>
                        <a:latin typeface="Calibri"/>
                        <a:ea typeface="Times New Roman"/>
                        <a:cs typeface="Times New Roman"/>
                      </a:endParaRPr>
                    </a:p>
                  </a:txBody>
                  <a:tcPr marL="66126" marR="66126" marT="33063" marB="3306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800" dirty="0">
                        <a:solidFill>
                          <a:schemeClr val="bg1"/>
                        </a:solidFill>
                        <a:latin typeface="Calibri"/>
                        <a:ea typeface="Times New Roman"/>
                        <a:cs typeface="Times New Roman"/>
                      </a:endParaRPr>
                    </a:p>
                  </a:txBody>
                  <a:tcPr marL="66126" marR="66126" marT="33063" marB="330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800" dirty="0">
                        <a:solidFill>
                          <a:schemeClr val="bg1"/>
                        </a:solidFill>
                        <a:latin typeface="Calibri"/>
                        <a:ea typeface="Times New Roman"/>
                        <a:cs typeface="Times New Roman"/>
                      </a:endParaRPr>
                    </a:p>
                  </a:txBody>
                  <a:tcPr marL="66126" marR="66126" marT="33063" marB="330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800" dirty="0">
                        <a:solidFill>
                          <a:schemeClr val="bg1"/>
                        </a:solidFill>
                        <a:latin typeface="Calibri"/>
                        <a:ea typeface="Times New Roman"/>
                        <a:cs typeface="Times New Roman"/>
                      </a:endParaRPr>
                    </a:p>
                  </a:txBody>
                  <a:tcPr marL="66126" marR="66126" marT="33063" marB="3306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211">
                <a:tc>
                  <a:txBody>
                    <a:bodyPr/>
                    <a:lstStyle/>
                    <a:p>
                      <a:endParaRPr lang="en-GB" sz="800" dirty="0">
                        <a:solidFill>
                          <a:schemeClr val="bg1"/>
                        </a:solidFill>
                        <a:latin typeface="Calibri"/>
                        <a:ea typeface="Times New Roman"/>
                        <a:cs typeface="Times New Roman"/>
                      </a:endParaRPr>
                    </a:p>
                  </a:txBody>
                  <a:tcPr marL="66126" marR="66126" marT="33063" marB="3306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800" dirty="0">
                        <a:solidFill>
                          <a:schemeClr val="bg1"/>
                        </a:solidFill>
                        <a:latin typeface="Calibri"/>
                        <a:ea typeface="Times New Roman"/>
                        <a:cs typeface="Times New Roman"/>
                      </a:endParaRPr>
                    </a:p>
                  </a:txBody>
                  <a:tcPr marL="66126" marR="66126" marT="33063" marB="330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800" dirty="0">
                        <a:solidFill>
                          <a:schemeClr val="bg1"/>
                        </a:solidFill>
                        <a:latin typeface="Calibri"/>
                        <a:ea typeface="Times New Roman"/>
                        <a:cs typeface="Times New Roman"/>
                      </a:endParaRPr>
                    </a:p>
                  </a:txBody>
                  <a:tcPr marL="66126" marR="66126" marT="33063" marB="330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800" dirty="0">
                        <a:solidFill>
                          <a:schemeClr val="bg1"/>
                        </a:solidFill>
                        <a:latin typeface="Calibri"/>
                        <a:ea typeface="Times New Roman"/>
                        <a:cs typeface="Times New Roman"/>
                      </a:endParaRPr>
                    </a:p>
                  </a:txBody>
                  <a:tcPr marL="66126" marR="66126" marT="33063" marB="3306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211">
                <a:tc>
                  <a:txBody>
                    <a:bodyPr/>
                    <a:lstStyle/>
                    <a:p>
                      <a:endParaRPr lang="en-GB" sz="800" dirty="0">
                        <a:solidFill>
                          <a:schemeClr val="bg1"/>
                        </a:solidFill>
                        <a:latin typeface="Calibri"/>
                        <a:ea typeface="Times New Roman"/>
                        <a:cs typeface="Times New Roman"/>
                      </a:endParaRPr>
                    </a:p>
                  </a:txBody>
                  <a:tcPr marL="66126" marR="66126" marT="33063" marB="3306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GB" sz="800" dirty="0">
                        <a:solidFill>
                          <a:schemeClr val="bg1"/>
                        </a:solidFill>
                        <a:latin typeface="Calibri"/>
                        <a:ea typeface="Times New Roman"/>
                        <a:cs typeface="Times New Roman"/>
                      </a:endParaRPr>
                    </a:p>
                  </a:txBody>
                  <a:tcPr marL="66126" marR="66126" marT="33063" marB="330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GB" sz="800" dirty="0">
                        <a:solidFill>
                          <a:schemeClr val="bg1"/>
                        </a:solidFill>
                        <a:latin typeface="Calibri"/>
                        <a:ea typeface="Times New Roman"/>
                        <a:cs typeface="Times New Roman"/>
                      </a:endParaRPr>
                    </a:p>
                  </a:txBody>
                  <a:tcPr marL="66126" marR="66126" marT="33063" marB="330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GB" sz="800" dirty="0">
                        <a:solidFill>
                          <a:schemeClr val="bg1"/>
                        </a:solidFill>
                        <a:latin typeface="Calibri"/>
                        <a:ea typeface="Times New Roman"/>
                        <a:cs typeface="Times New Roman"/>
                      </a:endParaRPr>
                    </a:p>
                  </a:txBody>
                  <a:tcPr marL="66126" marR="66126" marT="33063" marB="3306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0" name="Text Box 54"/>
          <p:cNvSpPr txBox="1">
            <a:spLocks noChangeArrowheads="1"/>
          </p:cNvSpPr>
          <p:nvPr/>
        </p:nvSpPr>
        <p:spPr bwMode="auto">
          <a:xfrm>
            <a:off x="1028701" y="5805264"/>
            <a:ext cx="7086600" cy="463337"/>
          </a:xfrm>
          <a:prstGeom prst="rect">
            <a:avLst/>
          </a:prstGeom>
          <a:noFill/>
          <a:ln w="9525">
            <a:noFill/>
            <a:miter lim="800000"/>
            <a:headEnd/>
            <a:tailEnd/>
          </a:ln>
        </p:spPr>
        <p:txBody>
          <a:bodyPr lIns="91425" tIns="45713" rIns="91425" bIns="45713">
            <a:spAutoFit/>
          </a:bodyPr>
          <a:lstStyle/>
          <a:p>
            <a:pPr>
              <a:spcBef>
                <a:spcPct val="50000"/>
              </a:spcBef>
              <a:buNone/>
            </a:pPr>
            <a:r>
              <a:rPr lang="en-GB" b="1" dirty="0">
                <a:solidFill>
                  <a:schemeClr val="bg1"/>
                </a:solidFill>
              </a:rPr>
              <a:t>L</a:t>
            </a:r>
            <a:r>
              <a:rPr lang="en-GB" dirty="0">
                <a:solidFill>
                  <a:schemeClr val="bg1"/>
                </a:solidFill>
              </a:rPr>
              <a:t> = Likelihood				</a:t>
            </a:r>
            <a:r>
              <a:rPr lang="en-GB" b="1" dirty="0">
                <a:solidFill>
                  <a:schemeClr val="bg1"/>
                </a:solidFill>
              </a:rPr>
              <a:t>I</a:t>
            </a:r>
            <a:r>
              <a:rPr lang="en-GB" dirty="0">
                <a:solidFill>
                  <a:schemeClr val="bg1"/>
                </a:solidFill>
              </a:rPr>
              <a:t> = Impact</a:t>
            </a:r>
          </a:p>
        </p:txBody>
      </p:sp>
      <p:sp>
        <p:nvSpPr>
          <p:cNvPr id="7" name="Slide Number Placeholder 6"/>
          <p:cNvSpPr>
            <a:spLocks noGrp="1"/>
          </p:cNvSpPr>
          <p:nvPr>
            <p:ph type="sldNum" sz="quarter" idx="10"/>
          </p:nvPr>
        </p:nvSpPr>
        <p:spPr/>
        <p:txBody>
          <a:bodyPr/>
          <a:lstStyle/>
          <a:p>
            <a:fld id="{6F3BBD64-A3F0-4AC8-BE92-0112CB7499CF}" type="slidenum">
              <a:rPr lang="en-GB" smtClean="0"/>
              <a:pPr/>
              <a:t>85</a:t>
            </a:fld>
            <a:endParaRPr lang="en-GB" dirty="0"/>
          </a:p>
        </p:txBody>
      </p:sp>
      <p:sp>
        <p:nvSpPr>
          <p:cNvPr id="8" name="Footer Placeholder 7"/>
          <p:cNvSpPr>
            <a:spLocks noGrp="1"/>
          </p:cNvSpPr>
          <p:nvPr>
            <p:ph type="ftr" sz="quarter" idx="11"/>
          </p:nvPr>
        </p:nvSpPr>
        <p:spPr/>
        <p:txBody>
          <a:bodyPr/>
          <a:lstStyle/>
          <a:p>
            <a:endParaRPr lang="en-GB"/>
          </a:p>
        </p:txBody>
      </p:sp>
      <p:sp>
        <p:nvSpPr>
          <p:cNvPr id="11" name="Rectangle 27"/>
          <p:cNvSpPr>
            <a:spLocks noChangeArrowheads="1"/>
          </p:cNvSpPr>
          <p:nvPr/>
        </p:nvSpPr>
        <p:spPr bwMode="auto">
          <a:xfrm>
            <a:off x="539553" y="332656"/>
            <a:ext cx="6495689" cy="677094"/>
          </a:xfrm>
          <a:prstGeom prst="rect">
            <a:avLst/>
          </a:prstGeom>
          <a:noFill/>
          <a:ln w="9525">
            <a:noFill/>
            <a:miter lim="800000"/>
            <a:headEnd/>
            <a:tailEnd/>
          </a:ln>
        </p:spPr>
        <p:txBody>
          <a:bodyPr wrap="square" lIns="91425" tIns="45713" rIns="91425" bIns="45713">
            <a:spAutoFit/>
          </a:bodyPr>
          <a:lstStyle/>
          <a:p>
            <a:pPr>
              <a:buNone/>
            </a:pPr>
            <a:r>
              <a:rPr lang="en-GB" sz="3800" b="1" dirty="0">
                <a:solidFill>
                  <a:schemeClr val="bg1"/>
                </a:solidFill>
              </a:rPr>
              <a:t>Step 6 – </a:t>
            </a:r>
            <a:r>
              <a:rPr lang="en-GB" sz="3600" b="1" dirty="0">
                <a:solidFill>
                  <a:schemeClr val="bg1"/>
                </a:solidFill>
              </a:rPr>
              <a:t>Implement </a:t>
            </a:r>
            <a:r>
              <a:rPr lang="en-GB" sz="3600" b="1" dirty="0" smtClean="0">
                <a:solidFill>
                  <a:schemeClr val="bg1"/>
                </a:solidFill>
              </a:rPr>
              <a:t>decision</a:t>
            </a:r>
            <a:endParaRPr lang="en-GB" sz="3600" b="1" dirty="0">
              <a:solidFill>
                <a:schemeClr val="bg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2051720" y="1196753"/>
            <a:ext cx="5087060" cy="649468"/>
          </a:xfrm>
          <a:prstGeom prst="rect">
            <a:avLst/>
          </a:prstGeom>
          <a:noFill/>
          <a:ln w="9525">
            <a:noFill/>
            <a:miter lim="800000"/>
            <a:headEnd/>
            <a:tailEnd/>
          </a:ln>
        </p:spPr>
        <p:txBody>
          <a:bodyPr wrap="none" lIns="91425" tIns="45713" rIns="91425" bIns="45713">
            <a:spAutoFit/>
          </a:bodyPr>
          <a:lstStyle/>
          <a:p>
            <a:pPr>
              <a:buNone/>
            </a:pPr>
            <a:r>
              <a:rPr lang="en-GB" sz="3600" b="1" dirty="0">
                <a:solidFill>
                  <a:schemeClr val="bg1"/>
                </a:solidFill>
              </a:rPr>
              <a:t>Evaluate the </a:t>
            </a:r>
            <a:r>
              <a:rPr lang="en-GB" sz="3600" b="1" dirty="0" smtClean="0">
                <a:solidFill>
                  <a:schemeClr val="bg1"/>
                </a:solidFill>
              </a:rPr>
              <a:t>progress</a:t>
            </a:r>
            <a:endParaRPr lang="en-GB" sz="3600" b="1" dirty="0">
              <a:solidFill>
                <a:schemeClr val="bg1"/>
              </a:solidFill>
            </a:endParaRPr>
          </a:p>
        </p:txBody>
      </p:sp>
      <p:graphicFrame>
        <p:nvGraphicFramePr>
          <p:cNvPr id="97440" name="Group 160"/>
          <p:cNvGraphicFramePr>
            <a:graphicFrameLocks noGrp="1"/>
          </p:cNvGraphicFramePr>
          <p:nvPr/>
        </p:nvGraphicFramePr>
        <p:xfrm>
          <a:off x="251521" y="1988842"/>
          <a:ext cx="8568953" cy="4305298"/>
        </p:xfrm>
        <a:graphic>
          <a:graphicData uri="http://schemas.openxmlformats.org/drawingml/2006/table">
            <a:tbl>
              <a:tblPr/>
              <a:tblGrid>
                <a:gridCol w="1337799"/>
                <a:gridCol w="2217929"/>
                <a:gridCol w="1351881"/>
                <a:gridCol w="3661344"/>
              </a:tblGrid>
              <a:tr h="521254">
                <a:tc>
                  <a:txBody>
                    <a:bodyPr/>
                    <a:lstStyle/>
                    <a:p>
                      <a:pPr marL="0" marR="0" lvl="0" indent="0" algn="l"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endParaRPr kumimoji="0" lang="en-GB" sz="1800" b="0"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Action Plan</a:t>
                      </a:r>
                      <a:endPar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‘Desired goal’</a:t>
                      </a:r>
                      <a:endPar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774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What</a:t>
                      </a:r>
                      <a:endPar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SMART actions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Milestones, targets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8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Who</a:t>
                      </a:r>
                      <a:endPar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Person(s) responsible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Forum(s)?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r>
              <a:tr h="79623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When</a:t>
                      </a:r>
                      <a:endPar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Target dates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Regular progress reviews?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r>
              <a:tr h="701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Where</a:t>
                      </a:r>
                      <a:endPar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Team meetings?  Forum(s)?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r h="66025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How</a:t>
                      </a:r>
                      <a:endPar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rial" pitchFamily="34" charset="0"/>
                          <a:ea typeface="ＭＳ Ｐゴシック" pitchFamily="34" charset="-128"/>
                          <a:cs typeface="Times New Roman" pitchFamily="18" charset="0"/>
                        </a:rPr>
                        <a:t>Success measures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bl>
          </a:graphicData>
        </a:graphic>
      </p:graphicFrame>
      <p:sp>
        <p:nvSpPr>
          <p:cNvPr id="4" name="Slide Number Placeholder 3"/>
          <p:cNvSpPr>
            <a:spLocks noGrp="1"/>
          </p:cNvSpPr>
          <p:nvPr>
            <p:ph type="sldNum" sz="quarter" idx="10"/>
          </p:nvPr>
        </p:nvSpPr>
        <p:spPr/>
        <p:txBody>
          <a:bodyPr/>
          <a:lstStyle/>
          <a:p>
            <a:fld id="{6F3BBD64-A3F0-4AC8-BE92-0112CB7499CF}" type="slidenum">
              <a:rPr lang="en-GB" smtClean="0"/>
              <a:pPr/>
              <a:t>86</a:t>
            </a:fld>
            <a:endParaRPr lang="en-GB" dirty="0"/>
          </a:p>
        </p:txBody>
      </p:sp>
      <p:sp>
        <p:nvSpPr>
          <p:cNvPr id="5" name="Footer Placeholder 4"/>
          <p:cNvSpPr>
            <a:spLocks noGrp="1"/>
          </p:cNvSpPr>
          <p:nvPr>
            <p:ph type="ftr" sz="quarter" idx="11"/>
          </p:nvPr>
        </p:nvSpPr>
        <p:spPr/>
        <p:txBody>
          <a:bodyPr/>
          <a:lstStyle/>
          <a:p>
            <a:endParaRPr lang="en-GB"/>
          </a:p>
        </p:txBody>
      </p:sp>
      <p:sp>
        <p:nvSpPr>
          <p:cNvPr id="6" name="Rectangle 27"/>
          <p:cNvSpPr>
            <a:spLocks noChangeArrowheads="1"/>
          </p:cNvSpPr>
          <p:nvPr/>
        </p:nvSpPr>
        <p:spPr bwMode="auto">
          <a:xfrm>
            <a:off x="539553" y="332656"/>
            <a:ext cx="6495689" cy="677094"/>
          </a:xfrm>
          <a:prstGeom prst="rect">
            <a:avLst/>
          </a:prstGeom>
          <a:noFill/>
          <a:ln w="9525">
            <a:noFill/>
            <a:miter lim="800000"/>
            <a:headEnd/>
            <a:tailEnd/>
          </a:ln>
        </p:spPr>
        <p:txBody>
          <a:bodyPr wrap="square" lIns="91425" tIns="45713" rIns="91425" bIns="45713">
            <a:spAutoFit/>
          </a:bodyPr>
          <a:lstStyle/>
          <a:p>
            <a:pPr>
              <a:buNone/>
            </a:pPr>
            <a:r>
              <a:rPr lang="en-GB" sz="3800" b="1" dirty="0">
                <a:solidFill>
                  <a:schemeClr val="bg1"/>
                </a:solidFill>
              </a:rPr>
              <a:t>Step 6 – </a:t>
            </a:r>
            <a:r>
              <a:rPr lang="en-GB" sz="3600" b="1" dirty="0">
                <a:solidFill>
                  <a:schemeClr val="bg1"/>
                </a:solidFill>
              </a:rPr>
              <a:t>Implement </a:t>
            </a:r>
            <a:r>
              <a:rPr lang="en-GB" sz="3600" b="1" dirty="0" smtClean="0">
                <a:solidFill>
                  <a:schemeClr val="bg1"/>
                </a:solidFill>
              </a:rPr>
              <a:t>decision</a:t>
            </a:r>
            <a:endParaRPr lang="en-GB" sz="3600" b="1" dirty="0">
              <a:solidFill>
                <a:schemeClr val="bg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ctr">
              <a:buNone/>
            </a:pPr>
            <a:endParaRPr lang="en-GB" sz="5400" b="1" dirty="0" smtClean="0"/>
          </a:p>
          <a:p>
            <a:pPr algn="ctr">
              <a:buNone/>
            </a:pPr>
            <a:r>
              <a:rPr lang="en-GB" sz="5400" b="1" dirty="0" smtClean="0"/>
              <a:t>Activities</a:t>
            </a:r>
          </a:p>
          <a:p>
            <a:pPr algn="ctr">
              <a:buNone/>
            </a:pPr>
            <a:endParaRPr lang="en-GB" sz="4000" b="1" dirty="0" smtClean="0">
              <a:solidFill>
                <a:schemeClr val="bg1">
                  <a:lumMod val="60000"/>
                  <a:lumOff val="40000"/>
                </a:schemeClr>
              </a:solidFill>
            </a:endParaRPr>
          </a:p>
          <a:p>
            <a:pPr algn="ctr">
              <a:buNone/>
            </a:pPr>
            <a:r>
              <a:rPr lang="en-GB" sz="4000" b="1" dirty="0" smtClean="0">
                <a:solidFill>
                  <a:schemeClr val="bg1">
                    <a:lumMod val="60000"/>
                    <a:lumOff val="40000"/>
                  </a:schemeClr>
                </a:solidFill>
              </a:rPr>
              <a:t>(Workbook)</a:t>
            </a:r>
          </a:p>
          <a:p>
            <a:pPr>
              <a:buNone/>
            </a:pPr>
            <a:endParaRPr lang="en-GB" dirty="0" smtClean="0"/>
          </a:p>
        </p:txBody>
      </p:sp>
      <p:sp>
        <p:nvSpPr>
          <p:cNvPr id="4" name="Slide Number Placeholder 3"/>
          <p:cNvSpPr>
            <a:spLocks noGrp="1"/>
          </p:cNvSpPr>
          <p:nvPr>
            <p:ph type="sldNum" sz="quarter" idx="10"/>
          </p:nvPr>
        </p:nvSpPr>
        <p:spPr/>
        <p:txBody>
          <a:bodyPr/>
          <a:lstStyle/>
          <a:p>
            <a:fld id="{6F3BBD64-A3F0-4AC8-BE92-0112CB7499CF}" type="slidenum">
              <a:rPr lang="en-GB" smtClean="0"/>
              <a:pPr/>
              <a:t>87</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buNone/>
            </a:pPr>
            <a:endParaRPr lang="en-GB" sz="6000" b="1" dirty="0" smtClean="0"/>
          </a:p>
          <a:p>
            <a:pPr algn="ctr">
              <a:buNone/>
            </a:pPr>
            <a:r>
              <a:rPr lang="en-GB" sz="6000" b="1" dirty="0" smtClean="0"/>
              <a:t>Close</a:t>
            </a:r>
            <a:endParaRPr lang="en-GB" sz="6000" b="1" dirty="0"/>
          </a:p>
        </p:txBody>
      </p:sp>
      <p:sp>
        <p:nvSpPr>
          <p:cNvPr id="4" name="Slide Number Placeholder 3"/>
          <p:cNvSpPr>
            <a:spLocks noGrp="1"/>
          </p:cNvSpPr>
          <p:nvPr>
            <p:ph type="sldNum" sz="quarter" idx="10"/>
          </p:nvPr>
        </p:nvSpPr>
        <p:spPr/>
        <p:txBody>
          <a:bodyPr/>
          <a:lstStyle/>
          <a:p>
            <a:fld id="{6F3BBD64-A3F0-4AC8-BE92-0112CB7499CF}" type="slidenum">
              <a:rPr lang="en-GB" smtClean="0"/>
              <a:pPr/>
              <a:t>88</a:t>
            </a:fld>
            <a:endParaRPr lang="en-GB" dirty="0"/>
          </a:p>
        </p:txBody>
      </p:sp>
      <p:sp>
        <p:nvSpPr>
          <p:cNvPr id="5" name="Footer Placeholder 4"/>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467545" y="0"/>
            <a:ext cx="6838131" cy="1124744"/>
          </a:xfrm>
        </p:spPr>
        <p:txBody>
          <a:bodyPr/>
          <a:lstStyle/>
          <a:p>
            <a:pPr algn="l" eaLnBrk="1" hangingPunct="1"/>
            <a:r>
              <a:rPr lang="en-GB" sz="3200" dirty="0" smtClean="0"/>
              <a:t>Barriers to effective communication</a:t>
            </a:r>
          </a:p>
        </p:txBody>
      </p:sp>
      <p:sp>
        <p:nvSpPr>
          <p:cNvPr id="212995" name="Rectangle 1027"/>
          <p:cNvSpPr>
            <a:spLocks noGrp="1" noChangeArrowheads="1"/>
          </p:cNvSpPr>
          <p:nvPr>
            <p:ph type="body" idx="1"/>
          </p:nvPr>
        </p:nvSpPr>
        <p:spPr>
          <a:xfrm>
            <a:off x="323850" y="1340768"/>
            <a:ext cx="8569325" cy="4896544"/>
          </a:xfrm>
        </p:spPr>
        <p:txBody>
          <a:bodyPr/>
          <a:lstStyle/>
          <a:p>
            <a:pPr eaLnBrk="1" hangingPunct="1">
              <a:buFontTx/>
              <a:buNone/>
            </a:pPr>
            <a:r>
              <a:rPr lang="en-GB" sz="2200" b="1" dirty="0" smtClean="0"/>
              <a:t>Workplace</a:t>
            </a:r>
          </a:p>
          <a:p>
            <a:pPr>
              <a:spcBef>
                <a:spcPts val="525"/>
              </a:spcBef>
            </a:pPr>
            <a:r>
              <a:rPr lang="en-GB" sz="2200" dirty="0" smtClean="0"/>
              <a:t>Physical environment</a:t>
            </a:r>
            <a:endParaRPr lang="en-GB" b="1" dirty="0" smtClean="0">
              <a:solidFill>
                <a:srgbClr val="00B0F0"/>
              </a:solidFill>
            </a:endParaRPr>
          </a:p>
          <a:p>
            <a:pPr>
              <a:spcBef>
                <a:spcPts val="525"/>
              </a:spcBef>
            </a:pPr>
            <a:r>
              <a:rPr lang="en-GB" sz="2200" dirty="0" smtClean="0"/>
              <a:t>Methods of communication (including feedback opportunities)</a:t>
            </a:r>
          </a:p>
          <a:p>
            <a:pPr>
              <a:spcBef>
                <a:spcPts val="525"/>
              </a:spcBef>
            </a:pPr>
            <a:r>
              <a:rPr lang="en-GB" sz="2200" dirty="0" smtClean="0"/>
              <a:t>Language (relating to jargon and terminology)</a:t>
            </a:r>
          </a:p>
          <a:p>
            <a:pPr>
              <a:spcBef>
                <a:spcPts val="525"/>
              </a:spcBef>
            </a:pPr>
            <a:r>
              <a:rPr lang="en-GB" sz="2200" dirty="0" smtClean="0"/>
              <a:t>Psychological and behavioural (culture of the organisation)</a:t>
            </a:r>
          </a:p>
          <a:p>
            <a:pPr eaLnBrk="1" hangingPunct="1">
              <a:lnSpc>
                <a:spcPct val="80000"/>
              </a:lnSpc>
              <a:buFontTx/>
              <a:buNone/>
            </a:pPr>
            <a:endParaRPr lang="en-GB" sz="2200" b="1" dirty="0" smtClean="0"/>
          </a:p>
          <a:p>
            <a:pPr eaLnBrk="1" hangingPunct="1">
              <a:buFontTx/>
              <a:buNone/>
            </a:pPr>
            <a:r>
              <a:rPr lang="en-GB" sz="2200" b="1" dirty="0" smtClean="0"/>
              <a:t>Inequalities</a:t>
            </a:r>
          </a:p>
          <a:p>
            <a:pPr eaLnBrk="1" hangingPunct="1"/>
            <a:r>
              <a:rPr lang="en-GB" sz="2200" dirty="0" smtClean="0"/>
              <a:t>Language (English not first language or need for interpreters, use of BSL etc.) </a:t>
            </a:r>
          </a:p>
          <a:p>
            <a:pPr eaLnBrk="1" hangingPunct="1"/>
            <a:r>
              <a:rPr lang="en-GB" sz="2200" dirty="0" smtClean="0"/>
              <a:t>Physiological, Mental Health / Learning Difficulties</a:t>
            </a:r>
          </a:p>
          <a:p>
            <a:pPr eaLnBrk="1" hangingPunct="1"/>
            <a:r>
              <a:rPr lang="en-GB" sz="2200" dirty="0" smtClean="0"/>
              <a:t>Cultural / religious needs</a:t>
            </a:r>
          </a:p>
          <a:p>
            <a:pPr eaLnBrk="1" hangingPunct="1"/>
            <a:r>
              <a:rPr lang="en-GB" sz="2200" dirty="0" smtClean="0"/>
              <a:t>Sensory impairments</a:t>
            </a:r>
          </a:p>
          <a:p>
            <a:pPr eaLnBrk="1" hangingPunct="1"/>
            <a:r>
              <a:rPr lang="en-GB" sz="2200" dirty="0" smtClean="0"/>
              <a:t>Literacy, numeracy  issues (affecting 1:4 adults in Scotland)</a:t>
            </a:r>
          </a:p>
          <a:p>
            <a:pPr eaLnBrk="1" hangingPunct="1">
              <a:lnSpc>
                <a:spcPct val="80000"/>
              </a:lnSpc>
            </a:pPr>
            <a:endParaRPr lang="en-GB" sz="2000" dirty="0" smtClean="0"/>
          </a:p>
        </p:txBody>
      </p:sp>
      <p:sp>
        <p:nvSpPr>
          <p:cNvPr id="5" name="Slide Number Placeholder 4"/>
          <p:cNvSpPr>
            <a:spLocks noGrp="1"/>
          </p:cNvSpPr>
          <p:nvPr>
            <p:ph type="sldNum" sz="quarter" idx="10"/>
          </p:nvPr>
        </p:nvSpPr>
        <p:spPr/>
        <p:txBody>
          <a:bodyPr/>
          <a:lstStyle/>
          <a:p>
            <a:fld id="{6F3BBD64-A3F0-4AC8-BE92-0112CB7499CF}" type="slidenum">
              <a:rPr lang="en-GB" smtClean="0"/>
              <a:pPr/>
              <a:t>9</a:t>
            </a:fld>
            <a:endParaRPr lang="en-GB" dirty="0"/>
          </a:p>
        </p:txBody>
      </p:sp>
      <p:sp>
        <p:nvSpPr>
          <p:cNvPr id="6" name="Footer Placeholder 5"/>
          <p:cNvSpPr>
            <a:spLocks noGrp="1"/>
          </p:cNvSpPr>
          <p:nvPr>
            <p:ph type="ftr" sz="quarter" idx="1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2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29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29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29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299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299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99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299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29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Lst>
  </p:timing>
</p:sld>
</file>

<file path=ppt/theme/theme1.xml><?xml version="1.0" encoding="utf-8"?>
<a:theme xmlns:a="http://schemas.openxmlformats.org/drawingml/2006/main" name="Generic title theme">
  <a:themeElements>
    <a:clrScheme name="nhs scotland 9">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003366"/>
      </a:hlink>
      <a:folHlink>
        <a:srgbClr val="003366"/>
      </a:folHlink>
    </a:clrScheme>
    <a:fontScheme name="nhs scot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Franklin Gothic Medium Cond" pitchFamily="34"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Franklin Gothic Medium Cond" pitchFamily="34" charset="0"/>
          </a:defRPr>
        </a:defPPr>
      </a:lstStyle>
    </a:lnDef>
  </a:objectDefaults>
  <a:extraClrSchemeLst>
    <a:extraClrScheme>
      <a:clrScheme name="nhs scotlan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hs scotlan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hs scotlan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hs scotlan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hs scotl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hs scotl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hs scotl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hs scotlan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hs scotlan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hs scotlan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hs scotlan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hs scotl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hs scotl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hs scotl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hs scotland 8">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003366"/>
        </a:hlink>
        <a:folHlink>
          <a:srgbClr val="B2B2B2"/>
        </a:folHlink>
      </a:clrScheme>
      <a:clrMap bg1="dk2" tx1="lt1" bg2="dk1" tx2="lt2" accent1="accent1" accent2="accent2" accent3="accent3" accent4="accent4" accent5="accent5" accent6="accent6" hlink="hlink" folHlink="folHlink"/>
    </a:extraClrScheme>
    <a:extraClrScheme>
      <a:clrScheme name="nhs scotland 9">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003366"/>
        </a:hlink>
        <a:folHlink>
          <a:srgbClr val="0033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PPT Theme</Template>
  <TotalTime>9310</TotalTime>
  <Words>4126</Words>
  <Application>Microsoft Office PowerPoint</Application>
  <PresentationFormat>On-screen Show (4:3)</PresentationFormat>
  <Paragraphs>1001</Paragraphs>
  <Slides>88</Slides>
  <Notes>74</Notes>
  <HiddenSlides>2</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Generic title theme</vt:lpstr>
      <vt:lpstr>Essential Skills for Managers  Day 1  You and your team</vt:lpstr>
      <vt:lpstr>Domestic arrangements</vt:lpstr>
      <vt:lpstr>Programme aims</vt:lpstr>
      <vt:lpstr>Your objectives</vt:lpstr>
      <vt:lpstr>Evaluation</vt:lpstr>
      <vt:lpstr>Essential Skills for Managers</vt:lpstr>
      <vt:lpstr>Communicating and Influencing</vt:lpstr>
      <vt:lpstr>The Communication Cycle</vt:lpstr>
      <vt:lpstr>Barriers to effective communication</vt:lpstr>
      <vt:lpstr>Slide 10</vt:lpstr>
      <vt:lpstr>Active listening</vt:lpstr>
      <vt:lpstr>Questioning</vt:lpstr>
      <vt:lpstr>Non-verbal communication</vt:lpstr>
      <vt:lpstr>Communication methods</vt:lpstr>
      <vt:lpstr>Underpinning principles of good communication</vt:lpstr>
      <vt:lpstr>How good communicators influence others</vt:lpstr>
      <vt:lpstr>Self-assessment</vt:lpstr>
      <vt:lpstr>Engaging and communicating with staff</vt:lpstr>
      <vt:lpstr>Stakeholder Influence Process</vt:lpstr>
      <vt:lpstr>Assertive Statements</vt:lpstr>
      <vt:lpstr>Organisational goals and values</vt:lpstr>
      <vt:lpstr>Staff Health and Wellbeing</vt:lpstr>
      <vt:lpstr>Slide 23</vt:lpstr>
      <vt:lpstr>Slide 24</vt:lpstr>
      <vt:lpstr>Essential Skills for Managers</vt:lpstr>
      <vt:lpstr>Organising and delegating</vt:lpstr>
      <vt:lpstr>Leadership and management – what is the difference?</vt:lpstr>
      <vt:lpstr>What kind of manager are you?</vt:lpstr>
      <vt:lpstr>Effective teams</vt:lpstr>
      <vt:lpstr>Managing former peers</vt:lpstr>
      <vt:lpstr>Identifying a performance issue</vt:lpstr>
      <vt:lpstr>Factors affecting performance</vt:lpstr>
      <vt:lpstr> Team knowledge and skills</vt:lpstr>
      <vt:lpstr>Training Needs Analysis (Attendance Management)</vt:lpstr>
      <vt:lpstr>Skills matrix</vt:lpstr>
      <vt:lpstr>Skills matrix - scoring</vt:lpstr>
      <vt:lpstr>Developing your team</vt:lpstr>
      <vt:lpstr>Time management </vt:lpstr>
      <vt:lpstr>Timescales and deadlines </vt:lpstr>
      <vt:lpstr>Delegation is …. </vt:lpstr>
      <vt:lpstr>Delegation </vt:lpstr>
      <vt:lpstr>Advantages of delegation</vt:lpstr>
      <vt:lpstr>Barriers to delegation</vt:lpstr>
      <vt:lpstr>What should be delegated?</vt:lpstr>
      <vt:lpstr>When delegating consider...</vt:lpstr>
      <vt:lpstr>Importance of reviewing</vt:lpstr>
      <vt:lpstr>SMART objectives</vt:lpstr>
      <vt:lpstr>Giving &amp; receiving feedback</vt:lpstr>
      <vt:lpstr>Slide 49</vt:lpstr>
      <vt:lpstr>Delegation summary</vt:lpstr>
      <vt:lpstr>Slide 51</vt:lpstr>
      <vt:lpstr>Slide 52</vt:lpstr>
      <vt:lpstr>Essential Skills for Managers</vt:lpstr>
      <vt:lpstr>Managing change</vt:lpstr>
      <vt:lpstr>Reasons for change (PESTLE)</vt:lpstr>
      <vt:lpstr>Slide 56</vt:lpstr>
      <vt:lpstr>Slide 57</vt:lpstr>
      <vt:lpstr>2. Understand the culture and climate</vt:lpstr>
      <vt:lpstr>Slide 59</vt:lpstr>
      <vt:lpstr>6. Get human - the change curve</vt:lpstr>
      <vt:lpstr>Tools and techniques</vt:lpstr>
      <vt:lpstr>Lewin’s model for change</vt:lpstr>
      <vt:lpstr>SWOT</vt:lpstr>
      <vt:lpstr>Lewin’s force-field model</vt:lpstr>
      <vt:lpstr>Stakeholder analysis</vt:lpstr>
      <vt:lpstr>Slide 66</vt:lpstr>
      <vt:lpstr>Mind maps</vt:lpstr>
      <vt:lpstr>Gantt Chart</vt:lpstr>
      <vt:lpstr>Slide 69</vt:lpstr>
      <vt:lpstr>Essential Skills for Managers</vt:lpstr>
      <vt:lpstr>Problem solving and decision making</vt:lpstr>
      <vt:lpstr>What counts as a problem?</vt:lpstr>
      <vt:lpstr>Improvement</vt:lpstr>
      <vt:lpstr>Slide 74</vt:lpstr>
      <vt:lpstr>PDSA model</vt:lpstr>
      <vt:lpstr>PDSA model</vt:lpstr>
      <vt:lpstr>Slide 77</vt:lpstr>
      <vt:lpstr>Slide 78</vt:lpstr>
      <vt:lpstr>Step 3 – Diagnose cause(s)</vt:lpstr>
      <vt:lpstr>Step 3 – Diagnose cause(s)</vt:lpstr>
      <vt:lpstr>Step 3 – Diagnose cause(s)</vt:lpstr>
      <vt:lpstr>Slide 82</vt:lpstr>
      <vt:lpstr>Slide 83</vt:lpstr>
      <vt:lpstr>Action Planning</vt:lpstr>
      <vt:lpstr>Contingency Planning</vt:lpstr>
      <vt:lpstr>Slide 86</vt:lpstr>
      <vt:lpstr>Slide 87</vt:lpstr>
      <vt:lpstr>Slide 88</vt:lpstr>
    </vt:vector>
  </TitlesOfParts>
  <Company>NHS Greater Glasgow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nhsggc_white.ppt</dc:title>
  <dc:creator>User</dc:creator>
  <cp:lastModifiedBy>ellioer564</cp:lastModifiedBy>
  <cp:revision>770</cp:revision>
  <cp:lastPrinted>2017-04-13T11:08:09Z</cp:lastPrinted>
  <dcterms:created xsi:type="dcterms:W3CDTF">2006-05-10T11:17:51Z</dcterms:created>
  <dcterms:modified xsi:type="dcterms:W3CDTF">2019-08-28T11:40:55Z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System Account</vt:lpwstr>
  </property>
  <property fmtid="{D5CDD505-2E9C-101B-9397-08002B2CF9AE}" pid="3" name="display_urn:schemas-microsoft-com:office:office#Author">
    <vt:lpwstr>System Account</vt:lpwstr>
  </property>
  <property fmtid="{D5CDD505-2E9C-101B-9397-08002B2CF9AE}" pid="4" name="PublishingExpirationDate">
    <vt:lpwstr/>
  </property>
  <property fmtid="{D5CDD505-2E9C-101B-9397-08002B2CF9AE}" pid="5" name="PublishingStartDate">
    <vt:lpwstr/>
  </property>
  <property fmtid="{D5CDD505-2E9C-101B-9397-08002B2CF9AE}" pid="6" name="Subject">
    <vt:lpwstr/>
  </property>
  <property fmtid="{D5CDD505-2E9C-101B-9397-08002B2CF9AE}" pid="7" name="Keywords">
    <vt:lpwstr/>
  </property>
  <property fmtid="{D5CDD505-2E9C-101B-9397-08002B2CF9AE}" pid="8" name="_Author">
    <vt:lpwstr>User</vt:lpwstr>
  </property>
  <property fmtid="{D5CDD505-2E9C-101B-9397-08002B2CF9AE}" pid="9" name="_Category">
    <vt:lpwstr/>
  </property>
  <property fmtid="{D5CDD505-2E9C-101B-9397-08002B2CF9AE}" pid="10" name="Slides">
    <vt:lpwstr>15</vt:lpwstr>
  </property>
  <property fmtid="{D5CDD505-2E9C-101B-9397-08002B2CF9AE}" pid="11" name="Categories">
    <vt:lpwstr/>
  </property>
  <property fmtid="{D5CDD505-2E9C-101B-9397-08002B2CF9AE}" pid="12" name="Approval Level">
    <vt:lpwstr/>
  </property>
  <property fmtid="{D5CDD505-2E9C-101B-9397-08002B2CF9AE}" pid="13" name="_Comments">
    <vt:lpwstr/>
  </property>
  <property fmtid="{D5CDD505-2E9C-101B-9397-08002B2CF9AE}" pid="14" name="Assigned To">
    <vt:lpwstr/>
  </property>
  <property fmtid="{D5CDD505-2E9C-101B-9397-08002B2CF9AE}" pid="15" name="ContentType">
    <vt:lpwstr>Document</vt:lpwstr>
  </property>
</Properties>
</file>