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50" d="100"/>
          <a:sy n="150" d="100"/>
        </p:scale>
        <p:origin x="4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81C9-7BCD-4B70-AC5C-C76452680BFF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230E-2B43-4856-AB38-B68C3051E0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2AC2-95FD-42BE-8A47-3961FFB8DB89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3196-E59E-445F-AF13-A209CC6C5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68E0-D817-4E2F-82DF-97BDA6F9A1A9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FE0A-C03D-4C50-A528-D74218559C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5F84-D781-4E3C-AD64-810E6B3FE590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59C9-B6E9-460E-9F2F-87BE22E9D2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5309-0EB3-4F47-98BF-8198C175A168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6D26-5F0E-4EBE-BAA6-2687C05FDF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9D764-5B8E-4231-8C43-507AD64A8AA5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6E20-DF45-4020-B964-B09917FDBC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684B-8A6B-45F6-82D6-FFFADBAA3276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F291-D919-441E-8F49-04090941B9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DAE1-99CA-4957-9D8E-6AB9EC5CFEDF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95DE-B723-4530-B2D2-52CD52141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38DC5-D600-4E3D-A386-CFF877651E1E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73C2-4047-46A3-A497-796C9E1CBA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E0F09-A735-4300-A484-81AE83AB3757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E6B2-3FD3-48B0-A2B6-E1F822B4B8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267B-D48B-4C2E-9155-26118530A7DB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A806-157F-42D5-AC06-59C0C03DAA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F2FBC3-D5DD-4279-8F88-7481EE1B9327}" type="datetimeFigureOut">
              <a:rPr lang="en-GB"/>
              <a:pPr>
                <a:defRPr/>
              </a:pPr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8BB2B9-638F-459A-ADBD-C5537CA2ED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ransition spd="slow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9700" y="188913"/>
            <a:ext cx="3781425" cy="48244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800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Louise Johnston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prstClr val="black"/>
                </a:solidFill>
              </a:rPr>
              <a:t>Diagnosed at </a:t>
            </a:r>
            <a:r>
              <a:rPr lang="en-GB" sz="3600" dirty="0" err="1">
                <a:solidFill>
                  <a:prstClr val="black"/>
                </a:solidFill>
              </a:rPr>
              <a:t>Ruchill</a:t>
            </a:r>
            <a:r>
              <a:rPr lang="en-GB" sz="3600" dirty="0">
                <a:solidFill>
                  <a:prstClr val="black"/>
                </a:solidFill>
              </a:rPr>
              <a:t> Hospital 18</a:t>
            </a:r>
            <a:r>
              <a:rPr lang="en-GB" sz="3600" baseline="30000" dirty="0">
                <a:solidFill>
                  <a:prstClr val="black"/>
                </a:solidFill>
              </a:rPr>
              <a:t>th</a:t>
            </a:r>
            <a:r>
              <a:rPr lang="en-GB" sz="3600" dirty="0">
                <a:solidFill>
                  <a:prstClr val="black"/>
                </a:solidFill>
              </a:rPr>
              <a:t> December 1985.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prstClr val="black"/>
                </a:solidFill>
              </a:rPr>
              <a:t>My journey with Type 1 diabetes.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4352925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73088" y="98425"/>
            <a:ext cx="2673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Typical teenager 1985</a:t>
            </a:r>
          </a:p>
        </p:txBody>
      </p:sp>
      <p:pic>
        <p:nvPicPr>
          <p:cNvPr id="13316" name="Picture 2" descr="Image result for smiley emoj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9400" y="576263"/>
            <a:ext cx="4302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395288" y="260350"/>
            <a:ext cx="8497887" cy="6597650"/>
          </a:xfrm>
        </p:spPr>
        <p:txBody>
          <a:bodyPr/>
          <a:lstStyle/>
          <a:p>
            <a:r>
              <a:rPr lang="en-GB" sz="2400" smtClean="0">
                <a:latin typeface="Comic Sans MS" pitchFamily="66" charset="0"/>
              </a:rPr>
              <a:t>“Love the Libre. No bother to check blood, just scan. Libre Link-up App lets me see live scans when daughter is at school. She doesn’t feel it is a burden anymore !” </a:t>
            </a:r>
          </a:p>
          <a:p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“The libre helps me manage my sugars in the night. I used to get a lot of night- time hypos, I can see exactly what is happening and make adjustments, now hypo free.” </a:t>
            </a:r>
          </a:p>
          <a:p>
            <a:r>
              <a:rPr lang="en-GB" sz="2400" smtClean="0">
                <a:latin typeface="Comic Sans MS" pitchFamily="66" charset="0"/>
              </a:rPr>
              <a:t>“The Libre has given me my confidence back. I feel that now I can do this !”</a:t>
            </a:r>
          </a:p>
          <a:p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“I love the graphs, they inspire me to get better and better blood sugars.”</a:t>
            </a:r>
          </a:p>
          <a:p>
            <a:r>
              <a:rPr lang="en-GB" sz="2400" smtClean="0">
                <a:latin typeface="Comic Sans MS" pitchFamily="66" charset="0"/>
              </a:rPr>
              <a:t>“Libre has helped me to stop my retinopathy getting worse.”</a:t>
            </a:r>
          </a:p>
          <a:p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“I have kidney problems. Using the libre has helped me get my hba1c down and I feel much better.”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355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-531813"/>
            <a:ext cx="8135937" cy="8137526"/>
          </a:xfrm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0"/>
            <a:ext cx="6757987" cy="6861175"/>
          </a:xfr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1313" cy="3860800"/>
          </a:xfrm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2051050" y="4221163"/>
            <a:ext cx="5400675" cy="2640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7:00 -Wake up, check blood, Take insulin, eat, get ready for work.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8:45 – Check blood before class, bolus if needed.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10:45- Check blood, break, coffee 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12:15- Check blood, work out bolus for lunch, take insulin.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2:00 – Check blood, fingers crossed.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6:00 – Check blood, work out bolus for dinner, take insulin, eat.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cs typeface="+mn-cs"/>
              </a:rPr>
              <a:t>Repeat </a:t>
            </a:r>
            <a:r>
              <a:rPr lang="en-US" b="1" dirty="0" err="1">
                <a:solidFill>
                  <a:srgbClr val="FF0000"/>
                </a:solidFill>
                <a:latin typeface="+mn-lt"/>
                <a:cs typeface="+mn-cs"/>
              </a:rPr>
              <a:t>Repeat</a:t>
            </a:r>
            <a:r>
              <a:rPr lang="en-US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  <a:cs typeface="+mn-cs"/>
              </a:rPr>
              <a:t>Repeat</a:t>
            </a:r>
            <a:r>
              <a:rPr lang="en-US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988" y="-26988"/>
            <a:ext cx="9204326" cy="7200901"/>
          </a:xfr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1979613" y="3644900"/>
            <a:ext cx="56165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>
                <a:latin typeface="Comic Sans MS" pitchFamily="66" charset="0"/>
              </a:rPr>
              <a:t>Low blood sugar/ High blood sugar hardest to deal with.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>
                <a:latin typeface="Comic Sans MS" pitchFamily="66" charset="0"/>
              </a:rPr>
              <a:t>Sometimes can happen for no obvious reason at all.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>
                <a:latin typeface="Comic Sans MS" pitchFamily="66" charset="0"/>
              </a:rPr>
              <a:t>Diabetes Burnout.</a:t>
            </a:r>
          </a:p>
          <a:p>
            <a:pPr marL="285750" indent="-285750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</p:txBody>
      </p:sp>
      <p:pic>
        <p:nvPicPr>
          <p:cNvPr id="17410" name="Picture 4" descr="Image result for things that affect  your blood sug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3311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Image result for diabetes burn out me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80975"/>
            <a:ext cx="3565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858838"/>
            <a:ext cx="5292725" cy="7705726"/>
          </a:xfr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5940425" y="404813"/>
            <a:ext cx="287972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800" b="1">
                <a:latin typeface="Calibri" pitchFamily="34" charset="0"/>
              </a:rPr>
              <a:t>1989: began Primary Teaching degree.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800" b="1">
                <a:latin typeface="Calibri" pitchFamily="34" charset="0"/>
              </a:rPr>
              <a:t>First in family to go to university.</a:t>
            </a:r>
          </a:p>
          <a:p>
            <a:pPr marL="285750" indent="-285750">
              <a:buFont typeface="Arial" charset="0"/>
              <a:buChar char="•"/>
            </a:pP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916238" y="5589588"/>
            <a:ext cx="4895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Stobhill Hospital</a:t>
            </a:r>
          </a:p>
        </p:txBody>
      </p:sp>
      <p:pic>
        <p:nvPicPr>
          <p:cNvPr id="19459" name="Picture 2" descr="Image result for Stobhill hospit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404813"/>
            <a:ext cx="7489825" cy="4537075"/>
          </a:xfrm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88913"/>
            <a:ext cx="4248150" cy="3168650"/>
          </a:xfrm>
        </p:spPr>
      </p:pic>
      <p:sp>
        <p:nvSpPr>
          <p:cNvPr id="5" name="TextBox 4"/>
          <p:cNvSpPr txBox="1"/>
          <p:nvPr/>
        </p:nvSpPr>
        <p:spPr>
          <a:xfrm>
            <a:off x="6372225" y="692150"/>
            <a:ext cx="2376488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omic Sans MS" panose="030F0702030302020204" pitchFamily="66" charset="0"/>
                <a:cs typeface="+mn-cs"/>
              </a:rPr>
              <a:t>February 2016: began using Insulin Pump.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omic Sans MS" panose="030F0702030302020204" pitchFamily="66" charset="0"/>
                <a:cs typeface="+mn-cs"/>
              </a:rPr>
              <a:t>Ability to fine-tune my doses = a big difference!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omic Sans MS" panose="030F0702030302020204" pitchFamily="66" charset="0"/>
                <a:cs typeface="+mn-cs"/>
              </a:rPr>
              <a:t>Connected but still felt like freedom.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20483" name="Picture 2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8" y="3644900"/>
            <a:ext cx="38973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Image result for insulin pump do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625" y="4167188"/>
            <a:ext cx="1296988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150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0" y="0"/>
            <a:ext cx="5286375" cy="3836988"/>
          </a:xfrm>
        </p:spPr>
      </p:pic>
      <p:pic>
        <p:nvPicPr>
          <p:cNvPr id="2150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0"/>
            <a:ext cx="30241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Image result for freestyle libre graph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578225"/>
            <a:ext cx="19446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611188" y="3168650"/>
            <a:ext cx="47529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cap="all" dirty="0">
              <a:solidFill>
                <a:srgbClr val="0385A6"/>
              </a:solidFill>
              <a:latin typeface="Gotham-Bold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cap="all" dirty="0">
                <a:solidFill>
                  <a:srgbClr val="0385A6"/>
                </a:solidFill>
                <a:latin typeface="Gotham-Bold"/>
                <a:cs typeface="+mn-cs"/>
              </a:rPr>
              <a:t>DAILY PATTERNS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cap="all" dirty="0">
              <a:solidFill>
                <a:srgbClr val="0385A6"/>
              </a:solidFill>
              <a:latin typeface="Gotham-Bold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cap="all" dirty="0">
                <a:solidFill>
                  <a:srgbClr val="0385A6"/>
                </a:solidFill>
                <a:latin typeface="Gotham-Bold"/>
                <a:cs typeface="+mn-cs"/>
              </a:rPr>
              <a:t>LOW GLUCOSE EVENTS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cap="all" dirty="0">
              <a:solidFill>
                <a:srgbClr val="0385A6"/>
              </a:solidFill>
              <a:latin typeface="Gotham-Bold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cap="all" dirty="0">
                <a:solidFill>
                  <a:srgbClr val="0385A6"/>
                </a:solidFill>
                <a:latin typeface="Gotham-Bold"/>
                <a:cs typeface="+mn-cs"/>
              </a:rPr>
              <a:t>TIME IN TARGET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8E8E8E"/>
                </a:solidFill>
                <a:latin typeface="Gotham-Book-Regular"/>
                <a:cs typeface="+mn-cs"/>
              </a:rPr>
              <a:t/>
            </a:r>
            <a:br>
              <a:rPr lang="en-US" sz="2400" dirty="0">
                <a:solidFill>
                  <a:srgbClr val="8E8E8E"/>
                </a:solidFill>
                <a:latin typeface="Gotham-Book-Regular"/>
                <a:cs typeface="+mn-cs"/>
              </a:rPr>
            </a:br>
            <a:r>
              <a:rPr lang="en-US" sz="2400" dirty="0">
                <a:solidFill>
                  <a:srgbClr val="8E8E8E"/>
                </a:solidFill>
                <a:latin typeface="Gotham-Book-Regular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cap="all" dirty="0">
                <a:solidFill>
                  <a:srgbClr val="0385A6"/>
                </a:solidFill>
                <a:latin typeface="Gotham-Bold"/>
                <a:cs typeface="+mn-cs"/>
              </a:rPr>
              <a:t>SENSOR GLUCOSE READINGS</a:t>
            </a: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261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Comic Sans MS</vt:lpstr>
      <vt:lpstr>Gotham-Bold</vt:lpstr>
      <vt:lpstr>Gotham-Book-Regular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Glasgow City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L  ( Wallacewell Primary )</dc:creator>
  <cp:lastModifiedBy>Gillian</cp:lastModifiedBy>
  <cp:revision>30</cp:revision>
  <dcterms:created xsi:type="dcterms:W3CDTF">2019-01-31T15:19:51Z</dcterms:created>
  <dcterms:modified xsi:type="dcterms:W3CDTF">2019-02-04T12:50:15Z</dcterms:modified>
</cp:coreProperties>
</file>