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handoutMasterIdLst>
    <p:handoutMasterId r:id="rId37"/>
  </p:handoutMasterIdLst>
  <p:sldIdLst>
    <p:sldId id="283" r:id="rId2"/>
    <p:sldId id="284" r:id="rId3"/>
    <p:sldId id="285" r:id="rId4"/>
    <p:sldId id="286" r:id="rId5"/>
    <p:sldId id="287" r:id="rId6"/>
    <p:sldId id="288" r:id="rId7"/>
    <p:sldId id="289" r:id="rId8"/>
    <p:sldId id="290" r:id="rId9"/>
    <p:sldId id="291" r:id="rId10"/>
    <p:sldId id="292"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312" r:id="rId30"/>
    <p:sldId id="313" r:id="rId31"/>
    <p:sldId id="314" r:id="rId32"/>
    <p:sldId id="315" r:id="rId33"/>
    <p:sldId id="277" r:id="rId34"/>
    <p:sldId id="278" r:id="rId35"/>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86482" autoAdjust="0"/>
  </p:normalViewPr>
  <p:slideViewPr>
    <p:cSldViewPr>
      <p:cViewPr>
        <p:scale>
          <a:sx n="70" d="100"/>
          <a:sy n="70" d="100"/>
        </p:scale>
        <p:origin x="-1854"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3D4897-5E98-4A3E-8E26-C3EBB4F90786}"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GB"/>
        </a:p>
      </dgm:t>
    </dgm:pt>
    <dgm:pt modelId="{65E0421C-5C88-4660-AE2B-43D6418D39AD}">
      <dgm:prSet phldrT="[Text]" custT="1"/>
      <dgm:spPr/>
      <dgm:t>
        <a:bodyPr/>
        <a:lstStyle/>
        <a:p>
          <a:r>
            <a:rPr lang="en-GB" sz="1400" b="0" u="none" cap="none" baseline="0" dirty="0" smtClean="0">
              <a:solidFill>
                <a:schemeClr val="tx1"/>
              </a:solidFill>
            </a:rPr>
            <a:t>Pathogen</a:t>
          </a:r>
          <a:endParaRPr lang="en-GB" sz="1400" b="0" u="none" cap="none" baseline="0" dirty="0">
            <a:solidFill>
              <a:schemeClr val="tx1"/>
            </a:solidFill>
          </a:endParaRPr>
        </a:p>
      </dgm:t>
    </dgm:pt>
    <dgm:pt modelId="{BA3E2033-50F3-4E63-B017-F638FE74885E}" type="parTrans" cxnId="{299722A7-01B2-4173-ABFA-7AF07E61D825}">
      <dgm:prSet/>
      <dgm:spPr/>
      <dgm:t>
        <a:bodyPr/>
        <a:lstStyle/>
        <a:p>
          <a:endParaRPr lang="en-GB"/>
        </a:p>
      </dgm:t>
    </dgm:pt>
    <dgm:pt modelId="{78961432-C110-4FE8-8C9C-E0510AD8899C}" type="sibTrans" cxnId="{299722A7-01B2-4173-ABFA-7AF07E61D825}">
      <dgm:prSet/>
      <dgm:spPr/>
      <dgm:t>
        <a:bodyPr/>
        <a:lstStyle/>
        <a:p>
          <a:endParaRPr lang="en-GB"/>
        </a:p>
      </dgm:t>
    </dgm:pt>
    <dgm:pt modelId="{B57DBD4D-FF46-466D-9B58-A767C5FFAA5C}">
      <dgm:prSet phldrT="[Text]" custT="1"/>
      <dgm:spPr/>
      <dgm:t>
        <a:bodyPr/>
        <a:lstStyle/>
        <a:p>
          <a:r>
            <a:rPr lang="en-GB" sz="1400" baseline="0" dirty="0" smtClean="0">
              <a:solidFill>
                <a:schemeClr val="tx1"/>
              </a:solidFill>
            </a:rPr>
            <a:t>Source</a:t>
          </a:r>
          <a:endParaRPr lang="en-GB" sz="1400" baseline="0" dirty="0">
            <a:solidFill>
              <a:schemeClr val="tx1"/>
            </a:solidFill>
          </a:endParaRPr>
        </a:p>
      </dgm:t>
    </dgm:pt>
    <dgm:pt modelId="{84DFCF30-BFAD-4591-8399-7E2DAF14C7EE}" type="parTrans" cxnId="{AB631BC3-F9C6-48ED-AE2F-33F831910D0B}">
      <dgm:prSet/>
      <dgm:spPr/>
      <dgm:t>
        <a:bodyPr/>
        <a:lstStyle/>
        <a:p>
          <a:endParaRPr lang="en-GB"/>
        </a:p>
      </dgm:t>
    </dgm:pt>
    <dgm:pt modelId="{B41A29F9-B519-45FB-834B-2735B12D4AF1}" type="sibTrans" cxnId="{AB631BC3-F9C6-48ED-AE2F-33F831910D0B}">
      <dgm:prSet/>
      <dgm:spPr/>
      <dgm:t>
        <a:bodyPr/>
        <a:lstStyle/>
        <a:p>
          <a:endParaRPr lang="en-GB"/>
        </a:p>
      </dgm:t>
    </dgm:pt>
    <dgm:pt modelId="{72CCB611-FE20-4C3D-BECA-90C1E771EFB8}">
      <dgm:prSet phldrT="[Text]" custT="1"/>
      <dgm:spPr/>
      <dgm:t>
        <a:bodyPr/>
        <a:lstStyle/>
        <a:p>
          <a:r>
            <a:rPr lang="en-GB" sz="1100" b="1" i="1" u="sng" cap="small" baseline="0" dirty="0" smtClean="0">
              <a:solidFill>
                <a:schemeClr val="tx1"/>
              </a:solidFill>
            </a:rPr>
            <a:t>Mode of Transmission</a:t>
          </a:r>
          <a:endParaRPr lang="en-GB" sz="1100" b="1" i="1" u="sng" cap="small" baseline="0" dirty="0">
            <a:solidFill>
              <a:schemeClr val="tx1"/>
            </a:solidFill>
          </a:endParaRPr>
        </a:p>
      </dgm:t>
    </dgm:pt>
    <dgm:pt modelId="{9017EA02-9EF3-4A02-B0C0-67EBA1FB7AAB}" type="parTrans" cxnId="{88FBCDFF-A1DB-4475-8BDC-990881CA4B3F}">
      <dgm:prSet/>
      <dgm:spPr/>
      <dgm:t>
        <a:bodyPr/>
        <a:lstStyle/>
        <a:p>
          <a:endParaRPr lang="en-GB"/>
        </a:p>
      </dgm:t>
    </dgm:pt>
    <dgm:pt modelId="{C566E798-B3C6-41F6-B83D-C031AC6189FD}" type="sibTrans" cxnId="{88FBCDFF-A1DB-4475-8BDC-990881CA4B3F}">
      <dgm:prSet/>
      <dgm:spPr/>
      <dgm:t>
        <a:bodyPr/>
        <a:lstStyle/>
        <a:p>
          <a:endParaRPr lang="en-GB"/>
        </a:p>
      </dgm:t>
    </dgm:pt>
    <dgm:pt modelId="{21690BE6-76EA-432D-A5A6-1B33475E5C0C}">
      <dgm:prSet phldrT="[Text]" custT="1"/>
      <dgm:spPr/>
      <dgm:t>
        <a:bodyPr/>
        <a:lstStyle/>
        <a:p>
          <a:r>
            <a:rPr lang="en-GB" sz="1400" baseline="0" dirty="0" smtClean="0">
              <a:solidFill>
                <a:schemeClr val="tx1"/>
              </a:solidFill>
            </a:rPr>
            <a:t>Portal</a:t>
          </a:r>
          <a:r>
            <a:rPr lang="en-GB" sz="1400" baseline="0" dirty="0" smtClean="0">
              <a:solidFill>
                <a:schemeClr val="bg2"/>
              </a:solidFill>
            </a:rPr>
            <a:t> of Entry</a:t>
          </a:r>
          <a:endParaRPr lang="en-GB" sz="1400" baseline="0" dirty="0">
            <a:solidFill>
              <a:schemeClr val="bg2"/>
            </a:solidFill>
          </a:endParaRPr>
        </a:p>
      </dgm:t>
    </dgm:pt>
    <dgm:pt modelId="{A8090FA0-FB8A-43C9-AF30-9FC224EE9360}" type="parTrans" cxnId="{D20D97BC-8D34-47CB-A17C-B8E65BF01980}">
      <dgm:prSet/>
      <dgm:spPr/>
      <dgm:t>
        <a:bodyPr/>
        <a:lstStyle/>
        <a:p>
          <a:endParaRPr lang="en-GB"/>
        </a:p>
      </dgm:t>
    </dgm:pt>
    <dgm:pt modelId="{76051192-2353-41C8-A5CE-D042F300C903}" type="sibTrans" cxnId="{D20D97BC-8D34-47CB-A17C-B8E65BF01980}">
      <dgm:prSet/>
      <dgm:spPr/>
      <dgm:t>
        <a:bodyPr/>
        <a:lstStyle/>
        <a:p>
          <a:endParaRPr lang="en-GB"/>
        </a:p>
      </dgm:t>
    </dgm:pt>
    <dgm:pt modelId="{B0FED361-545D-4E5C-ABFB-30D7A5678B18}">
      <dgm:prSet phldrT="[Text]" custT="1"/>
      <dgm:spPr/>
      <dgm:t>
        <a:bodyPr/>
        <a:lstStyle/>
        <a:p>
          <a:r>
            <a:rPr lang="en-GB" sz="1400" baseline="0" dirty="0" smtClean="0">
              <a:solidFill>
                <a:schemeClr val="tx1"/>
              </a:solidFill>
            </a:rPr>
            <a:t>Susceptible Host</a:t>
          </a:r>
          <a:endParaRPr lang="en-GB" sz="1400" baseline="0" dirty="0">
            <a:solidFill>
              <a:schemeClr val="tx1"/>
            </a:solidFill>
          </a:endParaRPr>
        </a:p>
      </dgm:t>
    </dgm:pt>
    <dgm:pt modelId="{272D9AB7-2E45-44A2-955A-D74E7573E66F}" type="parTrans" cxnId="{88C146A1-8C80-4442-B725-27EF9F386364}">
      <dgm:prSet/>
      <dgm:spPr/>
      <dgm:t>
        <a:bodyPr/>
        <a:lstStyle/>
        <a:p>
          <a:endParaRPr lang="en-GB"/>
        </a:p>
      </dgm:t>
    </dgm:pt>
    <dgm:pt modelId="{46F43D1B-112A-4DFE-A2CD-10874DCD46E7}" type="sibTrans" cxnId="{88C146A1-8C80-4442-B725-27EF9F386364}">
      <dgm:prSet/>
      <dgm:spPr/>
      <dgm:t>
        <a:bodyPr/>
        <a:lstStyle/>
        <a:p>
          <a:endParaRPr lang="en-GB"/>
        </a:p>
      </dgm:t>
    </dgm:pt>
    <dgm:pt modelId="{BA4C22AD-2324-4742-B727-2F21D4FAB6F2}" type="pres">
      <dgm:prSet presAssocID="{863D4897-5E98-4A3E-8E26-C3EBB4F90786}" presName="cycle" presStyleCnt="0">
        <dgm:presLayoutVars>
          <dgm:dir/>
          <dgm:resizeHandles val="exact"/>
        </dgm:presLayoutVars>
      </dgm:prSet>
      <dgm:spPr/>
      <dgm:t>
        <a:bodyPr/>
        <a:lstStyle/>
        <a:p>
          <a:endParaRPr lang="en-GB"/>
        </a:p>
      </dgm:t>
    </dgm:pt>
    <dgm:pt modelId="{929FBE70-6467-447E-8182-9463A556147C}" type="pres">
      <dgm:prSet presAssocID="{65E0421C-5C88-4660-AE2B-43D6418D39AD}" presName="dummy" presStyleCnt="0"/>
      <dgm:spPr/>
    </dgm:pt>
    <dgm:pt modelId="{CA56839C-B69F-4EC8-8BC9-BD035C95D7DC}" type="pres">
      <dgm:prSet presAssocID="{65E0421C-5C88-4660-AE2B-43D6418D39AD}" presName="node" presStyleLbl="revTx" presStyleIdx="0" presStyleCnt="5">
        <dgm:presLayoutVars>
          <dgm:bulletEnabled val="1"/>
        </dgm:presLayoutVars>
      </dgm:prSet>
      <dgm:spPr/>
      <dgm:t>
        <a:bodyPr/>
        <a:lstStyle/>
        <a:p>
          <a:endParaRPr lang="en-GB"/>
        </a:p>
      </dgm:t>
    </dgm:pt>
    <dgm:pt modelId="{BA9ADCDA-752C-44A4-A809-1877477F1CDC}" type="pres">
      <dgm:prSet presAssocID="{78961432-C110-4FE8-8C9C-E0510AD8899C}" presName="sibTrans" presStyleLbl="node1" presStyleIdx="0" presStyleCnt="5"/>
      <dgm:spPr/>
      <dgm:t>
        <a:bodyPr/>
        <a:lstStyle/>
        <a:p>
          <a:endParaRPr lang="en-GB"/>
        </a:p>
      </dgm:t>
    </dgm:pt>
    <dgm:pt modelId="{9FB62B24-8EEA-4939-B8B4-AA5166C593BF}" type="pres">
      <dgm:prSet presAssocID="{B57DBD4D-FF46-466D-9B58-A767C5FFAA5C}" presName="dummy" presStyleCnt="0"/>
      <dgm:spPr/>
    </dgm:pt>
    <dgm:pt modelId="{066707A0-A2DC-4DFB-9301-F7D0AC1370C7}" type="pres">
      <dgm:prSet presAssocID="{B57DBD4D-FF46-466D-9B58-A767C5FFAA5C}" presName="node" presStyleLbl="revTx" presStyleIdx="1" presStyleCnt="5">
        <dgm:presLayoutVars>
          <dgm:bulletEnabled val="1"/>
        </dgm:presLayoutVars>
      </dgm:prSet>
      <dgm:spPr/>
      <dgm:t>
        <a:bodyPr/>
        <a:lstStyle/>
        <a:p>
          <a:endParaRPr lang="en-GB"/>
        </a:p>
      </dgm:t>
    </dgm:pt>
    <dgm:pt modelId="{BD3C8F8F-9B8D-438D-97BD-2949F2D1740B}" type="pres">
      <dgm:prSet presAssocID="{B41A29F9-B519-45FB-834B-2735B12D4AF1}" presName="sibTrans" presStyleLbl="node1" presStyleIdx="1" presStyleCnt="5"/>
      <dgm:spPr/>
      <dgm:t>
        <a:bodyPr/>
        <a:lstStyle/>
        <a:p>
          <a:endParaRPr lang="en-GB"/>
        </a:p>
      </dgm:t>
    </dgm:pt>
    <dgm:pt modelId="{89804147-C400-4ED1-BB96-74A93A979326}" type="pres">
      <dgm:prSet presAssocID="{72CCB611-FE20-4C3D-BECA-90C1E771EFB8}" presName="dummy" presStyleCnt="0"/>
      <dgm:spPr/>
    </dgm:pt>
    <dgm:pt modelId="{2F436370-3521-4849-AA7A-767609C500B6}" type="pres">
      <dgm:prSet presAssocID="{72CCB611-FE20-4C3D-BECA-90C1E771EFB8}" presName="node" presStyleLbl="revTx" presStyleIdx="2" presStyleCnt="5">
        <dgm:presLayoutVars>
          <dgm:bulletEnabled val="1"/>
        </dgm:presLayoutVars>
      </dgm:prSet>
      <dgm:spPr/>
      <dgm:t>
        <a:bodyPr/>
        <a:lstStyle/>
        <a:p>
          <a:endParaRPr lang="en-GB"/>
        </a:p>
      </dgm:t>
    </dgm:pt>
    <dgm:pt modelId="{3A5D8E77-E7E1-444F-9857-616A6AEF036B}" type="pres">
      <dgm:prSet presAssocID="{C566E798-B3C6-41F6-B83D-C031AC6189FD}" presName="sibTrans" presStyleLbl="node1" presStyleIdx="2" presStyleCnt="5"/>
      <dgm:spPr/>
      <dgm:t>
        <a:bodyPr/>
        <a:lstStyle/>
        <a:p>
          <a:endParaRPr lang="en-GB"/>
        </a:p>
      </dgm:t>
    </dgm:pt>
    <dgm:pt modelId="{0EB3EA01-96E2-4610-8BA6-1944242D1D71}" type="pres">
      <dgm:prSet presAssocID="{21690BE6-76EA-432D-A5A6-1B33475E5C0C}" presName="dummy" presStyleCnt="0"/>
      <dgm:spPr/>
    </dgm:pt>
    <dgm:pt modelId="{18C2F47F-D883-4C3F-97BE-422BE8BED4C5}" type="pres">
      <dgm:prSet presAssocID="{21690BE6-76EA-432D-A5A6-1B33475E5C0C}" presName="node" presStyleLbl="revTx" presStyleIdx="3" presStyleCnt="5">
        <dgm:presLayoutVars>
          <dgm:bulletEnabled val="1"/>
        </dgm:presLayoutVars>
      </dgm:prSet>
      <dgm:spPr/>
      <dgm:t>
        <a:bodyPr/>
        <a:lstStyle/>
        <a:p>
          <a:endParaRPr lang="en-GB"/>
        </a:p>
      </dgm:t>
    </dgm:pt>
    <dgm:pt modelId="{00C266A6-53C3-4958-84F8-5EBD2BB644FC}" type="pres">
      <dgm:prSet presAssocID="{76051192-2353-41C8-A5CE-D042F300C903}" presName="sibTrans" presStyleLbl="node1" presStyleIdx="3" presStyleCnt="5"/>
      <dgm:spPr/>
      <dgm:t>
        <a:bodyPr/>
        <a:lstStyle/>
        <a:p>
          <a:endParaRPr lang="en-GB"/>
        </a:p>
      </dgm:t>
    </dgm:pt>
    <dgm:pt modelId="{2514BB22-2DCA-4823-8176-D158B4DB7C83}" type="pres">
      <dgm:prSet presAssocID="{B0FED361-545D-4E5C-ABFB-30D7A5678B18}" presName="dummy" presStyleCnt="0"/>
      <dgm:spPr/>
    </dgm:pt>
    <dgm:pt modelId="{5641D4A0-EC71-42AF-86DE-9BD9CD85E1B1}" type="pres">
      <dgm:prSet presAssocID="{B0FED361-545D-4E5C-ABFB-30D7A5678B18}" presName="node" presStyleLbl="revTx" presStyleIdx="4" presStyleCnt="5" custScaleX="126710">
        <dgm:presLayoutVars>
          <dgm:bulletEnabled val="1"/>
        </dgm:presLayoutVars>
      </dgm:prSet>
      <dgm:spPr/>
      <dgm:t>
        <a:bodyPr/>
        <a:lstStyle/>
        <a:p>
          <a:endParaRPr lang="en-GB"/>
        </a:p>
      </dgm:t>
    </dgm:pt>
    <dgm:pt modelId="{F9AF4575-BBED-4C29-956C-7280C06722B9}" type="pres">
      <dgm:prSet presAssocID="{46F43D1B-112A-4DFE-A2CD-10874DCD46E7}" presName="sibTrans" presStyleLbl="node1" presStyleIdx="4" presStyleCnt="5"/>
      <dgm:spPr/>
      <dgm:t>
        <a:bodyPr/>
        <a:lstStyle/>
        <a:p>
          <a:endParaRPr lang="en-GB"/>
        </a:p>
      </dgm:t>
    </dgm:pt>
  </dgm:ptLst>
  <dgm:cxnLst>
    <dgm:cxn modelId="{D20D97BC-8D34-47CB-A17C-B8E65BF01980}" srcId="{863D4897-5E98-4A3E-8E26-C3EBB4F90786}" destId="{21690BE6-76EA-432D-A5A6-1B33475E5C0C}" srcOrd="3" destOrd="0" parTransId="{A8090FA0-FB8A-43C9-AF30-9FC224EE9360}" sibTransId="{76051192-2353-41C8-A5CE-D042F300C903}"/>
    <dgm:cxn modelId="{831F260F-96CF-4AE5-ACC9-6F471286B6F6}" type="presOf" srcId="{46F43D1B-112A-4DFE-A2CD-10874DCD46E7}" destId="{F9AF4575-BBED-4C29-956C-7280C06722B9}" srcOrd="0" destOrd="0" presId="urn:microsoft.com/office/officeart/2005/8/layout/cycle1"/>
    <dgm:cxn modelId="{E0037156-17C0-430A-B15C-FE9F7F96FD41}" type="presOf" srcId="{21690BE6-76EA-432D-A5A6-1B33475E5C0C}" destId="{18C2F47F-D883-4C3F-97BE-422BE8BED4C5}" srcOrd="0" destOrd="0" presId="urn:microsoft.com/office/officeart/2005/8/layout/cycle1"/>
    <dgm:cxn modelId="{DEAE1416-492B-42FB-917D-0CE6BD6739F3}" type="presOf" srcId="{C566E798-B3C6-41F6-B83D-C031AC6189FD}" destId="{3A5D8E77-E7E1-444F-9857-616A6AEF036B}" srcOrd="0" destOrd="0" presId="urn:microsoft.com/office/officeart/2005/8/layout/cycle1"/>
    <dgm:cxn modelId="{8160595C-3E94-4F96-B9ED-87EC9C2CC720}" type="presOf" srcId="{863D4897-5E98-4A3E-8E26-C3EBB4F90786}" destId="{BA4C22AD-2324-4742-B727-2F21D4FAB6F2}" srcOrd="0" destOrd="0" presId="urn:microsoft.com/office/officeart/2005/8/layout/cycle1"/>
    <dgm:cxn modelId="{88FBCDFF-A1DB-4475-8BDC-990881CA4B3F}" srcId="{863D4897-5E98-4A3E-8E26-C3EBB4F90786}" destId="{72CCB611-FE20-4C3D-BECA-90C1E771EFB8}" srcOrd="2" destOrd="0" parTransId="{9017EA02-9EF3-4A02-B0C0-67EBA1FB7AAB}" sibTransId="{C566E798-B3C6-41F6-B83D-C031AC6189FD}"/>
    <dgm:cxn modelId="{AB631BC3-F9C6-48ED-AE2F-33F831910D0B}" srcId="{863D4897-5E98-4A3E-8E26-C3EBB4F90786}" destId="{B57DBD4D-FF46-466D-9B58-A767C5FFAA5C}" srcOrd="1" destOrd="0" parTransId="{84DFCF30-BFAD-4591-8399-7E2DAF14C7EE}" sibTransId="{B41A29F9-B519-45FB-834B-2735B12D4AF1}"/>
    <dgm:cxn modelId="{97284AA4-C4C6-45C5-8856-23286DCD7B35}" type="presOf" srcId="{65E0421C-5C88-4660-AE2B-43D6418D39AD}" destId="{CA56839C-B69F-4EC8-8BC9-BD035C95D7DC}" srcOrd="0" destOrd="0" presId="urn:microsoft.com/office/officeart/2005/8/layout/cycle1"/>
    <dgm:cxn modelId="{611C8A4A-472E-4527-BE50-136DDFB54027}" type="presOf" srcId="{B0FED361-545D-4E5C-ABFB-30D7A5678B18}" destId="{5641D4A0-EC71-42AF-86DE-9BD9CD85E1B1}" srcOrd="0" destOrd="0" presId="urn:microsoft.com/office/officeart/2005/8/layout/cycle1"/>
    <dgm:cxn modelId="{3D7D99E7-F9A7-40D1-9227-4D89490EE1C4}" type="presOf" srcId="{72CCB611-FE20-4C3D-BECA-90C1E771EFB8}" destId="{2F436370-3521-4849-AA7A-767609C500B6}" srcOrd="0" destOrd="0" presId="urn:microsoft.com/office/officeart/2005/8/layout/cycle1"/>
    <dgm:cxn modelId="{299722A7-01B2-4173-ABFA-7AF07E61D825}" srcId="{863D4897-5E98-4A3E-8E26-C3EBB4F90786}" destId="{65E0421C-5C88-4660-AE2B-43D6418D39AD}" srcOrd="0" destOrd="0" parTransId="{BA3E2033-50F3-4E63-B017-F638FE74885E}" sibTransId="{78961432-C110-4FE8-8C9C-E0510AD8899C}"/>
    <dgm:cxn modelId="{CEF0E555-BE46-4059-83BD-A93CBFAE988C}" type="presOf" srcId="{76051192-2353-41C8-A5CE-D042F300C903}" destId="{00C266A6-53C3-4958-84F8-5EBD2BB644FC}" srcOrd="0" destOrd="0" presId="urn:microsoft.com/office/officeart/2005/8/layout/cycle1"/>
    <dgm:cxn modelId="{88C146A1-8C80-4442-B725-27EF9F386364}" srcId="{863D4897-5E98-4A3E-8E26-C3EBB4F90786}" destId="{B0FED361-545D-4E5C-ABFB-30D7A5678B18}" srcOrd="4" destOrd="0" parTransId="{272D9AB7-2E45-44A2-955A-D74E7573E66F}" sibTransId="{46F43D1B-112A-4DFE-A2CD-10874DCD46E7}"/>
    <dgm:cxn modelId="{26D6963D-9FCC-47F6-8A53-B4597D852C28}" type="presOf" srcId="{78961432-C110-4FE8-8C9C-E0510AD8899C}" destId="{BA9ADCDA-752C-44A4-A809-1877477F1CDC}" srcOrd="0" destOrd="0" presId="urn:microsoft.com/office/officeart/2005/8/layout/cycle1"/>
    <dgm:cxn modelId="{D37E87DD-79F1-480C-B4BA-1263732B6EE9}" type="presOf" srcId="{B41A29F9-B519-45FB-834B-2735B12D4AF1}" destId="{BD3C8F8F-9B8D-438D-97BD-2949F2D1740B}" srcOrd="0" destOrd="0" presId="urn:microsoft.com/office/officeart/2005/8/layout/cycle1"/>
    <dgm:cxn modelId="{E9A131B5-79E8-49A4-9E67-E6EF09801B83}" type="presOf" srcId="{B57DBD4D-FF46-466D-9B58-A767C5FFAA5C}" destId="{066707A0-A2DC-4DFB-9301-F7D0AC1370C7}" srcOrd="0" destOrd="0" presId="urn:microsoft.com/office/officeart/2005/8/layout/cycle1"/>
    <dgm:cxn modelId="{6556606D-2A9C-435D-8828-99A027CBC124}" type="presParOf" srcId="{BA4C22AD-2324-4742-B727-2F21D4FAB6F2}" destId="{929FBE70-6467-447E-8182-9463A556147C}" srcOrd="0" destOrd="0" presId="urn:microsoft.com/office/officeart/2005/8/layout/cycle1"/>
    <dgm:cxn modelId="{4DE3C16A-686F-4F85-B50C-9DA6BC547293}" type="presParOf" srcId="{BA4C22AD-2324-4742-B727-2F21D4FAB6F2}" destId="{CA56839C-B69F-4EC8-8BC9-BD035C95D7DC}" srcOrd="1" destOrd="0" presId="urn:microsoft.com/office/officeart/2005/8/layout/cycle1"/>
    <dgm:cxn modelId="{2BD70ADF-F79C-44C8-89A5-B4DFD6B0C377}" type="presParOf" srcId="{BA4C22AD-2324-4742-B727-2F21D4FAB6F2}" destId="{BA9ADCDA-752C-44A4-A809-1877477F1CDC}" srcOrd="2" destOrd="0" presId="urn:microsoft.com/office/officeart/2005/8/layout/cycle1"/>
    <dgm:cxn modelId="{3AB49A14-5C08-4751-B16B-59E2C66EADEE}" type="presParOf" srcId="{BA4C22AD-2324-4742-B727-2F21D4FAB6F2}" destId="{9FB62B24-8EEA-4939-B8B4-AA5166C593BF}" srcOrd="3" destOrd="0" presId="urn:microsoft.com/office/officeart/2005/8/layout/cycle1"/>
    <dgm:cxn modelId="{5FDFA8B3-9B84-4A17-B67F-1914F1BB5DB9}" type="presParOf" srcId="{BA4C22AD-2324-4742-B727-2F21D4FAB6F2}" destId="{066707A0-A2DC-4DFB-9301-F7D0AC1370C7}" srcOrd="4" destOrd="0" presId="urn:microsoft.com/office/officeart/2005/8/layout/cycle1"/>
    <dgm:cxn modelId="{CC857E75-2E33-48A7-8EB8-D953FF312620}" type="presParOf" srcId="{BA4C22AD-2324-4742-B727-2F21D4FAB6F2}" destId="{BD3C8F8F-9B8D-438D-97BD-2949F2D1740B}" srcOrd="5" destOrd="0" presId="urn:microsoft.com/office/officeart/2005/8/layout/cycle1"/>
    <dgm:cxn modelId="{65F37A1E-2E7C-474C-A23A-10216DEC1261}" type="presParOf" srcId="{BA4C22AD-2324-4742-B727-2F21D4FAB6F2}" destId="{89804147-C400-4ED1-BB96-74A93A979326}" srcOrd="6" destOrd="0" presId="urn:microsoft.com/office/officeart/2005/8/layout/cycle1"/>
    <dgm:cxn modelId="{AF4873C1-0A42-4109-8415-AADEE5A2245F}" type="presParOf" srcId="{BA4C22AD-2324-4742-B727-2F21D4FAB6F2}" destId="{2F436370-3521-4849-AA7A-767609C500B6}" srcOrd="7" destOrd="0" presId="urn:microsoft.com/office/officeart/2005/8/layout/cycle1"/>
    <dgm:cxn modelId="{4483F27B-8A3D-4FE1-8B66-3E63CA5B32A8}" type="presParOf" srcId="{BA4C22AD-2324-4742-B727-2F21D4FAB6F2}" destId="{3A5D8E77-E7E1-444F-9857-616A6AEF036B}" srcOrd="8" destOrd="0" presId="urn:microsoft.com/office/officeart/2005/8/layout/cycle1"/>
    <dgm:cxn modelId="{5A47E85E-5FD3-4796-B764-83392645347E}" type="presParOf" srcId="{BA4C22AD-2324-4742-B727-2F21D4FAB6F2}" destId="{0EB3EA01-96E2-4610-8BA6-1944242D1D71}" srcOrd="9" destOrd="0" presId="urn:microsoft.com/office/officeart/2005/8/layout/cycle1"/>
    <dgm:cxn modelId="{7C9E3501-D92D-4D26-B271-13D71BCDC760}" type="presParOf" srcId="{BA4C22AD-2324-4742-B727-2F21D4FAB6F2}" destId="{18C2F47F-D883-4C3F-97BE-422BE8BED4C5}" srcOrd="10" destOrd="0" presId="urn:microsoft.com/office/officeart/2005/8/layout/cycle1"/>
    <dgm:cxn modelId="{B91B22C4-D0EE-48DE-AFF2-7254C06114D2}" type="presParOf" srcId="{BA4C22AD-2324-4742-B727-2F21D4FAB6F2}" destId="{00C266A6-53C3-4958-84F8-5EBD2BB644FC}" srcOrd="11" destOrd="0" presId="urn:microsoft.com/office/officeart/2005/8/layout/cycle1"/>
    <dgm:cxn modelId="{1F683818-74A7-488C-A767-3BB2D8D54DE4}" type="presParOf" srcId="{BA4C22AD-2324-4742-B727-2F21D4FAB6F2}" destId="{2514BB22-2DCA-4823-8176-D158B4DB7C83}" srcOrd="12" destOrd="0" presId="urn:microsoft.com/office/officeart/2005/8/layout/cycle1"/>
    <dgm:cxn modelId="{2BE20F23-5CA2-42EE-9F75-4BACCB760E12}" type="presParOf" srcId="{BA4C22AD-2324-4742-B727-2F21D4FAB6F2}" destId="{5641D4A0-EC71-42AF-86DE-9BD9CD85E1B1}" srcOrd="13" destOrd="0" presId="urn:microsoft.com/office/officeart/2005/8/layout/cycle1"/>
    <dgm:cxn modelId="{251421DB-5DFC-433B-8972-1252E6FDECF0}" type="presParOf" srcId="{BA4C22AD-2324-4742-B727-2F21D4FAB6F2}" destId="{F9AF4575-BBED-4C29-956C-7280C06722B9}"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56839C-B69F-4EC8-8BC9-BD035C95D7DC}">
      <dsp:nvSpPr>
        <dsp:cNvPr id="0" name=""/>
        <dsp:cNvSpPr/>
      </dsp:nvSpPr>
      <dsp:spPr>
        <a:xfrm>
          <a:off x="3262927" y="32797"/>
          <a:ext cx="1118482" cy="1118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0" u="none" kern="1200" cap="none" baseline="0" dirty="0" smtClean="0">
              <a:solidFill>
                <a:schemeClr val="tx1"/>
              </a:solidFill>
            </a:rPr>
            <a:t>Pathogen</a:t>
          </a:r>
          <a:endParaRPr lang="en-GB" sz="1400" b="0" u="none" kern="1200" cap="none" baseline="0" dirty="0">
            <a:solidFill>
              <a:schemeClr val="tx1"/>
            </a:solidFill>
          </a:endParaRPr>
        </a:p>
      </dsp:txBody>
      <dsp:txXfrm>
        <a:off x="3262927" y="32797"/>
        <a:ext cx="1118482" cy="1118482"/>
      </dsp:txXfrm>
    </dsp:sp>
    <dsp:sp modelId="{BA9ADCDA-752C-44A4-A809-1877477F1CDC}">
      <dsp:nvSpPr>
        <dsp:cNvPr id="0" name=""/>
        <dsp:cNvSpPr/>
      </dsp:nvSpPr>
      <dsp:spPr>
        <a:xfrm>
          <a:off x="627417" y="-93"/>
          <a:ext cx="4199097" cy="4199097"/>
        </a:xfrm>
        <a:prstGeom prst="circularArrow">
          <a:avLst>
            <a:gd name="adj1" fmla="val 5194"/>
            <a:gd name="adj2" fmla="val 335470"/>
            <a:gd name="adj3" fmla="val 21295049"/>
            <a:gd name="adj4" fmla="val 19764656"/>
            <a:gd name="adj5" fmla="val 606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6707A0-A2DC-4DFB-9301-F7D0AC1370C7}">
      <dsp:nvSpPr>
        <dsp:cNvPr id="0" name=""/>
        <dsp:cNvSpPr/>
      </dsp:nvSpPr>
      <dsp:spPr>
        <a:xfrm>
          <a:off x="3939799" y="2115996"/>
          <a:ext cx="1118482" cy="1118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baseline="0" dirty="0" smtClean="0">
              <a:solidFill>
                <a:schemeClr val="tx1"/>
              </a:solidFill>
            </a:rPr>
            <a:t>Source</a:t>
          </a:r>
          <a:endParaRPr lang="en-GB" sz="1400" kern="1200" baseline="0" dirty="0">
            <a:solidFill>
              <a:schemeClr val="tx1"/>
            </a:solidFill>
          </a:endParaRPr>
        </a:p>
      </dsp:txBody>
      <dsp:txXfrm>
        <a:off x="3939799" y="2115996"/>
        <a:ext cx="1118482" cy="1118482"/>
      </dsp:txXfrm>
    </dsp:sp>
    <dsp:sp modelId="{BD3C8F8F-9B8D-438D-97BD-2949F2D1740B}">
      <dsp:nvSpPr>
        <dsp:cNvPr id="0" name=""/>
        <dsp:cNvSpPr/>
      </dsp:nvSpPr>
      <dsp:spPr>
        <a:xfrm>
          <a:off x="627417" y="-93"/>
          <a:ext cx="4199097" cy="4199097"/>
        </a:xfrm>
        <a:prstGeom prst="circularArrow">
          <a:avLst>
            <a:gd name="adj1" fmla="val 5194"/>
            <a:gd name="adj2" fmla="val 335470"/>
            <a:gd name="adj3" fmla="val 4016571"/>
            <a:gd name="adj4" fmla="val 2251713"/>
            <a:gd name="adj5" fmla="val 606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436370-3521-4849-AA7A-767609C500B6}">
      <dsp:nvSpPr>
        <dsp:cNvPr id="0" name=""/>
        <dsp:cNvSpPr/>
      </dsp:nvSpPr>
      <dsp:spPr>
        <a:xfrm>
          <a:off x="2167725" y="3403483"/>
          <a:ext cx="1118482" cy="1118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1" i="1" u="sng" kern="1200" cap="small" baseline="0" dirty="0" smtClean="0">
              <a:solidFill>
                <a:schemeClr val="tx1"/>
              </a:solidFill>
            </a:rPr>
            <a:t>Mode of Transmission</a:t>
          </a:r>
          <a:endParaRPr lang="en-GB" sz="1100" b="1" i="1" u="sng" kern="1200" cap="small" baseline="0" dirty="0">
            <a:solidFill>
              <a:schemeClr val="tx1"/>
            </a:solidFill>
          </a:endParaRPr>
        </a:p>
      </dsp:txBody>
      <dsp:txXfrm>
        <a:off x="2167725" y="3403483"/>
        <a:ext cx="1118482" cy="1118482"/>
      </dsp:txXfrm>
    </dsp:sp>
    <dsp:sp modelId="{3A5D8E77-E7E1-444F-9857-616A6AEF036B}">
      <dsp:nvSpPr>
        <dsp:cNvPr id="0" name=""/>
        <dsp:cNvSpPr/>
      </dsp:nvSpPr>
      <dsp:spPr>
        <a:xfrm>
          <a:off x="627417" y="-93"/>
          <a:ext cx="4199097" cy="4199097"/>
        </a:xfrm>
        <a:prstGeom prst="circularArrow">
          <a:avLst>
            <a:gd name="adj1" fmla="val 5194"/>
            <a:gd name="adj2" fmla="val 335470"/>
            <a:gd name="adj3" fmla="val 8212817"/>
            <a:gd name="adj4" fmla="val 6447960"/>
            <a:gd name="adj5" fmla="val 606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C2F47F-D883-4C3F-97BE-422BE8BED4C5}">
      <dsp:nvSpPr>
        <dsp:cNvPr id="0" name=""/>
        <dsp:cNvSpPr/>
      </dsp:nvSpPr>
      <dsp:spPr>
        <a:xfrm>
          <a:off x="395650" y="2115996"/>
          <a:ext cx="1118482" cy="1118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baseline="0" dirty="0" smtClean="0">
              <a:solidFill>
                <a:schemeClr val="tx1"/>
              </a:solidFill>
            </a:rPr>
            <a:t>Portal</a:t>
          </a:r>
          <a:r>
            <a:rPr lang="en-GB" sz="1400" kern="1200" baseline="0" dirty="0" smtClean="0">
              <a:solidFill>
                <a:schemeClr val="bg2"/>
              </a:solidFill>
            </a:rPr>
            <a:t> of Entry</a:t>
          </a:r>
          <a:endParaRPr lang="en-GB" sz="1400" kern="1200" baseline="0" dirty="0">
            <a:solidFill>
              <a:schemeClr val="bg2"/>
            </a:solidFill>
          </a:endParaRPr>
        </a:p>
      </dsp:txBody>
      <dsp:txXfrm>
        <a:off x="395650" y="2115996"/>
        <a:ext cx="1118482" cy="1118482"/>
      </dsp:txXfrm>
    </dsp:sp>
    <dsp:sp modelId="{00C266A6-53C3-4958-84F8-5EBD2BB644FC}">
      <dsp:nvSpPr>
        <dsp:cNvPr id="0" name=""/>
        <dsp:cNvSpPr/>
      </dsp:nvSpPr>
      <dsp:spPr>
        <a:xfrm>
          <a:off x="627417" y="-93"/>
          <a:ext cx="4199097" cy="4199097"/>
        </a:xfrm>
        <a:prstGeom prst="circularArrow">
          <a:avLst>
            <a:gd name="adj1" fmla="val 5194"/>
            <a:gd name="adj2" fmla="val 335470"/>
            <a:gd name="adj3" fmla="val 12299875"/>
            <a:gd name="adj4" fmla="val 10769482"/>
            <a:gd name="adj5" fmla="val 606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41D4A0-EC71-42AF-86DE-9BD9CD85E1B1}">
      <dsp:nvSpPr>
        <dsp:cNvPr id="0" name=""/>
        <dsp:cNvSpPr/>
      </dsp:nvSpPr>
      <dsp:spPr>
        <a:xfrm>
          <a:off x="923149" y="32797"/>
          <a:ext cx="1417228" cy="1118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baseline="0" dirty="0" smtClean="0">
              <a:solidFill>
                <a:schemeClr val="tx1"/>
              </a:solidFill>
            </a:rPr>
            <a:t>Susceptible Host</a:t>
          </a:r>
          <a:endParaRPr lang="en-GB" sz="1400" kern="1200" baseline="0" dirty="0">
            <a:solidFill>
              <a:schemeClr val="tx1"/>
            </a:solidFill>
          </a:endParaRPr>
        </a:p>
      </dsp:txBody>
      <dsp:txXfrm>
        <a:off x="923149" y="32797"/>
        <a:ext cx="1417228" cy="1118482"/>
      </dsp:txXfrm>
    </dsp:sp>
    <dsp:sp modelId="{F9AF4575-BBED-4C29-956C-7280C06722B9}">
      <dsp:nvSpPr>
        <dsp:cNvPr id="0" name=""/>
        <dsp:cNvSpPr/>
      </dsp:nvSpPr>
      <dsp:spPr>
        <a:xfrm>
          <a:off x="627417" y="-93"/>
          <a:ext cx="4199097" cy="4199097"/>
        </a:xfrm>
        <a:prstGeom prst="circularArrow">
          <a:avLst>
            <a:gd name="adj1" fmla="val 5194"/>
            <a:gd name="adj2" fmla="val 335470"/>
            <a:gd name="adj3" fmla="val 16867553"/>
            <a:gd name="adj4" fmla="val 15481524"/>
            <a:gd name="adj5" fmla="val 606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171F59F6-8A5F-42A4-AD89-9445B8C03B02}" type="datetimeFigureOut">
              <a:rPr lang="en-GB" smtClean="0"/>
              <a:pPr/>
              <a:t>23/11/2017</a:t>
            </a:fld>
            <a:endParaRPr lang="en-GB"/>
          </a:p>
        </p:txBody>
      </p:sp>
      <p:sp>
        <p:nvSpPr>
          <p:cNvPr id="4" name="Footer Placeholder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43C03EE7-1728-49C3-9D5B-CBD502230F1A}" type="slidenum">
              <a:rPr lang="en-GB" smtClean="0"/>
              <a:pPr/>
              <a:t>‹#›</a:t>
            </a:fld>
            <a:endParaRPr lang="en-GB"/>
          </a:p>
        </p:txBody>
      </p:sp>
    </p:spTree>
    <p:extLst>
      <p:ext uri="{BB962C8B-B14F-4D97-AF65-F5344CB8AC3E}">
        <p14:creationId xmlns:p14="http://schemas.microsoft.com/office/powerpoint/2010/main" xmlns="" val="156174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C2B36EA6-9A21-4483-9515-7AF6217A9046}" type="datetimeFigureOut">
              <a:rPr lang="en-GB" smtClean="0"/>
              <a:pPr/>
              <a:t>23/11/2017</a:t>
            </a:fld>
            <a:endParaRPr lang="en-GB"/>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CD74A7ED-628D-4768-A271-5151C50800E8}" type="slidenum">
              <a:rPr lang="en-GB" smtClean="0"/>
              <a:pPr/>
              <a:t>‹#›</a:t>
            </a:fld>
            <a:endParaRPr lang="en-GB"/>
          </a:p>
        </p:txBody>
      </p:sp>
    </p:spTree>
    <p:extLst>
      <p:ext uri="{BB962C8B-B14F-4D97-AF65-F5344CB8AC3E}">
        <p14:creationId xmlns:p14="http://schemas.microsoft.com/office/powerpoint/2010/main" xmlns="" val="3600015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D74A7ED-628D-4768-A271-5151C50800E8}"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xfrm>
            <a:off x="922255" y="747079"/>
            <a:ext cx="4969048" cy="3725860"/>
          </a:xfrm>
          <a:ln/>
        </p:spPr>
      </p:sp>
      <p:sp>
        <p:nvSpPr>
          <p:cNvPr id="99331" name="Rectangle 3"/>
          <p:cNvSpPr>
            <a:spLocks noGrp="1" noChangeArrowheads="1"/>
          </p:cNvSpPr>
          <p:nvPr>
            <p:ph type="body" idx="1"/>
          </p:nvPr>
        </p:nvSpPr>
        <p:spPr>
          <a:xfrm>
            <a:off x="682152" y="4722497"/>
            <a:ext cx="5444486" cy="4471349"/>
          </a:xfrm>
          <a:noFill/>
          <a:ln/>
        </p:spPr>
        <p:txBody>
          <a:bodyPr wrap="square" lIns="93307" tIns="46654" rIns="93307" bIns="46654"/>
          <a:lstStyle/>
          <a:p>
            <a:r>
              <a:rPr lang="en-US" dirty="0" smtClean="0"/>
              <a:t>Acquisition of </a:t>
            </a:r>
            <a:r>
              <a:rPr lang="en-US" i="1" dirty="0" smtClean="0"/>
              <a:t>C</a:t>
            </a:r>
            <a:r>
              <a:rPr lang="en-US" dirty="0" smtClean="0"/>
              <a:t>. </a:t>
            </a:r>
            <a:r>
              <a:rPr lang="en-US" i="1" dirty="0" smtClean="0"/>
              <a:t>difficile </a:t>
            </a:r>
            <a:r>
              <a:rPr lang="en-US" dirty="0" smtClean="0"/>
              <a:t>occurs by oral ingestion of spores, which resist the acidity of the stomach and germinate into the vegetative form in the small intestine. Disruption of the </a:t>
            </a:r>
            <a:r>
              <a:rPr lang="en-US" dirty="0" err="1" smtClean="0"/>
              <a:t>commensal</a:t>
            </a:r>
            <a:r>
              <a:rPr lang="en-US" dirty="0" smtClean="0"/>
              <a:t> flora of the colon, typically through exposure to antimicrobials, allows </a:t>
            </a:r>
            <a:r>
              <a:rPr lang="en-US" i="1" dirty="0" smtClean="0"/>
              <a:t>C</a:t>
            </a:r>
            <a:r>
              <a:rPr lang="en-US" dirty="0" smtClean="0"/>
              <a:t>. </a:t>
            </a:r>
            <a:r>
              <a:rPr lang="en-US" i="1" dirty="0" smtClean="0"/>
              <a:t>difficile </a:t>
            </a:r>
            <a:r>
              <a:rPr lang="en-US" dirty="0" smtClean="0"/>
              <a:t>to proliferate and produce toxins that lead to colitis. The primary toxins produced are toxins A and B, two large </a:t>
            </a:r>
            <a:r>
              <a:rPr lang="en-US" dirty="0" err="1" smtClean="0"/>
              <a:t>exotoxins</a:t>
            </a:r>
            <a:r>
              <a:rPr lang="en-US" dirty="0" smtClean="0"/>
              <a:t> that cause inflammation and mucosal damage. Recent evidence suggests that Toxin B is the major toxin responsible for virulence.</a:t>
            </a:r>
          </a:p>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919163" y="496888"/>
            <a:ext cx="4970462" cy="3727450"/>
          </a:xfrm>
          <a:ln/>
        </p:spPr>
      </p:sp>
      <p:sp>
        <p:nvSpPr>
          <p:cNvPr id="131075" name="Rectangle 3"/>
          <p:cNvSpPr>
            <a:spLocks noGrp="1" noChangeArrowheads="1"/>
          </p:cNvSpPr>
          <p:nvPr>
            <p:ph type="body" idx="1"/>
          </p:nvPr>
        </p:nvSpPr>
        <p:spPr>
          <a:noFill/>
          <a:ln/>
        </p:spPr>
        <p:txBody>
          <a:bodyPr/>
          <a:lstStyle/>
          <a:p>
            <a:r>
              <a:rPr lang="en-GB" smtClean="0"/>
              <a:t>A Bristol stool chart must be started and updated following every bowel action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xfrm>
            <a:off x="922338" y="747713"/>
            <a:ext cx="4968875" cy="3725862"/>
          </a:xfrm>
          <a:ln/>
        </p:spPr>
      </p:sp>
      <p:sp>
        <p:nvSpPr>
          <p:cNvPr id="96259" name="Rectangle 3"/>
          <p:cNvSpPr>
            <a:spLocks noGrp="1" noChangeArrowheads="1"/>
          </p:cNvSpPr>
          <p:nvPr>
            <p:ph type="body" idx="1"/>
          </p:nvPr>
        </p:nvSpPr>
        <p:spPr>
          <a:xfrm>
            <a:off x="682152" y="4722497"/>
            <a:ext cx="5444486" cy="4471349"/>
          </a:xfrm>
          <a:noFill/>
          <a:ln/>
        </p:spPr>
        <p:txBody>
          <a:bodyPr wrap="square" lIns="93307" tIns="46654" rIns="93307" bIns="46654"/>
          <a:lstStyle/>
          <a:p>
            <a:r>
              <a:rPr lang="en-US" smtClean="0"/>
              <a:t>Glove use has the strongest evidence base behind it for CDI prevention.  This was demonstrated by Johnson et al 20 years ago.</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96245C1-1419-4494-A1A3-7A8617D7D2C3}" type="datetimeFigureOut">
              <a:rPr lang="en-GB" smtClean="0"/>
              <a:pPr/>
              <a:t>23/11/2017</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28B27E4B-C6CC-4C51-B141-84B5BF3C9EE6}"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6245C1-1419-4494-A1A3-7A8617D7D2C3}" type="datetimeFigureOut">
              <a:rPr lang="en-GB" smtClean="0"/>
              <a:pPr/>
              <a:t>23/11/2017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B27E4B-C6CC-4C51-B141-84B5BF3C9EE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6245C1-1419-4494-A1A3-7A8617D7D2C3}" type="datetimeFigureOut">
              <a:rPr lang="en-GB" smtClean="0"/>
              <a:pPr/>
              <a:t>23/11/2017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B27E4B-C6CC-4C51-B141-84B5BF3C9EE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6245C1-1419-4494-A1A3-7A8617D7D2C3}" type="datetimeFigureOut">
              <a:rPr lang="en-GB" smtClean="0"/>
              <a:pPr/>
              <a:t>23/11/2017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B27E4B-C6CC-4C51-B141-84B5BF3C9EE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6245C1-1419-4494-A1A3-7A8617D7D2C3}" type="datetimeFigureOut">
              <a:rPr lang="en-GB" smtClean="0"/>
              <a:pPr/>
              <a:t>23/11/2017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B27E4B-C6CC-4C51-B141-84B5BF3C9EE6}"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6245C1-1419-4494-A1A3-7A8617D7D2C3}" type="datetimeFigureOut">
              <a:rPr lang="en-GB" smtClean="0"/>
              <a:pPr/>
              <a:t>23/11/2017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B27E4B-C6CC-4C51-B141-84B5BF3C9EE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6245C1-1419-4494-A1A3-7A8617D7D2C3}" type="datetimeFigureOut">
              <a:rPr lang="en-GB" smtClean="0"/>
              <a:pPr/>
              <a:t>23/11/2017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B27E4B-C6CC-4C51-B141-84B5BF3C9EE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6245C1-1419-4494-A1A3-7A8617D7D2C3}" type="datetimeFigureOut">
              <a:rPr lang="en-GB" smtClean="0"/>
              <a:pPr/>
              <a:t>23/11/2017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B27E4B-C6CC-4C51-B141-84B5BF3C9EE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6245C1-1419-4494-A1A3-7A8617D7D2C3}" type="datetimeFigureOut">
              <a:rPr lang="en-GB" smtClean="0"/>
              <a:pPr/>
              <a:t>23/11/2017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B27E4B-C6CC-4C51-B141-84B5BF3C9EE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6245C1-1419-4494-A1A3-7A8617D7D2C3}" type="datetimeFigureOut">
              <a:rPr lang="en-GB" smtClean="0"/>
              <a:pPr/>
              <a:t>23/11/2017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B27E4B-C6CC-4C51-B141-84B5BF3C9EE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6245C1-1419-4494-A1A3-7A8617D7D2C3}" type="datetimeFigureOut">
              <a:rPr lang="en-GB" smtClean="0"/>
              <a:pPr/>
              <a:t>23/11/2017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28B27E4B-C6CC-4C51-B141-84B5BF3C9EE6}"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6245C1-1419-4494-A1A3-7A8617D7D2C3}" type="datetimeFigureOut">
              <a:rPr lang="en-GB" smtClean="0"/>
              <a:pPr/>
              <a:t>23/11/2017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8B27E4B-C6CC-4C51-B141-84B5BF3C9EE6}"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912" y="5495544"/>
            <a:ext cx="7772400" cy="1362456"/>
          </a:xfrm>
        </p:spPr>
        <p:txBody>
          <a:bodyPr/>
          <a:lstStyle/>
          <a:p>
            <a:r>
              <a:rPr lang="en-US" sz="2800" b="0" dirty="0" smtClean="0">
                <a:solidFill>
                  <a:schemeClr val="bg1"/>
                </a:solidFill>
              </a:rPr>
              <a:t>           PHPU Health Protection Team </a:t>
            </a:r>
            <a:br>
              <a:rPr lang="en-US" sz="2800" b="0" dirty="0" smtClean="0">
                <a:solidFill>
                  <a:schemeClr val="bg1"/>
                </a:solidFill>
              </a:rPr>
            </a:br>
            <a:r>
              <a:rPr lang="en-US" sz="2800" b="0" dirty="0" smtClean="0">
                <a:solidFill>
                  <a:schemeClr val="bg1"/>
                </a:solidFill>
              </a:rPr>
              <a:t>                      April2017</a:t>
            </a:r>
            <a:endParaRPr lang="en-GB" sz="2800" b="0" dirty="0">
              <a:solidFill>
                <a:schemeClr val="bg1"/>
              </a:solidFill>
            </a:endParaRPr>
          </a:p>
        </p:txBody>
      </p:sp>
      <p:sp>
        <p:nvSpPr>
          <p:cNvPr id="3" name="Text Placeholder 2"/>
          <p:cNvSpPr>
            <a:spLocks noGrp="1"/>
          </p:cNvSpPr>
          <p:nvPr>
            <p:ph type="body" idx="1"/>
          </p:nvPr>
        </p:nvSpPr>
        <p:spPr>
          <a:xfrm>
            <a:off x="611560" y="2780928"/>
            <a:ext cx="8532440" cy="2376264"/>
          </a:xfrm>
        </p:spPr>
        <p:txBody>
          <a:bodyPr>
            <a:normAutofit/>
          </a:bodyPr>
          <a:lstStyle/>
          <a:p>
            <a:r>
              <a:rPr lang="en-US" sz="4400" b="1" i="1" dirty="0" smtClean="0">
                <a:solidFill>
                  <a:schemeClr val="bg1"/>
                </a:solidFill>
                <a:latin typeface="+mj-lt"/>
                <a:ea typeface="+mj-ea"/>
                <a:cs typeface="+mj-cs"/>
              </a:rPr>
              <a:t>Prevention and Control of  </a:t>
            </a:r>
          </a:p>
          <a:p>
            <a:r>
              <a:rPr lang="en-US" sz="4400" b="1" i="1" dirty="0" smtClean="0">
                <a:solidFill>
                  <a:schemeClr val="bg1"/>
                </a:solidFill>
                <a:latin typeface="+mj-lt"/>
                <a:ea typeface="+mj-ea"/>
                <a:cs typeface="+mj-cs"/>
              </a:rPr>
              <a:t>Clostridium Difficile</a:t>
            </a:r>
            <a:endParaRPr lang="en-GB" sz="4400" b="1" i="1" dirty="0">
              <a:solidFill>
                <a:schemeClr val="bg1"/>
              </a:solidFill>
              <a:latin typeface="+mj-lt"/>
              <a:ea typeface="+mj-ea"/>
              <a:cs typeface="+mj-cs"/>
            </a:endParaRPr>
          </a:p>
        </p:txBody>
      </p:sp>
    </p:spTree>
    <p:extLst>
      <p:ext uri="{BB962C8B-B14F-4D97-AF65-F5344CB8AC3E}">
        <p14:creationId xmlns:p14="http://schemas.microsoft.com/office/powerpoint/2010/main" xmlns="" val="2712490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2"/>
          <p:cNvPicPr>
            <a:picLocks noChangeAspect="1" noChangeArrowheads="1"/>
          </p:cNvPicPr>
          <p:nvPr/>
        </p:nvPicPr>
        <p:blipFill>
          <a:blip r:embed="rId3" cstate="print"/>
          <a:srcRect/>
          <a:stretch>
            <a:fillRect/>
          </a:stretch>
        </p:blipFill>
        <p:spPr bwMode="auto">
          <a:xfrm>
            <a:off x="5364163" y="2781300"/>
            <a:ext cx="2835275" cy="3608388"/>
          </a:xfrm>
          <a:prstGeom prst="rect">
            <a:avLst/>
          </a:prstGeom>
          <a:noFill/>
          <a:ln w="9525">
            <a:noFill/>
            <a:miter lim="800000"/>
            <a:headEnd/>
            <a:tailEnd/>
          </a:ln>
        </p:spPr>
      </p:pic>
      <p:pic>
        <p:nvPicPr>
          <p:cNvPr id="98307" name="Picture 3"/>
          <p:cNvPicPr>
            <a:picLocks noChangeAspect="1" noChangeArrowheads="1"/>
          </p:cNvPicPr>
          <p:nvPr/>
        </p:nvPicPr>
        <p:blipFill>
          <a:blip r:embed="rId4" cstate="print"/>
          <a:srcRect/>
          <a:stretch>
            <a:fillRect/>
          </a:stretch>
        </p:blipFill>
        <p:spPr bwMode="auto">
          <a:xfrm>
            <a:off x="827088" y="2349500"/>
            <a:ext cx="2593975" cy="4303713"/>
          </a:xfrm>
          <a:prstGeom prst="rect">
            <a:avLst/>
          </a:prstGeom>
          <a:noFill/>
          <a:ln w="9525">
            <a:noFill/>
            <a:miter lim="800000"/>
            <a:headEnd/>
            <a:tailEnd/>
          </a:ln>
        </p:spPr>
      </p:pic>
      <p:sp>
        <p:nvSpPr>
          <p:cNvPr id="98308" name="Text Box 4"/>
          <p:cNvSpPr txBox="1">
            <a:spLocks noChangeArrowheads="1"/>
          </p:cNvSpPr>
          <p:nvPr/>
        </p:nvSpPr>
        <p:spPr bwMode="auto">
          <a:xfrm>
            <a:off x="4356100" y="6553200"/>
            <a:ext cx="7010400" cy="304800"/>
          </a:xfrm>
          <a:prstGeom prst="rect">
            <a:avLst/>
          </a:prstGeom>
          <a:noFill/>
          <a:ln w="9525">
            <a:noFill/>
            <a:miter lim="800000"/>
            <a:headEnd/>
            <a:tailEnd/>
          </a:ln>
        </p:spPr>
        <p:txBody>
          <a:bodyPr>
            <a:spAutoFit/>
          </a:bodyPr>
          <a:lstStyle/>
          <a:p>
            <a:pPr marL="342900" indent="-342900" eaLnBrk="1" hangingPunct="1"/>
            <a:r>
              <a:rPr lang="en-US" sz="1400"/>
              <a:t>Sunenshine et al. Cleve Clin J Med. 2006;73:187-97.</a:t>
            </a:r>
          </a:p>
        </p:txBody>
      </p:sp>
      <p:sp>
        <p:nvSpPr>
          <p:cNvPr id="98310" name="Text Box 6"/>
          <p:cNvSpPr txBox="1">
            <a:spLocks noChangeArrowheads="1"/>
          </p:cNvSpPr>
          <p:nvPr/>
        </p:nvSpPr>
        <p:spPr bwMode="auto">
          <a:xfrm>
            <a:off x="7075488" y="2060575"/>
            <a:ext cx="2068512" cy="639763"/>
          </a:xfrm>
          <a:prstGeom prst="rect">
            <a:avLst/>
          </a:prstGeom>
          <a:noFill/>
          <a:ln w="9525">
            <a:noFill/>
            <a:miter lim="800000"/>
            <a:headEnd/>
            <a:tailEnd/>
          </a:ln>
        </p:spPr>
        <p:txBody>
          <a:bodyPr wrap="none">
            <a:spAutoFit/>
          </a:bodyPr>
          <a:lstStyle/>
          <a:p>
            <a:pPr algn="ctr" eaLnBrk="1" hangingPunct="1"/>
            <a:r>
              <a:rPr lang="en-US" sz="1200" b="1"/>
              <a:t>4. Toxin A &amp; B Production</a:t>
            </a:r>
          </a:p>
          <a:p>
            <a:pPr algn="ctr" eaLnBrk="1" hangingPunct="1"/>
            <a:r>
              <a:rPr lang="en-US" sz="1200" b="1"/>
              <a:t>leads to colon damage </a:t>
            </a:r>
          </a:p>
          <a:p>
            <a:pPr algn="ctr" eaLnBrk="1" hangingPunct="1"/>
            <a:r>
              <a:rPr lang="en-US" sz="1200" b="1"/>
              <a:t>+/- pseudomembrane</a:t>
            </a:r>
            <a:endParaRPr lang="en-US" sz="1200" b="1" i="1"/>
          </a:p>
        </p:txBody>
      </p:sp>
      <p:sp>
        <p:nvSpPr>
          <p:cNvPr id="98311" name="Text Box 7"/>
          <p:cNvSpPr txBox="1">
            <a:spLocks noChangeArrowheads="1"/>
          </p:cNvSpPr>
          <p:nvPr/>
        </p:nvSpPr>
        <p:spPr bwMode="auto">
          <a:xfrm>
            <a:off x="179388" y="1268413"/>
            <a:ext cx="2192337" cy="1004887"/>
          </a:xfrm>
          <a:prstGeom prst="rect">
            <a:avLst/>
          </a:prstGeom>
          <a:noFill/>
          <a:ln w="9525" algn="ctr">
            <a:noFill/>
            <a:miter lim="800000"/>
            <a:headEnd/>
            <a:tailEnd/>
          </a:ln>
        </p:spPr>
        <p:txBody>
          <a:bodyPr wrap="none">
            <a:spAutoFit/>
          </a:bodyPr>
          <a:lstStyle/>
          <a:p>
            <a:pPr algn="ctr" eaLnBrk="1" hangingPunct="1"/>
            <a:r>
              <a:rPr lang="en-US" sz="1200" b="1"/>
              <a:t>1. Ingestion</a:t>
            </a:r>
          </a:p>
          <a:p>
            <a:pPr algn="ctr" eaLnBrk="1" hangingPunct="1"/>
            <a:r>
              <a:rPr lang="en-US" sz="1200" b="1"/>
              <a:t>of spores transmitted </a:t>
            </a:r>
          </a:p>
          <a:p>
            <a:pPr algn="ctr" eaLnBrk="1" hangingPunct="1"/>
            <a:r>
              <a:rPr lang="en-US" sz="1200" b="1"/>
              <a:t>from other patients </a:t>
            </a:r>
          </a:p>
          <a:p>
            <a:pPr algn="ctr" eaLnBrk="1" hangingPunct="1"/>
            <a:r>
              <a:rPr lang="en-US" sz="1200" b="1"/>
              <a:t>via the hands of healthcare </a:t>
            </a:r>
          </a:p>
          <a:p>
            <a:pPr algn="ctr" eaLnBrk="1" hangingPunct="1"/>
            <a:r>
              <a:rPr lang="en-US" sz="1200" b="1"/>
              <a:t>personnel and environment</a:t>
            </a:r>
            <a:endParaRPr lang="en-US" sz="1200">
              <a:solidFill>
                <a:srgbClr val="C0C0C0"/>
              </a:solidFill>
            </a:endParaRPr>
          </a:p>
        </p:txBody>
      </p:sp>
      <p:sp>
        <p:nvSpPr>
          <p:cNvPr id="98312" name="Line 8"/>
          <p:cNvSpPr>
            <a:spLocks noChangeShapeType="1"/>
          </p:cNvSpPr>
          <p:nvPr/>
        </p:nvSpPr>
        <p:spPr bwMode="auto">
          <a:xfrm flipH="1">
            <a:off x="1908175" y="4221163"/>
            <a:ext cx="1512888" cy="936625"/>
          </a:xfrm>
          <a:prstGeom prst="line">
            <a:avLst/>
          </a:prstGeom>
          <a:noFill/>
          <a:ln w="38100">
            <a:solidFill>
              <a:schemeClr val="bg2"/>
            </a:solidFill>
            <a:round/>
            <a:headEnd/>
            <a:tailEnd type="triangle" w="med" len="med"/>
          </a:ln>
        </p:spPr>
        <p:txBody>
          <a:bodyPr>
            <a:spAutoFit/>
          </a:bodyPr>
          <a:lstStyle/>
          <a:p>
            <a:endParaRPr lang="en-GB"/>
          </a:p>
        </p:txBody>
      </p:sp>
      <p:sp>
        <p:nvSpPr>
          <p:cNvPr id="98313" name="Text Box 9"/>
          <p:cNvSpPr txBox="1">
            <a:spLocks noChangeArrowheads="1"/>
          </p:cNvSpPr>
          <p:nvPr/>
        </p:nvSpPr>
        <p:spPr bwMode="auto">
          <a:xfrm>
            <a:off x="3492500" y="3644900"/>
            <a:ext cx="1666875" cy="639763"/>
          </a:xfrm>
          <a:prstGeom prst="rect">
            <a:avLst/>
          </a:prstGeom>
          <a:noFill/>
          <a:ln w="9525">
            <a:noFill/>
            <a:miter lim="800000"/>
            <a:headEnd/>
            <a:tailEnd/>
          </a:ln>
        </p:spPr>
        <p:txBody>
          <a:bodyPr wrap="none">
            <a:spAutoFit/>
          </a:bodyPr>
          <a:lstStyle/>
          <a:p>
            <a:pPr algn="ctr" eaLnBrk="1" hangingPunct="1"/>
            <a:r>
              <a:rPr lang="en-US" sz="1200" b="1"/>
              <a:t>2. Germination into</a:t>
            </a:r>
          </a:p>
          <a:p>
            <a:pPr algn="ctr" eaLnBrk="1" hangingPunct="1"/>
            <a:r>
              <a:rPr lang="en-US" sz="1200" b="1"/>
              <a:t>growing (vegetative)</a:t>
            </a:r>
          </a:p>
          <a:p>
            <a:pPr algn="ctr" eaLnBrk="1" hangingPunct="1"/>
            <a:r>
              <a:rPr lang="en-US" sz="1200" b="1"/>
              <a:t>form</a:t>
            </a:r>
            <a:endParaRPr lang="en-US" sz="1200" b="1" i="1"/>
          </a:p>
        </p:txBody>
      </p:sp>
      <p:sp>
        <p:nvSpPr>
          <p:cNvPr id="98314" name="Text Box 10"/>
          <p:cNvSpPr txBox="1">
            <a:spLocks noChangeArrowheads="1"/>
          </p:cNvSpPr>
          <p:nvPr/>
        </p:nvSpPr>
        <p:spPr bwMode="auto">
          <a:xfrm>
            <a:off x="4284663" y="1916113"/>
            <a:ext cx="2593975" cy="822325"/>
          </a:xfrm>
          <a:prstGeom prst="rect">
            <a:avLst/>
          </a:prstGeom>
          <a:noFill/>
          <a:ln w="9525">
            <a:noFill/>
            <a:miter lim="800000"/>
            <a:headEnd/>
            <a:tailEnd/>
          </a:ln>
        </p:spPr>
        <p:txBody>
          <a:bodyPr wrap="none">
            <a:spAutoFit/>
          </a:bodyPr>
          <a:lstStyle/>
          <a:p>
            <a:pPr algn="ctr" eaLnBrk="1" hangingPunct="1"/>
            <a:r>
              <a:rPr lang="en-US" sz="1200" b="1"/>
              <a:t>3. Altered lower intestine flora </a:t>
            </a:r>
          </a:p>
          <a:p>
            <a:pPr algn="ctr" eaLnBrk="1" hangingPunct="1"/>
            <a:r>
              <a:rPr lang="en-US" sz="1200" b="1"/>
              <a:t>(due to antimicrobial use) allows </a:t>
            </a:r>
          </a:p>
          <a:p>
            <a:pPr algn="ctr" eaLnBrk="1" hangingPunct="1"/>
            <a:r>
              <a:rPr lang="en-US" sz="1200" b="1"/>
              <a:t>proliferation of </a:t>
            </a:r>
          </a:p>
          <a:p>
            <a:pPr algn="ctr" eaLnBrk="1" hangingPunct="1"/>
            <a:r>
              <a:rPr lang="en-US" sz="1200" b="1" i="1"/>
              <a:t>C. difficile</a:t>
            </a:r>
            <a:r>
              <a:rPr lang="en-US" sz="1200" b="1"/>
              <a:t> in colon</a:t>
            </a:r>
            <a:endParaRPr lang="en-US" sz="1200" b="1" i="1"/>
          </a:p>
        </p:txBody>
      </p:sp>
      <p:sp>
        <p:nvSpPr>
          <p:cNvPr id="98315" name="Line 11"/>
          <p:cNvSpPr>
            <a:spLocks noChangeShapeType="1"/>
          </p:cNvSpPr>
          <p:nvPr/>
        </p:nvSpPr>
        <p:spPr bwMode="auto">
          <a:xfrm>
            <a:off x="6084888" y="2636838"/>
            <a:ext cx="76200" cy="2362200"/>
          </a:xfrm>
          <a:prstGeom prst="line">
            <a:avLst/>
          </a:prstGeom>
          <a:noFill/>
          <a:ln w="38100">
            <a:solidFill>
              <a:schemeClr val="bg2"/>
            </a:solidFill>
            <a:round/>
            <a:headEnd/>
            <a:tailEnd type="triangle" w="med" len="med"/>
          </a:ln>
        </p:spPr>
        <p:txBody>
          <a:bodyPr>
            <a:spAutoFit/>
          </a:bodyPr>
          <a:lstStyle/>
          <a:p>
            <a:endParaRPr lang="en-GB"/>
          </a:p>
        </p:txBody>
      </p:sp>
      <p:sp>
        <p:nvSpPr>
          <p:cNvPr id="98316" name="Line 12"/>
          <p:cNvSpPr>
            <a:spLocks noChangeShapeType="1"/>
          </p:cNvSpPr>
          <p:nvPr/>
        </p:nvSpPr>
        <p:spPr bwMode="auto">
          <a:xfrm flipH="1">
            <a:off x="7451725" y="2636838"/>
            <a:ext cx="762000" cy="1524000"/>
          </a:xfrm>
          <a:prstGeom prst="line">
            <a:avLst/>
          </a:prstGeom>
          <a:noFill/>
          <a:ln w="38100">
            <a:solidFill>
              <a:schemeClr val="bg2"/>
            </a:solidFill>
            <a:round/>
            <a:headEnd/>
            <a:tailEnd type="triangle" w="med" len="med"/>
          </a:ln>
        </p:spPr>
        <p:txBody>
          <a:bodyPr>
            <a:spAutoFit/>
          </a:bodyPr>
          <a:lstStyle/>
          <a:p>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457200" y="1357313"/>
            <a:ext cx="8229600" cy="785812"/>
          </a:xfrm>
        </p:spPr>
        <p:txBody>
          <a:bodyPr/>
          <a:lstStyle/>
          <a:p>
            <a:pPr eaLnBrk="1" hangingPunct="1"/>
            <a:r>
              <a:rPr lang="en-GB" sz="3200" i="1"/>
              <a:t>                            Symptoms </a:t>
            </a:r>
          </a:p>
        </p:txBody>
      </p:sp>
      <p:sp>
        <p:nvSpPr>
          <p:cNvPr id="30723" name="Rectangle 3"/>
          <p:cNvSpPr>
            <a:spLocks noGrp="1" noChangeArrowheads="1"/>
          </p:cNvSpPr>
          <p:nvPr>
            <p:ph type="body" sz="half" idx="4294967295"/>
          </p:nvPr>
        </p:nvSpPr>
        <p:spPr>
          <a:xfrm>
            <a:off x="395288" y="1928813"/>
            <a:ext cx="4824412" cy="4302125"/>
          </a:xfrm>
        </p:spPr>
        <p:txBody>
          <a:bodyPr>
            <a:normAutofit lnSpcReduction="10000"/>
          </a:bodyPr>
          <a:lstStyle/>
          <a:p>
            <a:pPr marL="0" indent="0" eaLnBrk="1" hangingPunct="1"/>
            <a:endParaRPr lang="en-GB" sz="2400" dirty="0"/>
          </a:p>
          <a:p>
            <a:pPr marL="0" indent="0" eaLnBrk="1" hangingPunct="1">
              <a:buClr>
                <a:schemeClr val="tx1"/>
              </a:buClr>
              <a:buFont typeface="Wingdings" pitchFamily="2" charset="2"/>
              <a:buChar char="Ø"/>
            </a:pPr>
            <a:r>
              <a:rPr lang="en-GB" sz="2400" dirty="0"/>
              <a:t>Mild to severe diarrhoea, </a:t>
            </a:r>
          </a:p>
          <a:p>
            <a:pPr marL="0" indent="0" eaLnBrk="1" hangingPunct="1">
              <a:buClr>
                <a:schemeClr val="tx1"/>
              </a:buClr>
            </a:pPr>
            <a:endParaRPr lang="en-GB" sz="2400" dirty="0"/>
          </a:p>
          <a:p>
            <a:pPr marL="0" indent="0" eaLnBrk="1" hangingPunct="1">
              <a:buClr>
                <a:schemeClr val="tx1"/>
              </a:buClr>
              <a:buFont typeface="Wingdings" pitchFamily="2" charset="2"/>
              <a:buChar char="Ø"/>
            </a:pPr>
            <a:r>
              <a:rPr lang="en-GB" sz="2400" dirty="0"/>
              <a:t>Blood stained stools,</a:t>
            </a:r>
          </a:p>
          <a:p>
            <a:pPr marL="0" indent="0" eaLnBrk="1" hangingPunct="1">
              <a:buClr>
                <a:schemeClr val="tx1"/>
              </a:buClr>
            </a:pPr>
            <a:endParaRPr lang="en-GB" sz="2400" dirty="0"/>
          </a:p>
          <a:p>
            <a:pPr marL="0" indent="0" eaLnBrk="1" hangingPunct="1">
              <a:buClr>
                <a:schemeClr val="tx1"/>
              </a:buClr>
              <a:buFont typeface="Wingdings" pitchFamily="2" charset="2"/>
              <a:buChar char="Ø"/>
            </a:pPr>
            <a:r>
              <a:rPr lang="en-GB" sz="2400" dirty="0"/>
              <a:t>Foul Stool </a:t>
            </a:r>
            <a:r>
              <a:rPr lang="en-GB" sz="2400" dirty="0" smtClean="0"/>
              <a:t>smell</a:t>
            </a:r>
            <a:endParaRPr lang="en-GB" sz="2400" dirty="0"/>
          </a:p>
          <a:p>
            <a:pPr marL="0" indent="0" eaLnBrk="1" hangingPunct="1">
              <a:buClr>
                <a:schemeClr val="tx1"/>
              </a:buClr>
            </a:pPr>
            <a:endParaRPr lang="en-GB" sz="2400" dirty="0"/>
          </a:p>
          <a:p>
            <a:pPr marL="0" indent="0" eaLnBrk="1" hangingPunct="1">
              <a:buClr>
                <a:schemeClr val="tx1"/>
              </a:buClr>
              <a:buFont typeface="Wingdings" pitchFamily="2" charset="2"/>
              <a:buChar char="Ø"/>
            </a:pPr>
            <a:r>
              <a:rPr lang="en-GB" sz="2400" dirty="0"/>
              <a:t>Fever and</a:t>
            </a:r>
          </a:p>
          <a:p>
            <a:pPr marL="0" indent="0" eaLnBrk="1" hangingPunct="1"/>
            <a:endParaRPr lang="en-GB" sz="2400" dirty="0"/>
          </a:p>
          <a:p>
            <a:pPr marL="0" indent="0" eaLnBrk="1" hangingPunct="1">
              <a:buClr>
                <a:schemeClr val="tx1"/>
              </a:buClr>
              <a:buFont typeface="Wingdings" pitchFamily="2" charset="2"/>
              <a:buChar char="Ø"/>
            </a:pPr>
            <a:r>
              <a:rPr lang="en-GB" sz="2400" dirty="0"/>
              <a:t>Abdominal cramps</a:t>
            </a:r>
          </a:p>
          <a:p>
            <a:pPr marL="0" indent="0" eaLnBrk="1" hangingPunct="1"/>
            <a:endParaRPr lang="en-GB" sz="2400" dirty="0"/>
          </a:p>
          <a:p>
            <a:pPr marL="0" indent="0" eaLnBrk="1" hangingPunct="1"/>
            <a:endParaRPr lang="en-GB" sz="2400" dirty="0"/>
          </a:p>
        </p:txBody>
      </p:sp>
      <p:pic>
        <p:nvPicPr>
          <p:cNvPr id="30724" name="Picture 4" descr="MCj04244420000[1]"/>
          <p:cNvPicPr>
            <a:picLocks noGrp="1" noChangeAspect="1" noChangeArrowheads="1"/>
          </p:cNvPicPr>
          <p:nvPr>
            <p:ph sz="quarter" idx="4294967295"/>
          </p:nvPr>
        </p:nvPicPr>
        <p:blipFill>
          <a:blip r:embed="rId2" cstate="print"/>
          <a:srcRect/>
          <a:stretch>
            <a:fillRect/>
          </a:stretch>
        </p:blipFill>
        <p:spPr>
          <a:xfrm>
            <a:off x="6660232" y="4941168"/>
            <a:ext cx="1881188" cy="1385887"/>
          </a:xfrm>
          <a:noFill/>
        </p:spPr>
      </p:pic>
      <p:sp>
        <p:nvSpPr>
          <p:cNvPr id="30725" name="Rectangle 5"/>
          <p:cNvSpPr>
            <a:spLocks noGrp="1" noChangeArrowheads="1"/>
          </p:cNvSpPr>
          <p:nvPr>
            <p:ph type="body" sz="half" idx="4294967295"/>
          </p:nvPr>
        </p:nvSpPr>
        <p:spPr>
          <a:xfrm>
            <a:off x="4572000" y="1714500"/>
            <a:ext cx="4038600" cy="4525963"/>
          </a:xfrm>
        </p:spPr>
        <p:txBody>
          <a:bodyPr/>
          <a:lstStyle/>
          <a:p>
            <a:pPr marL="0" indent="0" eaLnBrk="1" hangingPunct="1"/>
            <a:endParaRPr lang="en-GB" sz="2800"/>
          </a:p>
          <a:p>
            <a:pPr marL="0" indent="0" eaLnBrk="1" hangingPunct="1"/>
            <a:endParaRPr lang="en-GB" sz="2800"/>
          </a:p>
          <a:p>
            <a:pPr marL="0" indent="0" eaLnBrk="1" hangingPunct="1"/>
            <a:endParaRPr lang="en-GB" sz="2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GB" sz="3600" b="0"/>
              <a:t>             </a:t>
            </a:r>
            <a:r>
              <a:rPr lang="en-GB" sz="3200" i="1"/>
              <a:t>Definition of diarrhoea</a:t>
            </a:r>
            <a:br>
              <a:rPr lang="en-GB" sz="3200" i="1"/>
            </a:br>
            <a:endParaRPr lang="en-GB" sz="3200" i="1"/>
          </a:p>
        </p:txBody>
      </p:sp>
      <p:sp>
        <p:nvSpPr>
          <p:cNvPr id="107523" name="Rectangle 3"/>
          <p:cNvSpPr>
            <a:spLocks noGrp="1" noChangeArrowheads="1"/>
          </p:cNvSpPr>
          <p:nvPr>
            <p:ph type="body" idx="1"/>
          </p:nvPr>
        </p:nvSpPr>
        <p:spPr/>
        <p:txBody>
          <a:bodyPr/>
          <a:lstStyle/>
          <a:p>
            <a:pPr>
              <a:buNone/>
            </a:pPr>
            <a:r>
              <a:rPr lang="en-GB" sz="2600" dirty="0"/>
              <a:t>    </a:t>
            </a:r>
            <a:endParaRPr lang="en-GB" sz="2600" dirty="0" smtClean="0"/>
          </a:p>
          <a:p>
            <a:pPr>
              <a:buNone/>
            </a:pPr>
            <a:r>
              <a:rPr lang="en-GB" sz="2600" dirty="0" smtClean="0"/>
              <a:t>Diarrhoea </a:t>
            </a:r>
            <a:r>
              <a:rPr lang="en-GB" sz="2600" dirty="0"/>
              <a:t>is defined as the passage of 3 or more loose or </a:t>
            </a:r>
            <a:endParaRPr lang="en-GB" sz="2600" dirty="0" smtClean="0"/>
          </a:p>
          <a:p>
            <a:pPr>
              <a:buNone/>
            </a:pPr>
            <a:r>
              <a:rPr lang="en-GB" sz="2600" dirty="0" smtClean="0"/>
              <a:t>liquid </a:t>
            </a:r>
            <a:r>
              <a:rPr lang="en-GB" sz="2600" dirty="0"/>
              <a:t>stools per day, or more frequently than is normal </a:t>
            </a:r>
            <a:endParaRPr lang="en-GB" sz="2600" dirty="0" smtClean="0"/>
          </a:p>
          <a:p>
            <a:pPr>
              <a:buNone/>
            </a:pPr>
            <a:r>
              <a:rPr lang="en-GB" sz="2600" dirty="0" smtClean="0"/>
              <a:t>for </a:t>
            </a:r>
            <a:r>
              <a:rPr lang="en-GB" sz="2600" dirty="0"/>
              <a:t>the individual (usually at least </a:t>
            </a:r>
            <a:r>
              <a:rPr lang="en-GB" sz="2600" dirty="0" smtClean="0"/>
              <a:t>3 times </a:t>
            </a:r>
            <a:r>
              <a:rPr lang="en-GB" sz="2600" dirty="0"/>
              <a:t>in a 24 hour </a:t>
            </a:r>
            <a:endParaRPr lang="en-GB" sz="2600" dirty="0" smtClean="0"/>
          </a:p>
          <a:p>
            <a:pPr>
              <a:buNone/>
            </a:pPr>
            <a:r>
              <a:rPr lang="en-GB" sz="2600" dirty="0" smtClean="0"/>
              <a:t>period</a:t>
            </a:r>
            <a:r>
              <a:rPr lang="en-GB" sz="2600" dirty="0"/>
              <a:t>). Diarrhoea is usually a symptom of </a:t>
            </a:r>
            <a:endParaRPr lang="en-GB" sz="2600" dirty="0" smtClean="0"/>
          </a:p>
          <a:p>
            <a:pPr>
              <a:buNone/>
            </a:pPr>
            <a:r>
              <a:rPr lang="en-GB" sz="2600" dirty="0" smtClean="0"/>
              <a:t>gastrointestinal </a:t>
            </a:r>
            <a:r>
              <a:rPr lang="en-GB" sz="2600" dirty="0"/>
              <a:t>infection, which can be caused by a </a:t>
            </a:r>
            <a:endParaRPr lang="en-GB" sz="2600" dirty="0" smtClean="0"/>
          </a:p>
          <a:p>
            <a:pPr>
              <a:buNone/>
            </a:pPr>
            <a:r>
              <a:rPr lang="en-GB" sz="2600" dirty="0" smtClean="0"/>
              <a:t>variety </a:t>
            </a:r>
            <a:r>
              <a:rPr lang="en-GB" sz="2600" dirty="0"/>
              <a:t>of bacterial, viral and </a:t>
            </a:r>
            <a:r>
              <a:rPr lang="en-GB" sz="2600" dirty="0" smtClean="0"/>
              <a:t>parasitic organisms</a:t>
            </a:r>
            <a:r>
              <a:rPr lang="en-GB" sz="2600" dirty="0"/>
              <a:t>. The </a:t>
            </a:r>
            <a:endParaRPr lang="en-GB" sz="2600" dirty="0" smtClean="0"/>
          </a:p>
          <a:p>
            <a:pPr>
              <a:buNone/>
            </a:pPr>
            <a:r>
              <a:rPr lang="en-GB" sz="2600" dirty="0" smtClean="0"/>
              <a:t>frequent </a:t>
            </a:r>
            <a:r>
              <a:rPr lang="en-GB" sz="2600" dirty="0"/>
              <a:t>passing of formed stools is not diarrhoea.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395536" y="1124744"/>
            <a:ext cx="8305800" cy="838200"/>
          </a:xfrm>
        </p:spPr>
        <p:txBody>
          <a:bodyPr>
            <a:noAutofit/>
          </a:bodyPr>
          <a:lstStyle/>
          <a:p>
            <a:pPr algn="ctr"/>
            <a:r>
              <a:rPr lang="en-GB" sz="2400" i="1" dirty="0"/>
              <a:t>When and how to obtain a faecal specimen from a resident</a:t>
            </a:r>
          </a:p>
        </p:txBody>
      </p:sp>
      <p:sp>
        <p:nvSpPr>
          <p:cNvPr id="106499" name="Rectangle 3"/>
          <p:cNvSpPr>
            <a:spLocks noGrp="1" noChangeArrowheads="1"/>
          </p:cNvSpPr>
          <p:nvPr>
            <p:ph type="body" idx="1"/>
          </p:nvPr>
        </p:nvSpPr>
        <p:spPr>
          <a:xfrm>
            <a:off x="395536" y="2132856"/>
            <a:ext cx="8229600" cy="4176464"/>
          </a:xfrm>
        </p:spPr>
        <p:txBody>
          <a:bodyPr>
            <a:normAutofit lnSpcReduction="10000"/>
          </a:bodyPr>
          <a:lstStyle/>
          <a:p>
            <a:pPr>
              <a:lnSpc>
                <a:spcPct val="80000"/>
              </a:lnSpc>
              <a:buNone/>
            </a:pPr>
            <a:r>
              <a:rPr lang="en-GB" sz="2100" dirty="0"/>
              <a:t> A faecal specimen </a:t>
            </a:r>
            <a:r>
              <a:rPr lang="en-GB" sz="2100" dirty="0" smtClean="0"/>
              <a:t>should </a:t>
            </a:r>
            <a:r>
              <a:rPr lang="en-GB" sz="2100" dirty="0"/>
              <a:t>be obtained as soon as possible </a:t>
            </a:r>
            <a:endParaRPr lang="en-GB" sz="2100" dirty="0" smtClean="0"/>
          </a:p>
          <a:p>
            <a:pPr>
              <a:lnSpc>
                <a:spcPct val="80000"/>
              </a:lnSpc>
              <a:buNone/>
            </a:pPr>
            <a:r>
              <a:rPr lang="en-GB" sz="2100" dirty="0" smtClean="0"/>
              <a:t>following </a:t>
            </a:r>
            <a:r>
              <a:rPr lang="en-GB" sz="2100" dirty="0"/>
              <a:t>onset of symptoms of diarrhoea. </a:t>
            </a:r>
            <a:r>
              <a:rPr lang="en-GB" sz="2100" dirty="0" smtClean="0"/>
              <a:t> </a:t>
            </a:r>
            <a:endParaRPr lang="en-GB" sz="2100" b="1" dirty="0"/>
          </a:p>
          <a:p>
            <a:pPr>
              <a:lnSpc>
                <a:spcPct val="80000"/>
              </a:lnSpc>
              <a:buNone/>
            </a:pPr>
            <a:endParaRPr lang="en-GB" sz="2100" b="1" dirty="0" smtClean="0"/>
          </a:p>
          <a:p>
            <a:pPr>
              <a:lnSpc>
                <a:spcPct val="80000"/>
              </a:lnSpc>
              <a:buNone/>
            </a:pPr>
            <a:r>
              <a:rPr lang="en-GB" sz="2100" b="1" dirty="0" smtClean="0"/>
              <a:t>Preparation </a:t>
            </a:r>
            <a:r>
              <a:rPr lang="en-GB" sz="2100" b="1" dirty="0"/>
              <a:t>for faecal specimen collection:</a:t>
            </a:r>
          </a:p>
          <a:p>
            <a:pPr>
              <a:lnSpc>
                <a:spcPct val="80000"/>
              </a:lnSpc>
              <a:buFont typeface="Wingdings" pitchFamily="2" charset="2"/>
              <a:buChar char="Ø"/>
            </a:pPr>
            <a:r>
              <a:rPr lang="en-GB" sz="2100" dirty="0"/>
              <a:t> Gather all relevant equipment</a:t>
            </a:r>
          </a:p>
          <a:p>
            <a:pPr>
              <a:lnSpc>
                <a:spcPct val="80000"/>
              </a:lnSpc>
              <a:buFont typeface="Wingdings" pitchFamily="2" charset="2"/>
              <a:buChar char="Ø"/>
            </a:pPr>
            <a:r>
              <a:rPr lang="en-GB" sz="2100" dirty="0"/>
              <a:t> Clean, disposable/reusable bedpan or similar container.</a:t>
            </a:r>
          </a:p>
          <a:p>
            <a:pPr>
              <a:lnSpc>
                <a:spcPct val="80000"/>
              </a:lnSpc>
              <a:buFont typeface="Wingdings" pitchFamily="2" charset="2"/>
              <a:buChar char="Ø"/>
            </a:pPr>
            <a:r>
              <a:rPr lang="en-GB" sz="2100" dirty="0"/>
              <a:t> Leak proof sterile specimen container preferably with attached    spoon or a clean disposable spatula.</a:t>
            </a:r>
          </a:p>
          <a:p>
            <a:pPr>
              <a:lnSpc>
                <a:spcPct val="80000"/>
              </a:lnSpc>
              <a:buFont typeface="Wingdings" pitchFamily="2" charset="2"/>
              <a:buChar char="Ø"/>
            </a:pPr>
            <a:r>
              <a:rPr lang="en-GB" sz="2100" dirty="0"/>
              <a:t>Complete patient details on the specimen container before obtaining the specimen </a:t>
            </a:r>
          </a:p>
          <a:p>
            <a:pPr>
              <a:lnSpc>
                <a:spcPct val="80000"/>
              </a:lnSpc>
              <a:buFont typeface="Wingdings" pitchFamily="2" charset="2"/>
              <a:buChar char="Ø"/>
            </a:pPr>
            <a:r>
              <a:rPr lang="en-GB" sz="2100" dirty="0"/>
              <a:t>Leak proof sealable bag (with separate compartment for the specimen).</a:t>
            </a:r>
          </a:p>
          <a:p>
            <a:pPr>
              <a:lnSpc>
                <a:spcPct val="80000"/>
              </a:lnSpc>
              <a:buFont typeface="Wingdings" pitchFamily="2" charset="2"/>
              <a:buChar char="Ø"/>
            </a:pPr>
            <a:r>
              <a:rPr lang="en-GB" sz="2100" dirty="0"/>
              <a:t>Laboratory request form (if possible complete patient details before obtaining the specimen).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68313" y="1484313"/>
            <a:ext cx="8305800" cy="504825"/>
          </a:xfrm>
        </p:spPr>
        <p:txBody>
          <a:bodyPr>
            <a:normAutofit fontScale="90000"/>
          </a:bodyPr>
          <a:lstStyle/>
          <a:p>
            <a:r>
              <a:rPr lang="en-GB" sz="3200" i="1" dirty="0"/>
              <a:t>                          Procedure</a:t>
            </a:r>
            <a:r>
              <a:rPr lang="en-GB" sz="2400" i="1" dirty="0"/>
              <a:t/>
            </a:r>
            <a:br>
              <a:rPr lang="en-GB" sz="2400" i="1" dirty="0"/>
            </a:br>
            <a:endParaRPr lang="en-GB" sz="2400" i="1" dirty="0"/>
          </a:p>
        </p:txBody>
      </p:sp>
      <p:sp>
        <p:nvSpPr>
          <p:cNvPr id="108547" name="Rectangle 3"/>
          <p:cNvSpPr>
            <a:spLocks noGrp="1" noChangeArrowheads="1"/>
          </p:cNvSpPr>
          <p:nvPr>
            <p:ph type="body" idx="1"/>
          </p:nvPr>
        </p:nvSpPr>
        <p:spPr>
          <a:xfrm>
            <a:off x="323850" y="2060575"/>
            <a:ext cx="8305800" cy="4537075"/>
          </a:xfrm>
        </p:spPr>
        <p:txBody>
          <a:bodyPr/>
          <a:lstStyle/>
          <a:p>
            <a:pPr>
              <a:lnSpc>
                <a:spcPct val="80000"/>
              </a:lnSpc>
              <a:buNone/>
            </a:pPr>
            <a:r>
              <a:rPr lang="en-GB" sz="1600" dirty="0"/>
              <a:t>1.   Explain the need for the procedure to the resident including the reason for the test (e.g. symptoms of diarrhoea), when and how the results will be given.</a:t>
            </a:r>
          </a:p>
          <a:p>
            <a:pPr>
              <a:lnSpc>
                <a:spcPct val="80000"/>
              </a:lnSpc>
              <a:buNone/>
            </a:pPr>
            <a:r>
              <a:rPr lang="en-GB" sz="1600" dirty="0"/>
              <a:t>2.   Ask the resident to pass faeces into the bedpan or container avoiding if possible passing urine at the same time.</a:t>
            </a:r>
          </a:p>
          <a:p>
            <a:pPr>
              <a:lnSpc>
                <a:spcPct val="80000"/>
              </a:lnSpc>
              <a:buNone/>
            </a:pPr>
            <a:r>
              <a:rPr lang="en-GB" sz="1600" dirty="0"/>
              <a:t>3.   Put on gloves and aprons to receive the bedpan.</a:t>
            </a:r>
          </a:p>
          <a:p>
            <a:pPr>
              <a:lnSpc>
                <a:spcPct val="80000"/>
              </a:lnSpc>
              <a:buNone/>
            </a:pPr>
            <a:r>
              <a:rPr lang="en-GB" sz="1600" dirty="0"/>
              <a:t>4.   Transfer faeces into a leak proof sterile specimen container using the spoon built into the container or a clean spatula to the fill line of the specimen container (or as a minimum covering the cone shape of the container). If the specimen contains blood, pus or mucus try to get these into the container.</a:t>
            </a:r>
          </a:p>
          <a:p>
            <a:pPr>
              <a:lnSpc>
                <a:spcPct val="80000"/>
              </a:lnSpc>
              <a:buNone/>
            </a:pPr>
            <a:r>
              <a:rPr lang="en-GB" sz="1600" dirty="0"/>
              <a:t>5.   Put on the container lid and secure. Avoid contaminating the outside of the container.</a:t>
            </a:r>
          </a:p>
          <a:p>
            <a:pPr>
              <a:lnSpc>
                <a:spcPct val="80000"/>
              </a:lnSpc>
              <a:buNone/>
            </a:pPr>
            <a:r>
              <a:rPr lang="en-GB" sz="1600" dirty="0"/>
              <a:t>6.   Discard bedpan and contents as usual. Discard other healthcare waste as defined in local policy.</a:t>
            </a:r>
          </a:p>
          <a:p>
            <a:pPr>
              <a:lnSpc>
                <a:spcPct val="80000"/>
              </a:lnSpc>
              <a:buNone/>
            </a:pPr>
            <a:r>
              <a:rPr lang="en-GB" sz="1600" dirty="0"/>
              <a:t>7.   Remove gloves and apron and wash and dry hands.</a:t>
            </a:r>
          </a:p>
          <a:p>
            <a:pPr>
              <a:lnSpc>
                <a:spcPct val="80000"/>
              </a:lnSpc>
              <a:buNone/>
            </a:pPr>
            <a:r>
              <a:rPr lang="en-GB" sz="1600" dirty="0"/>
              <a:t>8.   Place the specimen container directly into the leak proof sealable bag (The outside of this bag must not be visibly contaminated).</a:t>
            </a:r>
          </a:p>
          <a:p>
            <a:pPr>
              <a:lnSpc>
                <a:spcPct val="80000"/>
              </a:lnSpc>
              <a:buNone/>
            </a:pPr>
            <a:r>
              <a:rPr lang="en-GB" sz="1600" dirty="0"/>
              <a:t>9.   Wash and dry hands.</a:t>
            </a:r>
          </a:p>
          <a:p>
            <a:pPr>
              <a:lnSpc>
                <a:spcPct val="80000"/>
              </a:lnSpc>
              <a:buNone/>
            </a:pPr>
            <a:r>
              <a:rPr lang="en-GB" sz="1600" dirty="0"/>
              <a:t>10. Ensure the transport of specimen within 2 hours of collection (If necessary specimens can be refrigerated for up to 24 hours at 4oC in a designated non-food fridge).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323528" y="980728"/>
            <a:ext cx="8305800" cy="838200"/>
          </a:xfrm>
        </p:spPr>
        <p:txBody>
          <a:bodyPr/>
          <a:lstStyle/>
          <a:p>
            <a:r>
              <a:rPr lang="en-GB" sz="2400" i="1" dirty="0"/>
              <a:t>                       </a:t>
            </a:r>
            <a:r>
              <a:rPr lang="en-GB" sz="3200" i="1" dirty="0"/>
              <a:t>Key recommendations</a:t>
            </a:r>
            <a:r>
              <a:rPr lang="en-GB" dirty="0"/>
              <a:t> </a:t>
            </a:r>
          </a:p>
        </p:txBody>
      </p:sp>
      <p:sp>
        <p:nvSpPr>
          <p:cNvPr id="102403" name="Rectangle 3"/>
          <p:cNvSpPr>
            <a:spLocks noGrp="1" noChangeArrowheads="1"/>
          </p:cNvSpPr>
          <p:nvPr>
            <p:ph type="body" idx="1"/>
          </p:nvPr>
        </p:nvSpPr>
        <p:spPr/>
        <p:txBody>
          <a:bodyPr/>
          <a:lstStyle/>
          <a:p>
            <a:pPr>
              <a:lnSpc>
                <a:spcPct val="80000"/>
              </a:lnSpc>
              <a:buNone/>
            </a:pPr>
            <a:r>
              <a:rPr lang="en-GB" sz="1900" dirty="0"/>
              <a:t>     </a:t>
            </a:r>
            <a:r>
              <a:rPr lang="en-GB" sz="1900" dirty="0" smtClean="0"/>
              <a:t>The following </a:t>
            </a:r>
            <a:r>
              <a:rPr lang="en-GB" sz="1900" dirty="0"/>
              <a:t>mnemonic protocol (SIGHT) </a:t>
            </a:r>
            <a:r>
              <a:rPr lang="en-GB" sz="1900" dirty="0" smtClean="0"/>
              <a:t>could be applied when </a:t>
            </a:r>
            <a:r>
              <a:rPr lang="en-GB" sz="1900" dirty="0"/>
              <a:t>managing suspected potentially infectious diarrhoea:</a:t>
            </a:r>
          </a:p>
          <a:p>
            <a:pPr>
              <a:lnSpc>
                <a:spcPct val="80000"/>
              </a:lnSpc>
              <a:buNone/>
            </a:pPr>
            <a:endParaRPr lang="en-GB" sz="1900" dirty="0"/>
          </a:p>
          <a:p>
            <a:pPr>
              <a:lnSpc>
                <a:spcPct val="80000"/>
              </a:lnSpc>
              <a:buNone/>
            </a:pPr>
            <a:r>
              <a:rPr lang="en-GB" sz="1900" b="1" dirty="0"/>
              <a:t>S    </a:t>
            </a:r>
            <a:r>
              <a:rPr lang="en-GB" sz="1900" dirty="0"/>
              <a:t>Suspect that a case may be infective where there is no clear alternative</a:t>
            </a:r>
          </a:p>
          <a:p>
            <a:pPr>
              <a:lnSpc>
                <a:spcPct val="80000"/>
              </a:lnSpc>
              <a:buNone/>
            </a:pPr>
            <a:r>
              <a:rPr lang="en-GB" sz="1900" dirty="0"/>
              <a:t>      cause for diarrhoea</a:t>
            </a:r>
          </a:p>
          <a:p>
            <a:pPr>
              <a:lnSpc>
                <a:spcPct val="80000"/>
              </a:lnSpc>
              <a:buNone/>
            </a:pPr>
            <a:r>
              <a:rPr lang="en-GB" sz="1900" b="1" dirty="0"/>
              <a:t>I     </a:t>
            </a:r>
            <a:r>
              <a:rPr lang="en-GB" sz="1900" dirty="0"/>
              <a:t>Isolate the patient and consult with the infection control team (ICT)</a:t>
            </a:r>
          </a:p>
          <a:p>
            <a:pPr>
              <a:lnSpc>
                <a:spcPct val="80000"/>
              </a:lnSpc>
              <a:buNone/>
            </a:pPr>
            <a:r>
              <a:rPr lang="en-GB" sz="1900" dirty="0"/>
              <a:t>      while determining the cause of the diarrhoea</a:t>
            </a:r>
          </a:p>
          <a:p>
            <a:pPr>
              <a:lnSpc>
                <a:spcPct val="80000"/>
              </a:lnSpc>
              <a:buNone/>
            </a:pPr>
            <a:r>
              <a:rPr lang="en-GB" sz="1900" b="1" dirty="0"/>
              <a:t>G   </a:t>
            </a:r>
            <a:r>
              <a:rPr lang="en-GB" sz="1900" dirty="0"/>
              <a:t>Gloves and aprons must be used for all contacts with the patient and</a:t>
            </a:r>
          </a:p>
          <a:p>
            <a:pPr>
              <a:lnSpc>
                <a:spcPct val="80000"/>
              </a:lnSpc>
              <a:buNone/>
            </a:pPr>
            <a:r>
              <a:rPr lang="en-GB" sz="1900" dirty="0"/>
              <a:t>      their environment</a:t>
            </a:r>
          </a:p>
          <a:p>
            <a:pPr>
              <a:lnSpc>
                <a:spcPct val="80000"/>
              </a:lnSpc>
              <a:buNone/>
            </a:pPr>
            <a:r>
              <a:rPr lang="en-GB" sz="1900" b="1" dirty="0"/>
              <a:t>H   </a:t>
            </a:r>
            <a:r>
              <a:rPr lang="en-GB" sz="1900" dirty="0"/>
              <a:t>Hand washing with soap and water should be carried out before and</a:t>
            </a:r>
          </a:p>
          <a:p>
            <a:pPr>
              <a:lnSpc>
                <a:spcPct val="80000"/>
              </a:lnSpc>
              <a:buNone/>
            </a:pPr>
            <a:r>
              <a:rPr lang="en-GB" sz="1900" dirty="0"/>
              <a:t>      after each contact with the patient and the patient’s environment</a:t>
            </a:r>
          </a:p>
          <a:p>
            <a:pPr>
              <a:lnSpc>
                <a:spcPct val="80000"/>
              </a:lnSpc>
              <a:buNone/>
            </a:pPr>
            <a:r>
              <a:rPr lang="en-GB" sz="1900" b="1" dirty="0"/>
              <a:t>T   </a:t>
            </a:r>
            <a:r>
              <a:rPr lang="en-GB" sz="1900" dirty="0"/>
              <a:t>Test the stool for toxin, by sending a specimen immediately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GB" sz="2400" i="1"/>
              <a:t>                           </a:t>
            </a:r>
            <a:r>
              <a:rPr lang="en-GB" sz="3200" i="1"/>
              <a:t>Staff Education</a:t>
            </a:r>
          </a:p>
        </p:txBody>
      </p:sp>
      <p:sp>
        <p:nvSpPr>
          <p:cNvPr id="105475" name="Rectangle 3"/>
          <p:cNvSpPr>
            <a:spLocks noGrp="1" noChangeArrowheads="1"/>
          </p:cNvSpPr>
          <p:nvPr>
            <p:ph type="body" idx="1"/>
          </p:nvPr>
        </p:nvSpPr>
        <p:spPr/>
        <p:txBody>
          <a:bodyPr/>
          <a:lstStyle/>
          <a:p>
            <a:r>
              <a:rPr lang="en-GB" sz="2600" dirty="0"/>
              <a:t>The education should include information on:</a:t>
            </a:r>
          </a:p>
          <a:p>
            <a:r>
              <a:rPr lang="en-GB" sz="2600" dirty="0"/>
              <a:t>Basic pathogenic mechanisms of </a:t>
            </a:r>
            <a:r>
              <a:rPr lang="en-GB" sz="2600" i="1" dirty="0"/>
              <a:t>C. difficile</a:t>
            </a:r>
            <a:r>
              <a:rPr lang="en-GB" sz="2600" dirty="0"/>
              <a:t>.</a:t>
            </a:r>
          </a:p>
          <a:p>
            <a:r>
              <a:rPr lang="en-GB" sz="2600" dirty="0"/>
              <a:t>Potential reservoirs.</a:t>
            </a:r>
          </a:p>
          <a:p>
            <a:r>
              <a:rPr lang="en-GB" sz="2600" dirty="0"/>
              <a:t>Route of transmission.</a:t>
            </a:r>
          </a:p>
          <a:p>
            <a:r>
              <a:rPr lang="en-GB" sz="2600" dirty="0"/>
              <a:t>Contamination of the environment.</a:t>
            </a:r>
          </a:p>
          <a:p>
            <a:r>
              <a:rPr lang="en-GB" sz="2600" dirty="0"/>
              <a:t>Decontamination of surfaces and equipment.</a:t>
            </a:r>
          </a:p>
          <a:p>
            <a:r>
              <a:rPr lang="en-GB" sz="2600" dirty="0"/>
              <a:t>Hand hygiene.</a:t>
            </a:r>
          </a:p>
          <a:p>
            <a:r>
              <a:rPr lang="en-GB" sz="2600" dirty="0"/>
              <a:t>Use of personal protective equipment.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395288" y="1341438"/>
            <a:ext cx="8305800" cy="647700"/>
          </a:xfrm>
        </p:spPr>
        <p:txBody>
          <a:bodyPr/>
          <a:lstStyle/>
          <a:p>
            <a:r>
              <a:rPr lang="en-GB" sz="3200" i="1"/>
              <a:t>                 Isolation precautions</a:t>
            </a:r>
          </a:p>
        </p:txBody>
      </p:sp>
      <p:sp>
        <p:nvSpPr>
          <p:cNvPr id="112643" name="Rectangle 3"/>
          <p:cNvSpPr>
            <a:spLocks noGrp="1" noChangeArrowheads="1"/>
          </p:cNvSpPr>
          <p:nvPr>
            <p:ph type="body" idx="1"/>
          </p:nvPr>
        </p:nvSpPr>
        <p:spPr>
          <a:xfrm>
            <a:off x="457200" y="2060575"/>
            <a:ext cx="8305800" cy="4340225"/>
          </a:xfrm>
        </p:spPr>
        <p:txBody>
          <a:bodyPr/>
          <a:lstStyle/>
          <a:p>
            <a:pPr>
              <a:lnSpc>
                <a:spcPct val="80000"/>
              </a:lnSpc>
              <a:buNone/>
            </a:pPr>
            <a:r>
              <a:rPr lang="en-GB" sz="2500" b="1" dirty="0"/>
              <a:t>  </a:t>
            </a:r>
            <a:r>
              <a:rPr lang="en-GB" sz="2500" b="1" dirty="0" smtClean="0"/>
              <a:t>  </a:t>
            </a:r>
            <a:r>
              <a:rPr lang="en-GB" sz="1900" b="1" dirty="0" smtClean="0"/>
              <a:t>Isolation </a:t>
            </a:r>
            <a:r>
              <a:rPr lang="en-GB" sz="1900" b="1" dirty="0"/>
              <a:t>of symptomatic CDI patients is a key step in preventing the transmission of C. difficile</a:t>
            </a:r>
          </a:p>
          <a:p>
            <a:pPr>
              <a:lnSpc>
                <a:spcPct val="80000"/>
              </a:lnSpc>
            </a:pPr>
            <a:endParaRPr lang="en-GB" sz="2500" b="1" i="1" dirty="0"/>
          </a:p>
          <a:p>
            <a:pPr>
              <a:lnSpc>
                <a:spcPct val="80000"/>
              </a:lnSpc>
              <a:buFont typeface="Wingdings" pitchFamily="2" charset="2"/>
              <a:buChar char="Ø"/>
            </a:pPr>
            <a:r>
              <a:rPr lang="en-GB" sz="1900" dirty="0"/>
              <a:t>Residents with CDI should </a:t>
            </a:r>
            <a:r>
              <a:rPr lang="en-GB" sz="1900" dirty="0" smtClean="0"/>
              <a:t>be </a:t>
            </a:r>
            <a:r>
              <a:rPr lang="en-GB" sz="1900" dirty="0"/>
              <a:t>nursed in single rooms (i.e. isolation) </a:t>
            </a:r>
            <a:r>
              <a:rPr lang="en-GB" sz="1900" dirty="0" smtClean="0"/>
              <a:t>with </a:t>
            </a:r>
            <a:r>
              <a:rPr lang="en-GB" sz="1900" dirty="0"/>
              <a:t>hand washing facilities, en-suite toilet, dedicated care equipment and the door kept closed. </a:t>
            </a:r>
            <a:endParaRPr lang="en-GB" sz="1900" dirty="0" smtClean="0"/>
          </a:p>
          <a:p>
            <a:pPr>
              <a:lnSpc>
                <a:spcPct val="80000"/>
              </a:lnSpc>
              <a:buFont typeface="Wingdings" pitchFamily="2" charset="2"/>
              <a:buChar char="Ø"/>
            </a:pPr>
            <a:endParaRPr lang="en-GB" sz="1900" dirty="0" smtClean="0"/>
          </a:p>
          <a:p>
            <a:pPr>
              <a:lnSpc>
                <a:spcPct val="80000"/>
              </a:lnSpc>
              <a:buFont typeface="Wingdings" pitchFamily="2" charset="2"/>
              <a:buChar char="Ø"/>
            </a:pPr>
            <a:r>
              <a:rPr lang="en-GB" sz="1900" dirty="0" smtClean="0"/>
              <a:t>A </a:t>
            </a:r>
            <a:r>
              <a:rPr lang="en-GB" sz="1900" dirty="0"/>
              <a:t>designated toilet or commode should be provided for each patient with CDI</a:t>
            </a:r>
          </a:p>
          <a:p>
            <a:pPr>
              <a:lnSpc>
                <a:spcPct val="80000"/>
              </a:lnSpc>
              <a:buFont typeface="Wingdings" pitchFamily="2" charset="2"/>
              <a:buChar char="Ø"/>
            </a:pPr>
            <a:endParaRPr lang="en-GB" sz="1900" dirty="0" smtClean="0"/>
          </a:p>
          <a:p>
            <a:pPr>
              <a:lnSpc>
                <a:spcPct val="80000"/>
              </a:lnSpc>
              <a:buFont typeface="Wingdings" pitchFamily="2" charset="2"/>
              <a:buChar char="Ø"/>
            </a:pPr>
            <a:r>
              <a:rPr lang="en-GB" sz="1900" dirty="0" smtClean="0"/>
              <a:t>Personal </a:t>
            </a:r>
            <a:r>
              <a:rPr lang="en-GB" sz="1900" dirty="0"/>
              <a:t>protective equipment should be put on before entering the isolation room (or area) with symptomatic CDI resident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type="body" idx="1"/>
          </p:nvPr>
        </p:nvSpPr>
        <p:spPr>
          <a:xfrm>
            <a:off x="467544" y="1870075"/>
            <a:ext cx="8305800" cy="4987925"/>
          </a:xfrm>
        </p:spPr>
        <p:txBody>
          <a:bodyPr>
            <a:normAutofit/>
          </a:bodyPr>
          <a:lstStyle/>
          <a:p>
            <a:pPr>
              <a:buFont typeface="Wingdings" pitchFamily="2" charset="2"/>
              <a:buChar char="Ø"/>
            </a:pPr>
            <a:r>
              <a:rPr lang="en-GB" sz="1900" dirty="0"/>
              <a:t>If isolation in single rooms is not possible, isolation in cohorts should be undertaken</a:t>
            </a:r>
          </a:p>
          <a:p>
            <a:pPr>
              <a:buFont typeface="Wingdings" pitchFamily="2" charset="2"/>
              <a:buChar char="Ø"/>
            </a:pPr>
            <a:endParaRPr lang="en-GB" sz="1900" dirty="0" smtClean="0"/>
          </a:p>
          <a:p>
            <a:pPr>
              <a:buFont typeface="Wingdings" pitchFamily="2" charset="2"/>
              <a:buChar char="Ø"/>
            </a:pPr>
            <a:r>
              <a:rPr lang="en-GB" sz="1900" dirty="0" err="1" smtClean="0"/>
              <a:t>Cohorted</a:t>
            </a:r>
            <a:r>
              <a:rPr lang="en-GB" sz="1900" dirty="0" smtClean="0"/>
              <a:t> </a:t>
            </a:r>
            <a:r>
              <a:rPr lang="en-GB" sz="1900" dirty="0"/>
              <a:t>patients should be managed by designated staff, where possible, to minimise the risk of infection to other residents (or staff)</a:t>
            </a:r>
          </a:p>
          <a:p>
            <a:pPr>
              <a:buFont typeface="Wingdings" pitchFamily="2" charset="2"/>
              <a:buChar char="Ø"/>
            </a:pPr>
            <a:endParaRPr lang="en-GB" sz="1900" dirty="0" smtClean="0"/>
          </a:p>
          <a:p>
            <a:pPr>
              <a:buFont typeface="Wingdings" pitchFamily="2" charset="2"/>
              <a:buChar char="Ø"/>
            </a:pPr>
            <a:r>
              <a:rPr lang="en-GB" sz="1900" dirty="0" smtClean="0"/>
              <a:t>Isolation </a:t>
            </a:r>
            <a:r>
              <a:rPr lang="en-GB" sz="1900" dirty="0"/>
              <a:t>precautions may be discontinued when the patient has been symptom-free for 72 hrs and bowel movements have returned to normal</a:t>
            </a:r>
          </a:p>
          <a:p>
            <a:pPr>
              <a:buFont typeface="Wingdings" pitchFamily="2" charset="2"/>
              <a:buChar char="Ø"/>
            </a:pPr>
            <a:endParaRPr lang="en-GB" sz="1900" dirty="0" smtClean="0"/>
          </a:p>
          <a:p>
            <a:pPr>
              <a:buFont typeface="Wingdings" pitchFamily="2" charset="2"/>
              <a:buChar char="Ø"/>
            </a:pPr>
            <a:r>
              <a:rPr lang="en-GB" sz="1900" dirty="0" smtClean="0"/>
              <a:t>Symptomatic </a:t>
            </a:r>
            <a:r>
              <a:rPr lang="en-GB" sz="1900" dirty="0"/>
              <a:t>CDI residents should not be moved between areas for bed management reasons to minimise the risk of cross contamination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p:txBody>
          <a:bodyPr wrap="square"/>
          <a:lstStyle/>
          <a:p>
            <a:r>
              <a:rPr lang="en-US" sz="2400" i="1"/>
              <a:t>                    </a:t>
            </a:r>
            <a:r>
              <a:rPr lang="en-US" sz="3200" i="1"/>
              <a:t>Hand Hygiene Methods</a:t>
            </a:r>
          </a:p>
        </p:txBody>
      </p:sp>
      <p:sp>
        <p:nvSpPr>
          <p:cNvPr id="95235" name="Text Box 3"/>
          <p:cNvSpPr txBox="1">
            <a:spLocks noChangeArrowheads="1"/>
          </p:cNvSpPr>
          <p:nvPr/>
        </p:nvSpPr>
        <p:spPr bwMode="auto">
          <a:xfrm>
            <a:off x="5003800" y="6237288"/>
            <a:ext cx="3959225" cy="336550"/>
          </a:xfrm>
          <a:prstGeom prst="rect">
            <a:avLst/>
          </a:prstGeom>
          <a:noFill/>
          <a:ln w="9525" algn="ctr">
            <a:noFill/>
            <a:miter lim="800000"/>
            <a:headEnd/>
            <a:tailEnd/>
          </a:ln>
        </p:spPr>
        <p:txBody>
          <a:bodyPr wrap="none">
            <a:spAutoFit/>
          </a:bodyPr>
          <a:lstStyle/>
          <a:p>
            <a:r>
              <a:rPr lang="en-US" sz="1600"/>
              <a:t>Johnson et al. Am J Med 1990;88:137-40.</a:t>
            </a:r>
          </a:p>
        </p:txBody>
      </p:sp>
      <p:sp>
        <p:nvSpPr>
          <p:cNvPr id="95236" name="Text Box 4"/>
          <p:cNvSpPr txBox="1">
            <a:spLocks noChangeArrowheads="1"/>
          </p:cNvSpPr>
          <p:nvPr/>
        </p:nvSpPr>
        <p:spPr bwMode="auto">
          <a:xfrm>
            <a:off x="395288" y="2565400"/>
            <a:ext cx="7924800" cy="1323439"/>
          </a:xfrm>
          <a:prstGeom prst="rect">
            <a:avLst/>
          </a:prstGeom>
          <a:noFill/>
          <a:ln w="9525" algn="ctr">
            <a:noFill/>
            <a:miter lim="800000"/>
            <a:headEnd/>
            <a:tailEnd/>
          </a:ln>
        </p:spPr>
        <p:txBody>
          <a:bodyPr>
            <a:spAutoFit/>
          </a:bodyPr>
          <a:lstStyle/>
          <a:p>
            <a:pPr algn="ctr" eaLnBrk="1" hangingPunct="1">
              <a:spcBef>
                <a:spcPct val="50000"/>
              </a:spcBef>
            </a:pPr>
            <a:r>
              <a:rPr lang="en-US" sz="2000" dirty="0"/>
              <a:t>Since spores may be difficult to remove   from hands even with hand washing, </a:t>
            </a:r>
            <a:r>
              <a:rPr lang="en-US" sz="2000" dirty="0" smtClean="0"/>
              <a:t>adherence </a:t>
            </a:r>
            <a:r>
              <a:rPr lang="en-US" sz="2000" dirty="0"/>
              <a:t>to glove </a:t>
            </a:r>
            <a:r>
              <a:rPr lang="en-US" sz="2000" dirty="0" smtClean="0"/>
              <a:t>use </a:t>
            </a:r>
            <a:r>
              <a:rPr lang="en-US" sz="2000" dirty="0"/>
              <a:t>and </a:t>
            </a:r>
            <a:r>
              <a:rPr lang="en-US" sz="2000" dirty="0" smtClean="0"/>
              <a:t>Contact </a:t>
            </a:r>
            <a:r>
              <a:rPr lang="en-US" sz="2000" dirty="0"/>
              <a:t>Precautions in </a:t>
            </a:r>
            <a:r>
              <a:rPr lang="en-US" sz="2000" dirty="0" smtClean="0"/>
              <a:t>general </a:t>
            </a:r>
            <a:r>
              <a:rPr lang="en-US" sz="2000" dirty="0"/>
              <a:t>should be emphasized for preventing C. difficile transmission via the hands of healthcare personnel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0" y="908720"/>
            <a:ext cx="8229600" cy="844128"/>
          </a:xfrm>
        </p:spPr>
        <p:txBody>
          <a:bodyPr>
            <a:normAutofit fontScale="90000"/>
          </a:bodyPr>
          <a:lstStyle/>
          <a:p>
            <a:pPr algn="ctr" eaLnBrk="1" hangingPunct="1"/>
            <a:r>
              <a:rPr lang="en-GB" sz="2800" dirty="0"/>
              <a:t/>
            </a:r>
            <a:br>
              <a:rPr lang="en-GB" sz="2800" dirty="0"/>
            </a:br>
            <a:r>
              <a:rPr lang="en-GB" sz="2800" dirty="0"/>
              <a:t>    </a:t>
            </a:r>
            <a:r>
              <a:rPr lang="en-GB" sz="3200" i="1" dirty="0"/>
              <a:t>Clostridium difficile       </a:t>
            </a:r>
          </a:p>
        </p:txBody>
      </p:sp>
      <p:sp>
        <p:nvSpPr>
          <p:cNvPr id="24579" name="Rectangle 3"/>
          <p:cNvSpPr>
            <a:spLocks noGrp="1" noChangeArrowheads="1"/>
          </p:cNvSpPr>
          <p:nvPr>
            <p:ph type="body" sz="half" idx="4294967295"/>
          </p:nvPr>
        </p:nvSpPr>
        <p:spPr>
          <a:xfrm>
            <a:off x="395288" y="2060575"/>
            <a:ext cx="8064500" cy="4537075"/>
          </a:xfrm>
        </p:spPr>
        <p:txBody>
          <a:bodyPr>
            <a:normAutofit/>
          </a:bodyPr>
          <a:lstStyle/>
          <a:p>
            <a:pPr marL="0" indent="0" eaLnBrk="1" hangingPunct="1">
              <a:lnSpc>
                <a:spcPct val="90000"/>
              </a:lnSpc>
              <a:buClr>
                <a:schemeClr val="tx1"/>
              </a:buClr>
            </a:pPr>
            <a:endParaRPr lang="en-GB" sz="1400" dirty="0"/>
          </a:p>
          <a:p>
            <a:pPr marL="0" indent="0">
              <a:lnSpc>
                <a:spcPct val="90000"/>
              </a:lnSpc>
            </a:pPr>
            <a:r>
              <a:rPr lang="en-GB" sz="2200" dirty="0"/>
              <a:t>Clostridium difficile </a:t>
            </a:r>
            <a:r>
              <a:rPr lang="en-GB" sz="2200" dirty="0" smtClean="0"/>
              <a:t>is </a:t>
            </a:r>
            <a:r>
              <a:rPr lang="en-GB" sz="2200" dirty="0"/>
              <a:t>a bacterium that can be found in people’s intestines (their “digestive tract” or “gut”). However, it does not cause disease by its presence alone; it can be found in healthy </a:t>
            </a:r>
            <a:r>
              <a:rPr lang="en-GB" sz="2200" dirty="0" smtClean="0"/>
              <a:t>people and is widely recognized that infants can be colonized with C. difficile, which can persist during the first 2 years of life (up to 3% of adults and 66% of babies).  It </a:t>
            </a:r>
            <a:r>
              <a:rPr lang="en-GB" sz="2200" dirty="0"/>
              <a:t>causes disease when the normal bacteria in the gut, with which C. difficile competes, are disadvantaged, usually by someone taking antibiotics, allowing the C. difficile to grow to unusually high levels.</a:t>
            </a:r>
          </a:p>
          <a:p>
            <a:pPr marL="0" indent="0">
              <a:lnSpc>
                <a:spcPct val="90000"/>
              </a:lnSpc>
            </a:pPr>
            <a:r>
              <a:rPr lang="en-GB" sz="2200" dirty="0"/>
              <a:t>This allows the toxin they produce to reach levels where it attacks the intestine and causes symptoms of disease.</a:t>
            </a:r>
            <a:endParaRPr lang="en-GB" sz="2100" b="1" dirty="0"/>
          </a:p>
          <a:p>
            <a:pPr marL="0" indent="0" eaLnBrk="1" hangingPunct="1">
              <a:lnSpc>
                <a:spcPct val="90000"/>
              </a:lnSpc>
              <a:buClr>
                <a:schemeClr val="tx1"/>
              </a:buClr>
            </a:pPr>
            <a:endParaRPr lang="en-GB" sz="9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395536" y="908720"/>
            <a:ext cx="8305800" cy="838200"/>
          </a:xfrm>
        </p:spPr>
        <p:txBody>
          <a:bodyPr/>
          <a:lstStyle/>
          <a:p>
            <a:r>
              <a:rPr lang="en-GB" sz="3600" b="0" i="1" dirty="0"/>
              <a:t>                  </a:t>
            </a:r>
            <a:r>
              <a:rPr lang="en-GB" sz="3200" i="1" dirty="0"/>
              <a:t>Hand hygiene</a:t>
            </a:r>
          </a:p>
        </p:txBody>
      </p:sp>
      <p:sp>
        <p:nvSpPr>
          <p:cNvPr id="114691" name="Rectangle 3"/>
          <p:cNvSpPr>
            <a:spLocks noGrp="1" noChangeArrowheads="1"/>
          </p:cNvSpPr>
          <p:nvPr>
            <p:ph type="body" idx="1"/>
          </p:nvPr>
        </p:nvSpPr>
        <p:spPr>
          <a:xfrm>
            <a:off x="467544" y="1844824"/>
            <a:ext cx="8305800" cy="4267200"/>
          </a:xfrm>
        </p:spPr>
        <p:txBody>
          <a:bodyPr>
            <a:normAutofit fontScale="92500" lnSpcReduction="10000"/>
          </a:bodyPr>
          <a:lstStyle/>
          <a:p>
            <a:pPr>
              <a:lnSpc>
                <a:spcPct val="80000"/>
              </a:lnSpc>
            </a:pPr>
            <a:r>
              <a:rPr lang="en-GB" sz="1900" dirty="0"/>
              <a:t>The spread of C. difficile spores via direct and indirect contact is the major route of transmission of CDI in healthcare facilities</a:t>
            </a:r>
          </a:p>
          <a:p>
            <a:pPr>
              <a:lnSpc>
                <a:spcPct val="80000"/>
              </a:lnSpc>
            </a:pPr>
            <a:endParaRPr lang="en-GB" sz="1900" dirty="0"/>
          </a:p>
          <a:p>
            <a:pPr>
              <a:lnSpc>
                <a:spcPct val="80000"/>
              </a:lnSpc>
              <a:buFont typeface="Wingdings" pitchFamily="2" charset="2"/>
              <a:buChar char="Ø"/>
            </a:pPr>
            <a:r>
              <a:rPr lang="en-GB" sz="1900" dirty="0"/>
              <a:t>Meticulous hand washing with liquid soap and water is recommended for all staff after contact with body substances (including faeces), or following any other potential contamination of hands, e.g., contact with the environment in which a CDI patient is being nursed</a:t>
            </a:r>
          </a:p>
          <a:p>
            <a:pPr>
              <a:lnSpc>
                <a:spcPct val="80000"/>
              </a:lnSpc>
              <a:buFont typeface="Wingdings" pitchFamily="2" charset="2"/>
              <a:buChar char="Ø"/>
            </a:pPr>
            <a:endParaRPr lang="en-GB" sz="1900" dirty="0"/>
          </a:p>
          <a:p>
            <a:pPr>
              <a:lnSpc>
                <a:spcPct val="80000"/>
              </a:lnSpc>
              <a:buFont typeface="Wingdings" pitchFamily="2" charset="2"/>
              <a:buChar char="Ø"/>
            </a:pPr>
            <a:r>
              <a:rPr lang="en-GB" sz="1900" dirty="0"/>
              <a:t>Washing of hands using liquid soap and water is recommended after removal of gloves and aprons. Alcohol-based hand rubs are not effective in removing C. difficile spores from hands and should therefore not be the only hand hygiene measure when caring for suspected or confirmed CDI patients</a:t>
            </a:r>
          </a:p>
          <a:p>
            <a:pPr>
              <a:lnSpc>
                <a:spcPct val="80000"/>
              </a:lnSpc>
              <a:buFont typeface="Wingdings" pitchFamily="2" charset="2"/>
              <a:buChar char="Ø"/>
            </a:pPr>
            <a:endParaRPr lang="en-GB" sz="1900" dirty="0"/>
          </a:p>
          <a:p>
            <a:pPr>
              <a:lnSpc>
                <a:spcPct val="80000"/>
              </a:lnSpc>
              <a:buFont typeface="Wingdings" pitchFamily="2" charset="2"/>
              <a:buChar char="Ø"/>
            </a:pPr>
            <a:r>
              <a:rPr lang="en-GB" sz="1900" dirty="0"/>
              <a:t>Residents and visitors should be strongly encouraged to wash their hands with liquid soap and water, especially before eating, after using the toilet and when entering and leaving the healthcare facility</a:t>
            </a:r>
            <a:r>
              <a:rPr lang="en-GB" sz="1900" dirty="0" smtClean="0"/>
              <a:t>.</a:t>
            </a:r>
            <a:endParaRPr lang="en-GB" sz="1900" dirty="0"/>
          </a:p>
          <a:p>
            <a:pPr>
              <a:lnSpc>
                <a:spcPct val="80000"/>
              </a:lnSpc>
              <a:buFont typeface="Wingdings" pitchFamily="2" charset="2"/>
              <a:buChar char="Ø"/>
            </a:pPr>
            <a:endParaRPr lang="en-GB" sz="1500" dirty="0"/>
          </a:p>
          <a:p>
            <a:pPr>
              <a:lnSpc>
                <a:spcPct val="80000"/>
              </a:lnSpc>
              <a:buNone/>
            </a:pPr>
            <a:r>
              <a:rPr lang="en-GB" sz="1800" b="1" dirty="0"/>
              <a:t>The use of liquid soap and water and the physical action of rubbing and</a:t>
            </a:r>
          </a:p>
          <a:p>
            <a:pPr>
              <a:lnSpc>
                <a:spcPct val="80000"/>
              </a:lnSpc>
              <a:buNone/>
            </a:pPr>
            <a:r>
              <a:rPr lang="en-GB" sz="1800" b="1" dirty="0"/>
              <a:t>rinsing is the only way to remove </a:t>
            </a:r>
            <a:r>
              <a:rPr lang="en-GB" sz="1800" b="1" i="1" dirty="0"/>
              <a:t>C. difficile </a:t>
            </a:r>
            <a:r>
              <a:rPr lang="en-GB" sz="1800" b="1" dirty="0"/>
              <a:t>spores from hands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67544" y="836712"/>
            <a:ext cx="8305800" cy="838200"/>
          </a:xfrm>
        </p:spPr>
        <p:txBody>
          <a:bodyPr/>
          <a:lstStyle/>
          <a:p>
            <a:r>
              <a:rPr lang="en-GB" sz="3600" b="0" i="1" dirty="0"/>
              <a:t>          </a:t>
            </a:r>
            <a:r>
              <a:rPr lang="en-GB" sz="3200" i="1" dirty="0"/>
              <a:t>Personal protective equipment</a:t>
            </a:r>
          </a:p>
        </p:txBody>
      </p:sp>
      <p:sp>
        <p:nvSpPr>
          <p:cNvPr id="115715" name="Rectangle 3"/>
          <p:cNvSpPr>
            <a:spLocks noGrp="1" noChangeArrowheads="1"/>
          </p:cNvSpPr>
          <p:nvPr>
            <p:ph type="body" idx="1"/>
          </p:nvPr>
        </p:nvSpPr>
        <p:spPr>
          <a:xfrm>
            <a:off x="467544" y="2276872"/>
            <a:ext cx="8229600" cy="4389120"/>
          </a:xfrm>
        </p:spPr>
        <p:txBody>
          <a:bodyPr/>
          <a:lstStyle/>
          <a:p>
            <a:pPr>
              <a:lnSpc>
                <a:spcPct val="80000"/>
              </a:lnSpc>
              <a:buFont typeface="Wingdings" pitchFamily="2" charset="2"/>
              <a:buChar char="Ø"/>
            </a:pPr>
            <a:r>
              <a:rPr lang="en-GB" sz="1900" dirty="0"/>
              <a:t>All staff should wear disposable gloves for contact with residents who have diarrhoea including contact with contaminated environment and the immediate vicinity of the resident </a:t>
            </a:r>
          </a:p>
          <a:p>
            <a:pPr>
              <a:lnSpc>
                <a:spcPct val="80000"/>
              </a:lnSpc>
              <a:buFont typeface="Wingdings" pitchFamily="2" charset="2"/>
              <a:buChar char="Ø"/>
            </a:pPr>
            <a:endParaRPr lang="en-GB" sz="1900" dirty="0"/>
          </a:p>
          <a:p>
            <a:pPr>
              <a:lnSpc>
                <a:spcPct val="80000"/>
              </a:lnSpc>
              <a:buFont typeface="Wingdings" pitchFamily="2" charset="2"/>
              <a:buChar char="Ø"/>
            </a:pPr>
            <a:r>
              <a:rPr lang="en-GB" sz="1900" dirty="0"/>
              <a:t>The appropriate use of gloves prevents the spread of </a:t>
            </a:r>
            <a:r>
              <a:rPr lang="en-GB" sz="1900" i="1" dirty="0"/>
              <a:t>C. difficile </a:t>
            </a:r>
            <a:r>
              <a:rPr lang="en-GB" sz="1900" dirty="0"/>
              <a:t>in the care environment and protects members of staff from contamination with spores </a:t>
            </a:r>
          </a:p>
          <a:p>
            <a:pPr>
              <a:lnSpc>
                <a:spcPct val="80000"/>
              </a:lnSpc>
              <a:buFont typeface="Wingdings" pitchFamily="2" charset="2"/>
              <a:buChar char="Ø"/>
            </a:pPr>
            <a:endParaRPr lang="en-GB" sz="1900" dirty="0"/>
          </a:p>
          <a:p>
            <a:pPr>
              <a:lnSpc>
                <a:spcPct val="80000"/>
              </a:lnSpc>
              <a:buFont typeface="Wingdings" pitchFamily="2" charset="2"/>
              <a:buChar char="Ø"/>
            </a:pPr>
            <a:r>
              <a:rPr lang="en-GB" sz="1900" dirty="0"/>
              <a:t>Contamination of hands may occur during removal of contaminated gloves therefore hand hygiene remains vital regardless of previous glove use</a:t>
            </a:r>
          </a:p>
          <a:p>
            <a:pPr>
              <a:lnSpc>
                <a:spcPct val="80000"/>
              </a:lnSpc>
              <a:buFont typeface="Wingdings" pitchFamily="2" charset="2"/>
              <a:buChar char="Ø"/>
            </a:pPr>
            <a:endParaRPr lang="en-GB" sz="1900" dirty="0"/>
          </a:p>
          <a:p>
            <a:pPr>
              <a:lnSpc>
                <a:spcPct val="80000"/>
              </a:lnSpc>
              <a:buFont typeface="Wingdings" pitchFamily="2" charset="2"/>
              <a:buChar char="Ø"/>
            </a:pPr>
            <a:r>
              <a:rPr lang="en-GB" sz="1900" dirty="0"/>
              <a:t>Disposable plastic aprons should always be used for managing residents who have diarrhoea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1115616" y="1124744"/>
            <a:ext cx="8305800" cy="838200"/>
          </a:xfrm>
        </p:spPr>
        <p:txBody>
          <a:bodyPr/>
          <a:lstStyle/>
          <a:p>
            <a:r>
              <a:rPr lang="en-GB" sz="3600" b="0" i="1" dirty="0"/>
              <a:t>       </a:t>
            </a:r>
            <a:r>
              <a:rPr lang="en-GB" sz="3200" i="1" dirty="0"/>
              <a:t>Environmental cleaning</a:t>
            </a:r>
          </a:p>
        </p:txBody>
      </p:sp>
      <p:sp>
        <p:nvSpPr>
          <p:cNvPr id="116739" name="Rectangle 3"/>
          <p:cNvSpPr>
            <a:spLocks noGrp="1" noChangeArrowheads="1"/>
          </p:cNvSpPr>
          <p:nvPr>
            <p:ph type="body" idx="1"/>
          </p:nvPr>
        </p:nvSpPr>
        <p:spPr>
          <a:xfrm>
            <a:off x="323850" y="2420938"/>
            <a:ext cx="8305800" cy="3962400"/>
          </a:xfrm>
        </p:spPr>
        <p:txBody>
          <a:bodyPr>
            <a:normAutofit/>
          </a:bodyPr>
          <a:lstStyle/>
          <a:p>
            <a:r>
              <a:rPr lang="en-GB" sz="2000" dirty="0" smtClean="0"/>
              <a:t>Environmental </a:t>
            </a:r>
            <a:r>
              <a:rPr lang="en-GB" sz="2000" dirty="0"/>
              <a:t>contamination occurs as a result of C. difficile spores being expelled into the environment when patients have diarrhoea. Heavy contamination can be found on floors, toilets, commodes and beds.</a:t>
            </a:r>
          </a:p>
          <a:p>
            <a:endParaRPr lang="en-GB" sz="2000" dirty="0"/>
          </a:p>
          <a:p>
            <a:r>
              <a:rPr lang="en-GB" sz="2000" dirty="0" smtClean="0"/>
              <a:t>When </a:t>
            </a:r>
            <a:r>
              <a:rPr lang="en-GB" sz="2000" dirty="0"/>
              <a:t>spores have been spread in the environment they may persist for months or years due to their resistance to disinfecting agents, drying and heat.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GB" sz="3600" b="0" i="1"/>
              <a:t>              </a:t>
            </a:r>
            <a:r>
              <a:rPr lang="en-GB" sz="3200" i="1"/>
              <a:t>Environmental cleaning</a:t>
            </a:r>
          </a:p>
        </p:txBody>
      </p:sp>
      <p:sp>
        <p:nvSpPr>
          <p:cNvPr id="117763" name="Rectangle 3"/>
          <p:cNvSpPr>
            <a:spLocks noGrp="1" noChangeArrowheads="1"/>
          </p:cNvSpPr>
          <p:nvPr>
            <p:ph type="body" idx="1"/>
          </p:nvPr>
        </p:nvSpPr>
        <p:spPr>
          <a:xfrm>
            <a:off x="467544" y="2204864"/>
            <a:ext cx="8229600" cy="4389120"/>
          </a:xfrm>
        </p:spPr>
        <p:txBody>
          <a:bodyPr/>
          <a:lstStyle/>
          <a:p>
            <a:pPr>
              <a:lnSpc>
                <a:spcPct val="90000"/>
              </a:lnSpc>
            </a:pPr>
            <a:r>
              <a:rPr lang="en-GB" sz="2000" dirty="0" smtClean="0"/>
              <a:t>Regular </a:t>
            </a:r>
            <a:r>
              <a:rPr lang="en-GB" sz="2000" dirty="0"/>
              <a:t>environmental disinfection of rooms/areas of CDI residents, including frequently touched objects (and surfaces) such as tables, chairs, telephones, door handles etc should be undertaken using a solution with 1000 </a:t>
            </a:r>
            <a:r>
              <a:rPr lang="en-GB" sz="2000" dirty="0" err="1"/>
              <a:t>ppm</a:t>
            </a:r>
            <a:r>
              <a:rPr lang="en-GB" sz="2000" dirty="0"/>
              <a:t> hypochlorite </a:t>
            </a:r>
          </a:p>
          <a:p>
            <a:pPr>
              <a:lnSpc>
                <a:spcPct val="90000"/>
              </a:lnSpc>
            </a:pPr>
            <a:endParaRPr lang="en-GB" sz="2000" dirty="0"/>
          </a:p>
          <a:p>
            <a:pPr>
              <a:lnSpc>
                <a:spcPct val="90000"/>
              </a:lnSpc>
            </a:pPr>
            <a:r>
              <a:rPr lang="en-GB" sz="2000" dirty="0" smtClean="0"/>
              <a:t>Contaminated </a:t>
            </a:r>
            <a:r>
              <a:rPr lang="en-GB" sz="2000" dirty="0"/>
              <a:t>carpets should be cleaned with detergent and hot water and then either disinfected with hypochlorite (if bleach resistant); otherwise, they should be steam-cleaned</a:t>
            </a:r>
            <a:r>
              <a:rPr lang="en-GB" dirty="0"/>
              <a:t> </a:t>
            </a:r>
          </a:p>
          <a:p>
            <a:pPr>
              <a:lnSpc>
                <a:spcPct val="90000"/>
              </a:lnSpc>
            </a:pPr>
            <a:endParaRPr lang="en-GB" sz="2000" dirty="0"/>
          </a:p>
          <a:p>
            <a:pPr>
              <a:lnSpc>
                <a:spcPct val="90000"/>
              </a:lnSpc>
            </a:pPr>
            <a:r>
              <a:rPr lang="en-GB" sz="2000" dirty="0" smtClean="0"/>
              <a:t>Staff </a:t>
            </a:r>
            <a:r>
              <a:rPr lang="en-GB" sz="2000" dirty="0"/>
              <a:t>with responsibility for cleaning should be notified immediately when environmental faecal contamination has occurred.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395536" y="1052736"/>
            <a:ext cx="8305800" cy="838200"/>
          </a:xfrm>
        </p:spPr>
        <p:txBody>
          <a:bodyPr/>
          <a:lstStyle/>
          <a:p>
            <a:r>
              <a:rPr lang="en-GB" sz="3600" b="0" i="1" dirty="0"/>
              <a:t>             Environmental cleaning</a:t>
            </a:r>
          </a:p>
        </p:txBody>
      </p:sp>
      <p:sp>
        <p:nvSpPr>
          <p:cNvPr id="118787" name="Rectangle 3"/>
          <p:cNvSpPr>
            <a:spLocks noGrp="1" noChangeArrowheads="1"/>
          </p:cNvSpPr>
          <p:nvPr>
            <p:ph type="body" idx="1"/>
          </p:nvPr>
        </p:nvSpPr>
        <p:spPr>
          <a:xfrm>
            <a:off x="611560" y="1988840"/>
            <a:ext cx="8229600" cy="4389120"/>
          </a:xfrm>
        </p:spPr>
        <p:txBody>
          <a:bodyPr/>
          <a:lstStyle/>
          <a:p>
            <a:pPr>
              <a:lnSpc>
                <a:spcPct val="80000"/>
              </a:lnSpc>
            </a:pPr>
            <a:endParaRPr lang="en-GB" sz="1800" dirty="0"/>
          </a:p>
          <a:p>
            <a:pPr>
              <a:lnSpc>
                <a:spcPct val="80000"/>
              </a:lnSpc>
            </a:pPr>
            <a:r>
              <a:rPr lang="en-GB" sz="1800" dirty="0"/>
              <a:t>Toilets, commodes and items which are likely to be contaminated with faeces should be cleaned meticulously after use. Particular</a:t>
            </a:r>
            <a:r>
              <a:rPr lang="en-GB" sz="1900" dirty="0"/>
              <a:t> areas that need to be focused on during cleaning and disinfecting are the seat, back, arms and frame </a:t>
            </a:r>
            <a:endParaRPr lang="en-GB" sz="1800" dirty="0"/>
          </a:p>
          <a:p>
            <a:pPr>
              <a:lnSpc>
                <a:spcPct val="80000"/>
              </a:lnSpc>
            </a:pPr>
            <a:endParaRPr lang="en-GB" sz="1800" dirty="0"/>
          </a:p>
          <a:p>
            <a:pPr>
              <a:lnSpc>
                <a:spcPct val="80000"/>
              </a:lnSpc>
            </a:pPr>
            <a:r>
              <a:rPr lang="en-GB" sz="1800" dirty="0"/>
              <a:t> Soft furnishings that cannot be adequately decontaminated should be discarded</a:t>
            </a:r>
            <a:r>
              <a:rPr lang="en-GB" sz="1900" b="1" dirty="0"/>
              <a:t>.</a:t>
            </a:r>
            <a:r>
              <a:rPr lang="en-GB" sz="1900" dirty="0"/>
              <a:t> </a:t>
            </a:r>
          </a:p>
          <a:p>
            <a:pPr>
              <a:lnSpc>
                <a:spcPct val="80000"/>
              </a:lnSpc>
            </a:pPr>
            <a:endParaRPr lang="en-GB" sz="1800" dirty="0"/>
          </a:p>
          <a:p>
            <a:pPr>
              <a:lnSpc>
                <a:spcPct val="80000"/>
              </a:lnSpc>
            </a:pPr>
            <a:r>
              <a:rPr lang="en-GB" sz="1800" dirty="0"/>
              <a:t>After discharge of a CDI patient, the resident’s area/room should be cleaned and disinfected thoroughly</a:t>
            </a:r>
          </a:p>
          <a:p>
            <a:pPr>
              <a:lnSpc>
                <a:spcPct val="80000"/>
              </a:lnSpc>
            </a:pPr>
            <a:endParaRPr lang="en-GB" sz="1800" dirty="0"/>
          </a:p>
          <a:p>
            <a:pPr>
              <a:lnSpc>
                <a:spcPct val="80000"/>
              </a:lnSpc>
            </a:pPr>
            <a:r>
              <a:rPr lang="en-GB" sz="1800" dirty="0"/>
              <a:t>Culture of </a:t>
            </a:r>
            <a:r>
              <a:rPr lang="en-GB" sz="1800" i="1" dirty="0"/>
              <a:t>C. difficile </a:t>
            </a:r>
            <a:r>
              <a:rPr lang="en-GB" sz="1800" dirty="0"/>
              <a:t>from environmental samples is not recommended for routine monitoring of environmental contamination.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467544" y="980728"/>
            <a:ext cx="8305800" cy="720725"/>
          </a:xfrm>
        </p:spPr>
        <p:txBody>
          <a:bodyPr/>
          <a:lstStyle/>
          <a:p>
            <a:r>
              <a:rPr lang="en-GB" sz="3200" i="1" dirty="0"/>
              <a:t>             Environmental cleaning</a:t>
            </a:r>
          </a:p>
        </p:txBody>
      </p:sp>
      <p:sp>
        <p:nvSpPr>
          <p:cNvPr id="119811" name="Rectangle 3"/>
          <p:cNvSpPr>
            <a:spLocks noGrp="1" noChangeArrowheads="1"/>
          </p:cNvSpPr>
          <p:nvPr>
            <p:ph type="body" idx="1"/>
          </p:nvPr>
        </p:nvSpPr>
        <p:spPr>
          <a:xfrm>
            <a:off x="467544" y="2301875"/>
            <a:ext cx="8305800" cy="4556125"/>
          </a:xfrm>
        </p:spPr>
        <p:txBody>
          <a:bodyPr>
            <a:normAutofit/>
          </a:bodyPr>
          <a:lstStyle/>
          <a:p>
            <a:pPr>
              <a:lnSpc>
                <a:spcPct val="80000"/>
              </a:lnSpc>
            </a:pPr>
            <a:r>
              <a:rPr lang="en-GB" sz="900" dirty="0" smtClean="0"/>
              <a:t> </a:t>
            </a:r>
            <a:r>
              <a:rPr lang="en-GB" sz="1800" dirty="0"/>
              <a:t>An increase in the frequency of environmental cleaning must be undertaken if residents are experiencing diarrhoea.</a:t>
            </a:r>
          </a:p>
          <a:p>
            <a:pPr>
              <a:lnSpc>
                <a:spcPct val="80000"/>
              </a:lnSpc>
            </a:pPr>
            <a:endParaRPr lang="en-GB" sz="1800" dirty="0"/>
          </a:p>
          <a:p>
            <a:pPr>
              <a:lnSpc>
                <a:spcPct val="80000"/>
              </a:lnSpc>
            </a:pPr>
            <a:r>
              <a:rPr lang="en-GB" sz="1800" dirty="0"/>
              <a:t> </a:t>
            </a:r>
            <a:r>
              <a:rPr lang="en-GB" sz="1800" dirty="0" smtClean="0"/>
              <a:t>Products </a:t>
            </a:r>
            <a:r>
              <a:rPr lang="en-GB" sz="1800" dirty="0"/>
              <a:t>containing a combination of a detergent and hypochlorite are considered the most effective, as hypochlorite alone is not suitable for  removing organic matter.</a:t>
            </a:r>
          </a:p>
          <a:p>
            <a:pPr>
              <a:lnSpc>
                <a:spcPct val="80000"/>
              </a:lnSpc>
            </a:pPr>
            <a:r>
              <a:rPr lang="en-GB" sz="1800" dirty="0" smtClean="0"/>
              <a:t>Equipment </a:t>
            </a:r>
            <a:r>
              <a:rPr lang="en-GB" sz="1800" dirty="0"/>
              <a:t>such as mops and buckets used for cleaning should be colour coded and dedicated to rooms/areas of CDI patients.</a:t>
            </a:r>
          </a:p>
          <a:p>
            <a:pPr>
              <a:lnSpc>
                <a:spcPct val="80000"/>
              </a:lnSpc>
            </a:pPr>
            <a:r>
              <a:rPr lang="en-GB" sz="1800" dirty="0" smtClean="0"/>
              <a:t>For </a:t>
            </a:r>
            <a:r>
              <a:rPr lang="en-GB" sz="1800" dirty="0"/>
              <a:t>equipment, for example electrical items, that cannot </a:t>
            </a:r>
            <a:r>
              <a:rPr lang="en-GB" sz="1800" dirty="0" smtClean="0"/>
              <a:t>withstand hypochlorite, use other chemical cleaning agents approved by the manufacturer</a:t>
            </a:r>
            <a:endParaRPr lang="en-GB" sz="1800" dirty="0"/>
          </a:p>
          <a:p>
            <a:pPr>
              <a:lnSpc>
                <a:spcPct val="80000"/>
              </a:lnSpc>
            </a:pPr>
            <a:r>
              <a:rPr lang="en-GB" sz="1800" dirty="0" smtClean="0"/>
              <a:t>Corrosion </a:t>
            </a:r>
            <a:r>
              <a:rPr lang="en-GB" sz="1800" dirty="0"/>
              <a:t>of metal objects (and surfaces) is more likely at higher concentrations of hypochlorite, and vapours can cause respiratory problems. Therefore, the use of concentrations of hypochlorite above 1000 </a:t>
            </a:r>
            <a:r>
              <a:rPr lang="en-GB" sz="1800" dirty="0" err="1"/>
              <a:t>ppm</a:t>
            </a:r>
            <a:r>
              <a:rPr lang="en-GB" sz="1800" dirty="0"/>
              <a:t> is not recommended.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539750" y="1341438"/>
            <a:ext cx="8305800" cy="838200"/>
          </a:xfrm>
        </p:spPr>
        <p:txBody>
          <a:bodyPr/>
          <a:lstStyle/>
          <a:p>
            <a:r>
              <a:rPr lang="en-GB" sz="3200" i="1"/>
              <a:t>          Safe management of linen</a:t>
            </a:r>
          </a:p>
        </p:txBody>
      </p:sp>
      <p:sp>
        <p:nvSpPr>
          <p:cNvPr id="120835" name="Rectangle 3"/>
          <p:cNvSpPr>
            <a:spLocks noGrp="1" noChangeArrowheads="1"/>
          </p:cNvSpPr>
          <p:nvPr>
            <p:ph type="body" idx="1"/>
          </p:nvPr>
        </p:nvSpPr>
        <p:spPr/>
        <p:txBody>
          <a:bodyPr/>
          <a:lstStyle/>
          <a:p>
            <a:endParaRPr lang="en-GB"/>
          </a:p>
          <a:p>
            <a:r>
              <a:rPr lang="en-GB" sz="2800" b="1"/>
              <a:t>Infected linen </a:t>
            </a:r>
            <a:r>
              <a:rPr lang="en-GB" sz="2800"/>
              <a:t>–linen that has been used by a resident who is known or suspected to be carrying potentially pathogenic microorganisms. </a:t>
            </a:r>
          </a:p>
          <a:p>
            <a:endParaRPr lang="en-GB" sz="2800"/>
          </a:p>
          <a:p>
            <a:r>
              <a:rPr lang="en-GB" sz="2800" b="1"/>
              <a:t>Soiled/foul linen </a:t>
            </a:r>
            <a:r>
              <a:rPr lang="en-GB" sz="2800"/>
              <a:t>–refers to linen contaminated with blood or other body fluids, e.g. faeces. </a:t>
            </a:r>
          </a:p>
          <a:p>
            <a:endParaRPr lang="en-GB" sz="28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p:cNvSpPr>
            <a:spLocks noChangeArrowheads="1"/>
          </p:cNvSpPr>
          <p:nvPr/>
        </p:nvSpPr>
        <p:spPr bwMode="auto">
          <a:xfrm>
            <a:off x="251520" y="917912"/>
            <a:ext cx="8640763" cy="5940088"/>
          </a:xfrm>
          <a:prstGeom prst="rect">
            <a:avLst/>
          </a:prstGeom>
          <a:noFill/>
          <a:ln w="9525">
            <a:noFill/>
            <a:miter lim="800000"/>
            <a:headEnd/>
            <a:tailEnd/>
          </a:ln>
          <a:effectLst/>
        </p:spPr>
        <p:txBody>
          <a:bodyPr>
            <a:spAutoFit/>
          </a:bodyPr>
          <a:lstStyle/>
          <a:p>
            <a:pPr eaLnBrk="1" hangingPunct="1">
              <a:spcBef>
                <a:spcPct val="20000"/>
              </a:spcBef>
              <a:buClr>
                <a:schemeClr val="bg1"/>
              </a:buClr>
            </a:pPr>
            <a:endParaRPr lang="en-GB" sz="2000" dirty="0"/>
          </a:p>
          <a:p>
            <a:pPr eaLnBrk="1" hangingPunct="1">
              <a:spcBef>
                <a:spcPct val="20000"/>
              </a:spcBef>
              <a:buClr>
                <a:schemeClr val="bg1"/>
              </a:buClr>
              <a:buFont typeface="Wingdings" pitchFamily="2" charset="2"/>
              <a:buChar char="§"/>
            </a:pPr>
            <a:r>
              <a:rPr lang="en-GB" sz="2000" dirty="0" smtClean="0"/>
              <a:t>Avoid </a:t>
            </a:r>
            <a:r>
              <a:rPr lang="en-GB" sz="2000" dirty="0"/>
              <a:t>shaking linen as this may disperse potentially pathogenic                                 </a:t>
            </a:r>
            <a:r>
              <a:rPr lang="en-GB" sz="2000" dirty="0" smtClean="0"/>
              <a:t>    </a:t>
            </a:r>
          </a:p>
          <a:p>
            <a:pPr>
              <a:spcBef>
                <a:spcPct val="20000"/>
              </a:spcBef>
              <a:buClr>
                <a:schemeClr val="bg1"/>
              </a:buClr>
              <a:buFont typeface="Wingdings" pitchFamily="2" charset="2"/>
              <a:buChar char="§"/>
            </a:pPr>
            <a:r>
              <a:rPr lang="en-GB" sz="2000" dirty="0" smtClean="0"/>
              <a:t> microorganisms </a:t>
            </a:r>
            <a:r>
              <a:rPr lang="en-GB" sz="2000" dirty="0"/>
              <a:t>and/or skin scales into the environment  </a:t>
            </a:r>
          </a:p>
          <a:p>
            <a:pPr eaLnBrk="1" hangingPunct="1">
              <a:spcBef>
                <a:spcPct val="20000"/>
              </a:spcBef>
              <a:buClr>
                <a:schemeClr val="bg1"/>
              </a:buClr>
              <a:buFont typeface="Wingdings" pitchFamily="2" charset="2"/>
              <a:buChar char="Ø"/>
            </a:pPr>
            <a:r>
              <a:rPr lang="en-GB" sz="2000" dirty="0"/>
              <a:t>Do not wrap items of linen together when disposing of them into a </a:t>
            </a:r>
            <a:r>
              <a:rPr lang="en-GB" sz="2000" dirty="0" smtClean="0"/>
              <a:t> </a:t>
            </a:r>
          </a:p>
          <a:p>
            <a:pPr eaLnBrk="1" hangingPunct="1">
              <a:spcBef>
                <a:spcPct val="20000"/>
              </a:spcBef>
              <a:buClr>
                <a:schemeClr val="bg1"/>
              </a:buClr>
              <a:buFont typeface="Wingdings" pitchFamily="2" charset="2"/>
              <a:buChar char="Ø"/>
            </a:pPr>
            <a:r>
              <a:rPr lang="en-GB" sz="2000" dirty="0" smtClean="0"/>
              <a:t> receptacle</a:t>
            </a:r>
            <a:r>
              <a:rPr lang="en-GB" sz="2000" dirty="0"/>
              <a:t>. Place each individual item into the bag/receptacle. </a:t>
            </a:r>
          </a:p>
          <a:p>
            <a:pPr eaLnBrk="1" hangingPunct="1">
              <a:spcBef>
                <a:spcPct val="20000"/>
              </a:spcBef>
              <a:buClr>
                <a:schemeClr val="bg1"/>
              </a:buClr>
              <a:buFont typeface="Wingdings" pitchFamily="2" charset="2"/>
              <a:buChar char="Ø"/>
            </a:pPr>
            <a:r>
              <a:rPr lang="en-GB" sz="2000" dirty="0"/>
              <a:t>All bags should be tied when filled, before transporting. Laundry bags              </a:t>
            </a:r>
            <a:endParaRPr lang="en-GB" sz="2000" dirty="0" smtClean="0"/>
          </a:p>
          <a:p>
            <a:pPr eaLnBrk="1" hangingPunct="1">
              <a:spcBef>
                <a:spcPct val="20000"/>
              </a:spcBef>
              <a:buClr>
                <a:schemeClr val="bg1"/>
              </a:buClr>
              <a:buFont typeface="Wingdings" pitchFamily="2" charset="2"/>
              <a:buChar char="Ø"/>
            </a:pPr>
            <a:r>
              <a:rPr lang="en-GB" sz="2000" dirty="0" smtClean="0"/>
              <a:t> holding </a:t>
            </a:r>
            <a:r>
              <a:rPr lang="en-GB" sz="2000" dirty="0"/>
              <a:t>used linen should not be left unsealed/tied  </a:t>
            </a:r>
          </a:p>
          <a:p>
            <a:pPr eaLnBrk="1" hangingPunct="1">
              <a:spcBef>
                <a:spcPct val="20000"/>
              </a:spcBef>
              <a:buClr>
                <a:schemeClr val="bg1"/>
              </a:buClr>
              <a:buFont typeface="Wingdings" pitchFamily="2" charset="2"/>
              <a:buChar char="Ø"/>
            </a:pPr>
            <a:r>
              <a:rPr lang="en-GB" sz="2000" dirty="0"/>
              <a:t>Infected linen bags should never be overfilled and appropriately tagged for </a:t>
            </a:r>
            <a:r>
              <a:rPr lang="en-GB" sz="2000" dirty="0" smtClean="0"/>
              <a:t> </a:t>
            </a:r>
          </a:p>
          <a:p>
            <a:pPr eaLnBrk="1" hangingPunct="1">
              <a:spcBef>
                <a:spcPct val="20000"/>
              </a:spcBef>
              <a:buClr>
                <a:schemeClr val="bg1"/>
              </a:buClr>
              <a:buFont typeface="Wingdings" pitchFamily="2" charset="2"/>
              <a:buChar char="Ø"/>
            </a:pPr>
            <a:r>
              <a:rPr lang="en-GB" sz="2000" dirty="0" smtClean="0"/>
              <a:t>identification  </a:t>
            </a:r>
            <a:endParaRPr lang="en-GB" sz="2000" dirty="0"/>
          </a:p>
          <a:p>
            <a:pPr eaLnBrk="1" hangingPunct="1">
              <a:spcBef>
                <a:spcPct val="20000"/>
              </a:spcBef>
              <a:buClr>
                <a:schemeClr val="bg1"/>
              </a:buClr>
              <a:buFont typeface="Wingdings" pitchFamily="2" charset="2"/>
              <a:buChar char="Ø"/>
            </a:pPr>
            <a:r>
              <a:rPr lang="en-GB" sz="2000" dirty="0"/>
              <a:t>Used linen should not be re-handled or sorted, especially not by carers                   </a:t>
            </a:r>
            <a:r>
              <a:rPr lang="en-GB" sz="2000" dirty="0" smtClean="0"/>
              <a:t> </a:t>
            </a:r>
          </a:p>
          <a:p>
            <a:pPr eaLnBrk="1" hangingPunct="1">
              <a:spcBef>
                <a:spcPct val="20000"/>
              </a:spcBef>
              <a:buClr>
                <a:schemeClr val="bg1"/>
              </a:buClr>
              <a:buFont typeface="Wingdings" pitchFamily="2" charset="2"/>
              <a:buChar char="Ø"/>
            </a:pPr>
            <a:r>
              <a:rPr lang="en-GB" sz="2000" dirty="0" smtClean="0"/>
              <a:t>in </a:t>
            </a:r>
            <a:r>
              <a:rPr lang="en-GB" sz="2000" dirty="0"/>
              <a:t>care settings, where laundry facilities are available. </a:t>
            </a:r>
          </a:p>
          <a:p>
            <a:pPr eaLnBrk="1" hangingPunct="1">
              <a:spcBef>
                <a:spcPct val="20000"/>
              </a:spcBef>
              <a:buClr>
                <a:schemeClr val="bg1"/>
              </a:buClr>
              <a:buFont typeface="Wingdings" pitchFamily="2" charset="2"/>
              <a:buChar char="Ø"/>
            </a:pPr>
            <a:r>
              <a:rPr lang="en-GB" sz="2000" dirty="0"/>
              <a:t>Used linen and linen bags/receptacles should be stored within a designated </a:t>
            </a:r>
            <a:endParaRPr lang="en-GB" sz="2000" dirty="0" smtClean="0"/>
          </a:p>
          <a:p>
            <a:pPr eaLnBrk="1" hangingPunct="1">
              <a:spcBef>
                <a:spcPct val="20000"/>
              </a:spcBef>
              <a:buClr>
                <a:schemeClr val="bg1"/>
              </a:buClr>
              <a:buFont typeface="Wingdings" pitchFamily="2" charset="2"/>
              <a:buChar char="Ø"/>
            </a:pPr>
            <a:r>
              <a:rPr lang="en-GB" sz="2000" dirty="0" smtClean="0"/>
              <a:t> area </a:t>
            </a:r>
            <a:r>
              <a:rPr lang="en-GB" sz="2000" dirty="0"/>
              <a:t>which cannot be accessed by the public and not placed on </a:t>
            </a:r>
            <a:endParaRPr lang="en-GB" sz="2000" dirty="0" smtClean="0"/>
          </a:p>
          <a:p>
            <a:pPr eaLnBrk="1" hangingPunct="1">
              <a:spcBef>
                <a:spcPct val="20000"/>
              </a:spcBef>
              <a:buClr>
                <a:schemeClr val="bg1"/>
              </a:buClr>
              <a:buFont typeface="Wingdings" pitchFamily="2" charset="2"/>
              <a:buChar char="Ø"/>
            </a:pPr>
            <a:r>
              <a:rPr lang="en-GB" sz="2000" dirty="0" smtClean="0"/>
              <a:t> inappropriate </a:t>
            </a:r>
            <a:r>
              <a:rPr lang="en-GB" sz="2000" dirty="0"/>
              <a:t>surfaces. Do not store in corridors </a:t>
            </a:r>
          </a:p>
          <a:p>
            <a:pPr lvl="1" eaLnBrk="1" hangingPunct="1">
              <a:spcBef>
                <a:spcPct val="20000"/>
              </a:spcBef>
              <a:buClr>
                <a:schemeClr val="bg1"/>
              </a:buClr>
              <a:buFont typeface="Wingdings" pitchFamily="2" charset="2"/>
              <a:buChar char="Ø"/>
            </a:pPr>
            <a:endParaRPr lang="en-GB" sz="2000" dirty="0"/>
          </a:p>
          <a:p>
            <a:pPr lvl="1" eaLnBrk="1" hangingPunct="1">
              <a:spcBef>
                <a:spcPct val="20000"/>
              </a:spcBef>
              <a:buClr>
                <a:schemeClr val="bg1"/>
              </a:buClr>
            </a:pPr>
            <a:endParaRPr lang="en-GB"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51520" y="908720"/>
            <a:ext cx="8305800" cy="838200"/>
          </a:xfrm>
        </p:spPr>
        <p:txBody>
          <a:bodyPr/>
          <a:lstStyle/>
          <a:p>
            <a:pPr algn="ctr"/>
            <a:r>
              <a:rPr lang="en-GB" sz="3200" i="1" dirty="0"/>
              <a:t>Handling used linen</a:t>
            </a:r>
          </a:p>
        </p:txBody>
      </p:sp>
      <p:sp>
        <p:nvSpPr>
          <p:cNvPr id="126979" name="Rectangle 3"/>
          <p:cNvSpPr>
            <a:spLocks noGrp="1" noChangeArrowheads="1"/>
          </p:cNvSpPr>
          <p:nvPr>
            <p:ph type="body" idx="1"/>
          </p:nvPr>
        </p:nvSpPr>
        <p:spPr>
          <a:xfrm>
            <a:off x="395536" y="2060848"/>
            <a:ext cx="8229600" cy="3615680"/>
          </a:xfrm>
        </p:spPr>
        <p:txBody>
          <a:bodyPr>
            <a:normAutofit lnSpcReduction="10000"/>
          </a:bodyPr>
          <a:lstStyle/>
          <a:p>
            <a:pPr>
              <a:lnSpc>
                <a:spcPct val="80000"/>
              </a:lnSpc>
            </a:pPr>
            <a:endParaRPr lang="en-GB" sz="1700" dirty="0"/>
          </a:p>
          <a:p>
            <a:pPr>
              <a:lnSpc>
                <a:spcPct val="80000"/>
              </a:lnSpc>
            </a:pPr>
            <a:r>
              <a:rPr lang="en-GB" sz="1700" dirty="0"/>
              <a:t>A disposable plastic apron should always be worn when handling used linen (and disposable gloves where linen is soiled/foul), e.g. during bed-making to ensure contamination from used linen does not occur</a:t>
            </a:r>
          </a:p>
          <a:p>
            <a:pPr>
              <a:lnSpc>
                <a:spcPct val="80000"/>
              </a:lnSpc>
            </a:pPr>
            <a:endParaRPr lang="en-GB" sz="1700" dirty="0"/>
          </a:p>
          <a:p>
            <a:pPr>
              <a:lnSpc>
                <a:spcPct val="80000"/>
              </a:lnSpc>
            </a:pPr>
            <a:r>
              <a:rPr lang="en-GB" sz="1700" dirty="0"/>
              <a:t>Always hold used linen away from yourself to avoid contamination of clothing from linen. </a:t>
            </a:r>
          </a:p>
          <a:p>
            <a:pPr>
              <a:lnSpc>
                <a:spcPct val="80000"/>
              </a:lnSpc>
            </a:pPr>
            <a:endParaRPr lang="en-GB" sz="1700" dirty="0"/>
          </a:p>
          <a:p>
            <a:pPr>
              <a:lnSpc>
                <a:spcPct val="80000"/>
              </a:lnSpc>
            </a:pPr>
            <a:r>
              <a:rPr lang="en-GB" sz="1700" dirty="0"/>
              <a:t> Hand hygiene should be performed following handling of used linen</a:t>
            </a:r>
          </a:p>
          <a:p>
            <a:pPr>
              <a:lnSpc>
                <a:spcPct val="80000"/>
              </a:lnSpc>
            </a:pPr>
            <a:endParaRPr lang="en-GB" sz="1700" dirty="0"/>
          </a:p>
          <a:p>
            <a:pPr>
              <a:lnSpc>
                <a:spcPct val="80000"/>
              </a:lnSpc>
            </a:pPr>
            <a:r>
              <a:rPr lang="en-GB" sz="1700" dirty="0"/>
              <a:t>Ensure appropriate, clean bags/receptacles, e.g. linen buggies, are available as close to the point of use as possible. </a:t>
            </a:r>
          </a:p>
          <a:p>
            <a:pPr>
              <a:lnSpc>
                <a:spcPct val="80000"/>
              </a:lnSpc>
            </a:pPr>
            <a:endParaRPr lang="en-GB" sz="1700" dirty="0"/>
          </a:p>
          <a:p>
            <a:pPr>
              <a:lnSpc>
                <a:spcPct val="80000"/>
              </a:lnSpc>
            </a:pPr>
            <a:r>
              <a:rPr lang="en-GB" sz="1700" dirty="0"/>
              <a:t>Manual soaking/sluicing/</a:t>
            </a:r>
            <a:r>
              <a:rPr lang="en-GB" sz="1700" dirty="0" err="1"/>
              <a:t>handwashing</a:t>
            </a:r>
            <a:r>
              <a:rPr lang="en-GB" sz="1700" dirty="0"/>
              <a:t> of contaminated items must not be carried out</a:t>
            </a:r>
            <a:r>
              <a:rPr lang="en-GB" sz="2600" dirty="0"/>
              <a:t> </a:t>
            </a:r>
            <a:endParaRPr lang="en-GB" sz="17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type="body" idx="1"/>
          </p:nvPr>
        </p:nvSpPr>
        <p:spPr>
          <a:xfrm>
            <a:off x="179388" y="2060575"/>
            <a:ext cx="8305800" cy="4970463"/>
          </a:xfrm>
        </p:spPr>
        <p:txBody>
          <a:bodyPr/>
          <a:lstStyle/>
          <a:p>
            <a:pPr>
              <a:lnSpc>
                <a:spcPct val="80000"/>
              </a:lnSpc>
              <a:buFont typeface="Wingdings" pitchFamily="2" charset="2"/>
              <a:buChar char="Ø"/>
            </a:pPr>
            <a:r>
              <a:rPr lang="en-GB" sz="1900"/>
              <a:t>Soiled items should be placed into soluble alginate bags, then into a colour coded outer bag. </a:t>
            </a:r>
          </a:p>
          <a:p>
            <a:pPr>
              <a:lnSpc>
                <a:spcPct val="80000"/>
              </a:lnSpc>
              <a:buFont typeface="Wingdings" pitchFamily="2" charset="2"/>
              <a:buChar char="Ø"/>
            </a:pPr>
            <a:endParaRPr lang="en-GB" sz="1900"/>
          </a:p>
          <a:p>
            <a:pPr>
              <a:lnSpc>
                <a:spcPct val="80000"/>
              </a:lnSpc>
              <a:buFont typeface="Wingdings" pitchFamily="2" charset="2"/>
              <a:buChar char="Ø"/>
            </a:pPr>
            <a:r>
              <a:rPr lang="en-GB" sz="1900"/>
              <a:t>Soiled linen/items such as blankets, sheets, pillowcases should be washed in a separate load using the pre-wash/sluice cycle and at the highest temperature the item can withstand - preferably in a cycle that reaches 65°C for at least 10 minutes or 71°C for at least 3 minutes. </a:t>
            </a:r>
          </a:p>
          <a:p>
            <a:pPr>
              <a:lnSpc>
                <a:spcPct val="80000"/>
              </a:lnSpc>
              <a:buFont typeface="Wingdings" pitchFamily="2" charset="2"/>
              <a:buChar char="Ø"/>
            </a:pPr>
            <a:endParaRPr lang="en-GB" sz="1900"/>
          </a:p>
          <a:p>
            <a:pPr>
              <a:lnSpc>
                <a:spcPct val="80000"/>
              </a:lnSpc>
              <a:buFont typeface="Wingdings" pitchFamily="2" charset="2"/>
              <a:buChar char="Ø"/>
            </a:pPr>
            <a:r>
              <a:rPr lang="en-GB" sz="1900"/>
              <a:t>Soiled items which needs to be washed at lower temperatures (e.g. residents’ clothing) should be machine washed with a pre-wash cycle selected, at the highest temperature the item can withstand, along with an appropriate disinfectant added to the washing process (e.g. oxygen releasing or bleaching agent such as sodium hypochlorite added to the penultimate rinse. In the latter’s case, this should be of at least five minutes’ duration, at a concentration of at least 150ppm of chlorine), if tolerated by the fabric.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body" idx="1"/>
          </p:nvPr>
        </p:nvSpPr>
        <p:spPr>
          <a:xfrm>
            <a:off x="395536" y="1988840"/>
            <a:ext cx="8229600" cy="4389120"/>
          </a:xfrm>
        </p:spPr>
        <p:txBody>
          <a:bodyPr/>
          <a:lstStyle/>
          <a:p>
            <a:pPr>
              <a:lnSpc>
                <a:spcPct val="90000"/>
              </a:lnSpc>
              <a:buNone/>
            </a:pPr>
            <a:r>
              <a:rPr lang="en-GB" i="1" dirty="0" smtClean="0"/>
              <a:t>    C</a:t>
            </a:r>
            <a:r>
              <a:rPr lang="en-GB" i="1" dirty="0"/>
              <a:t>. difficile </a:t>
            </a:r>
            <a:r>
              <a:rPr lang="en-GB" dirty="0"/>
              <a:t>spores must be ingested for a person to become colonised and subsequently develop CDI. When the spores enter the colon they germinate into viable bacteria, and, if the strain is toxigenic, produce toxins (toxins A/B) that interact with the epithelium of the gut, which cause damage to the epithelial cells and inflammation of the gut</a:t>
            </a:r>
          </a:p>
        </p:txBody>
      </p:sp>
      <p:sp>
        <p:nvSpPr>
          <p:cNvPr id="92164" name="Rectangle 4"/>
          <p:cNvSpPr>
            <a:spLocks noChangeArrowheads="1"/>
          </p:cNvSpPr>
          <p:nvPr/>
        </p:nvSpPr>
        <p:spPr bwMode="auto">
          <a:xfrm>
            <a:off x="1331640" y="1124744"/>
            <a:ext cx="6913563" cy="538609"/>
          </a:xfrm>
          <a:prstGeom prst="rect">
            <a:avLst/>
          </a:prstGeom>
          <a:noFill/>
          <a:ln w="9525">
            <a:noFill/>
            <a:miter lim="800000"/>
            <a:headEnd/>
            <a:tailEnd/>
          </a:ln>
          <a:effectLst/>
        </p:spPr>
        <p:txBody>
          <a:bodyPr>
            <a:spAutoFit/>
          </a:bodyPr>
          <a:lstStyle/>
          <a:p>
            <a:pPr eaLnBrk="1" hangingPunct="1">
              <a:spcBef>
                <a:spcPct val="20000"/>
              </a:spcBef>
              <a:buClr>
                <a:schemeClr val="bg1"/>
              </a:buClr>
            </a:pPr>
            <a:r>
              <a:rPr lang="en-GB" sz="2800" b="1" i="1" dirty="0"/>
              <a:t>      </a:t>
            </a:r>
            <a:r>
              <a:rPr lang="en-GB" sz="2900" i="1" dirty="0">
                <a:solidFill>
                  <a:schemeClr val="tx2"/>
                </a:solidFill>
                <a:latin typeface="+mj-lt"/>
                <a:ea typeface="+mj-ea"/>
                <a:cs typeface="+mj-cs"/>
              </a:rPr>
              <a:t>Etiology and Risk Factors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323528" y="980728"/>
            <a:ext cx="8305800" cy="838200"/>
          </a:xfrm>
        </p:spPr>
        <p:txBody>
          <a:bodyPr/>
          <a:lstStyle/>
          <a:p>
            <a:pPr algn="ctr"/>
            <a:r>
              <a:rPr lang="en-GB" sz="3600" b="0" i="1" dirty="0"/>
              <a:t>           </a:t>
            </a:r>
            <a:r>
              <a:rPr lang="en-GB" sz="3200" i="1" dirty="0"/>
              <a:t>Storage of clean linen</a:t>
            </a:r>
          </a:p>
        </p:txBody>
      </p:sp>
      <p:sp>
        <p:nvSpPr>
          <p:cNvPr id="125955" name="Rectangle 3"/>
          <p:cNvSpPr>
            <a:spLocks noGrp="1" noChangeArrowheads="1"/>
          </p:cNvSpPr>
          <p:nvPr>
            <p:ph type="body" idx="1"/>
          </p:nvPr>
        </p:nvSpPr>
        <p:spPr/>
        <p:txBody>
          <a:bodyPr/>
          <a:lstStyle/>
          <a:p>
            <a:r>
              <a:rPr lang="en-GB" sz="2600"/>
              <a:t>Clean linen should always be stored in a clean, designated area, preferably a (purpose built) cupboard, away from the floor to prevent contamination with dust and/or aerosols. </a:t>
            </a:r>
          </a:p>
          <a:p>
            <a:endParaRPr lang="en-GB" sz="2600"/>
          </a:p>
          <a:p>
            <a:r>
              <a:rPr lang="en-GB" sz="2600"/>
              <a:t> Ideally, linen should not be decanted onto different trolleys/shelves or stored in corridors when delivered as this may result in contamination. </a:t>
            </a:r>
          </a:p>
          <a:p>
            <a:endParaRPr lang="en-GB" sz="26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0" y="908720"/>
            <a:ext cx="8305800" cy="647700"/>
          </a:xfrm>
        </p:spPr>
        <p:txBody>
          <a:bodyPr/>
          <a:lstStyle/>
          <a:p>
            <a:pPr algn="ctr"/>
            <a:r>
              <a:rPr lang="en-GB" sz="3600" i="1" dirty="0"/>
              <a:t>Handling of Waste</a:t>
            </a:r>
          </a:p>
        </p:txBody>
      </p:sp>
      <p:sp>
        <p:nvSpPr>
          <p:cNvPr id="133123" name="Rectangle 3"/>
          <p:cNvSpPr>
            <a:spLocks noGrp="1" noChangeArrowheads="1"/>
          </p:cNvSpPr>
          <p:nvPr>
            <p:ph type="body" idx="1"/>
          </p:nvPr>
        </p:nvSpPr>
        <p:spPr>
          <a:xfrm>
            <a:off x="395536" y="1772816"/>
            <a:ext cx="8305800" cy="4535488"/>
          </a:xfrm>
        </p:spPr>
        <p:txBody>
          <a:bodyPr/>
          <a:lstStyle/>
          <a:p>
            <a:pPr>
              <a:lnSpc>
                <a:spcPct val="80000"/>
              </a:lnSpc>
            </a:pPr>
            <a:r>
              <a:rPr lang="en-GB" sz="2000" dirty="0"/>
              <a:t> </a:t>
            </a:r>
            <a:r>
              <a:rPr lang="en-GB" sz="1500" dirty="0"/>
              <a:t>Waste should be segregated at the point of origin;</a:t>
            </a:r>
          </a:p>
          <a:p>
            <a:pPr>
              <a:lnSpc>
                <a:spcPct val="80000"/>
              </a:lnSpc>
            </a:pPr>
            <a:r>
              <a:rPr lang="en-GB" sz="1500" dirty="0"/>
              <a:t> Personal protective clothing should be worn when handling waste</a:t>
            </a:r>
          </a:p>
          <a:p>
            <a:pPr>
              <a:lnSpc>
                <a:spcPct val="80000"/>
              </a:lnSpc>
            </a:pPr>
            <a:endParaRPr lang="en-GB" sz="1500" dirty="0" smtClean="0"/>
          </a:p>
          <a:p>
            <a:pPr>
              <a:lnSpc>
                <a:spcPct val="80000"/>
              </a:lnSpc>
            </a:pPr>
            <a:r>
              <a:rPr lang="en-GB" sz="1500" dirty="0" smtClean="0"/>
              <a:t> </a:t>
            </a:r>
            <a:r>
              <a:rPr lang="en-GB" sz="1500" b="1" dirty="0" smtClean="0"/>
              <a:t>Waste </a:t>
            </a:r>
            <a:r>
              <a:rPr lang="en-GB" sz="1500" b="1" dirty="0"/>
              <a:t>should be:</a:t>
            </a:r>
          </a:p>
          <a:p>
            <a:pPr>
              <a:lnSpc>
                <a:spcPct val="80000"/>
              </a:lnSpc>
            </a:pPr>
            <a:r>
              <a:rPr lang="en-GB" sz="1500" dirty="0"/>
              <a:t> Correctly bagged in the appropriate coloured bag of 225 gauge to prevent spillage</a:t>
            </a:r>
          </a:p>
          <a:p>
            <a:pPr>
              <a:lnSpc>
                <a:spcPct val="80000"/>
              </a:lnSpc>
            </a:pPr>
            <a:endParaRPr lang="en-GB" sz="1500" dirty="0"/>
          </a:p>
          <a:p>
            <a:pPr>
              <a:lnSpc>
                <a:spcPct val="80000"/>
              </a:lnSpc>
            </a:pPr>
            <a:r>
              <a:rPr lang="en-GB" sz="1500" dirty="0"/>
              <a:t> </a:t>
            </a:r>
            <a:r>
              <a:rPr lang="en-GB" sz="1500" b="1" dirty="0"/>
              <a:t>Double bagged where:</a:t>
            </a:r>
          </a:p>
          <a:p>
            <a:pPr>
              <a:lnSpc>
                <a:spcPct val="80000"/>
              </a:lnSpc>
            </a:pPr>
            <a:r>
              <a:rPr lang="en-GB" sz="1500" dirty="0"/>
              <a:t> The exterior of the bag is contaminated;</a:t>
            </a:r>
          </a:p>
          <a:p>
            <a:pPr>
              <a:lnSpc>
                <a:spcPct val="80000"/>
              </a:lnSpc>
            </a:pPr>
            <a:r>
              <a:rPr lang="en-GB" sz="1500" dirty="0"/>
              <a:t> The original bag is split, damaged or leaking.</a:t>
            </a:r>
          </a:p>
          <a:p>
            <a:pPr>
              <a:lnSpc>
                <a:spcPct val="80000"/>
              </a:lnSpc>
            </a:pPr>
            <a:r>
              <a:rPr lang="en-GB" sz="1500" dirty="0"/>
              <a:t> Kept in a rigid-sided holder or container with a foot-operated lid </a:t>
            </a:r>
          </a:p>
          <a:p>
            <a:pPr>
              <a:lnSpc>
                <a:spcPct val="80000"/>
              </a:lnSpc>
            </a:pPr>
            <a:r>
              <a:rPr lang="en-GB" sz="1500" dirty="0"/>
              <a:t> Only filled to ¾ full</a:t>
            </a:r>
          </a:p>
          <a:p>
            <a:pPr>
              <a:lnSpc>
                <a:spcPct val="80000"/>
              </a:lnSpc>
            </a:pPr>
            <a:r>
              <a:rPr lang="en-GB" sz="1500" dirty="0"/>
              <a:t> Securely sealed and labelled with coded tags at the point of use to identify their source.</a:t>
            </a:r>
          </a:p>
          <a:p>
            <a:pPr>
              <a:lnSpc>
                <a:spcPct val="80000"/>
              </a:lnSpc>
            </a:pPr>
            <a:endParaRPr lang="en-GB" sz="1500" dirty="0"/>
          </a:p>
          <a:p>
            <a:pPr>
              <a:lnSpc>
                <a:spcPct val="80000"/>
              </a:lnSpc>
            </a:pPr>
            <a:r>
              <a:rPr lang="en-GB" sz="1500" dirty="0"/>
              <a:t> </a:t>
            </a:r>
            <a:r>
              <a:rPr lang="en-GB" sz="1500" b="1" dirty="0"/>
              <a:t>Waste should not:</a:t>
            </a:r>
          </a:p>
          <a:p>
            <a:pPr>
              <a:lnSpc>
                <a:spcPct val="80000"/>
              </a:lnSpc>
            </a:pPr>
            <a:r>
              <a:rPr lang="en-GB" sz="1500" dirty="0"/>
              <a:t> Be decanted into other bags, regardless of volume</a:t>
            </a:r>
          </a:p>
          <a:p>
            <a:pPr>
              <a:lnSpc>
                <a:spcPct val="80000"/>
              </a:lnSpc>
            </a:pPr>
            <a:r>
              <a:rPr lang="en-GB" sz="1500" dirty="0"/>
              <a:t> Be contaminating the outside of the bag</a:t>
            </a:r>
          </a:p>
          <a:p>
            <a:pPr>
              <a:lnSpc>
                <a:spcPct val="80000"/>
              </a:lnSpc>
            </a:pPr>
            <a:r>
              <a:rPr lang="en-GB" sz="1500" dirty="0"/>
              <a:t> Sharps must be disposed of into appropriate colour-coded sharps </a:t>
            </a:r>
            <a:r>
              <a:rPr lang="en-GB" sz="1500" dirty="0" smtClean="0"/>
              <a:t>containers</a:t>
            </a:r>
            <a:endParaRPr lang="en-GB" sz="1500" dirty="0"/>
          </a:p>
          <a:p>
            <a:pPr>
              <a:lnSpc>
                <a:spcPct val="80000"/>
              </a:lnSpc>
            </a:pPr>
            <a:r>
              <a:rPr lang="en-GB" sz="1500" dirty="0"/>
              <a:t> Sharps container should </a:t>
            </a:r>
            <a:r>
              <a:rPr lang="en-GB" sz="1500" b="1" dirty="0"/>
              <a:t>NEVER </a:t>
            </a:r>
            <a:r>
              <a:rPr lang="en-GB" sz="1500" dirty="0"/>
              <a:t>be placed into a waste bag.</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algn="ctr"/>
            <a:r>
              <a:rPr lang="en-GB" sz="3200" i="1"/>
              <a:t>Health Protection Teams</a:t>
            </a:r>
            <a:r>
              <a:rPr lang="en-GB" sz="3600" b="0" i="1"/>
              <a:t/>
            </a:r>
            <a:br>
              <a:rPr lang="en-GB" sz="3600" b="0" i="1"/>
            </a:br>
            <a:endParaRPr lang="en-GB" sz="3600" b="0" i="1"/>
          </a:p>
        </p:txBody>
      </p:sp>
      <p:sp>
        <p:nvSpPr>
          <p:cNvPr id="100355" name="Rectangle 3"/>
          <p:cNvSpPr>
            <a:spLocks noGrp="1" noChangeArrowheads="1"/>
          </p:cNvSpPr>
          <p:nvPr>
            <p:ph type="body" idx="1"/>
          </p:nvPr>
        </p:nvSpPr>
        <p:spPr/>
        <p:txBody>
          <a:bodyPr/>
          <a:lstStyle/>
          <a:p>
            <a:pPr>
              <a:buFont typeface="Wingdings" pitchFamily="2" charset="2"/>
              <a:buChar char="Ø"/>
            </a:pPr>
            <a:r>
              <a:rPr lang="en-GB" sz="2600"/>
              <a:t>Provide infection control advice to community facilities as required.</a:t>
            </a:r>
          </a:p>
          <a:p>
            <a:pPr>
              <a:buFont typeface="Wingdings" pitchFamily="2" charset="2"/>
              <a:buChar char="Ø"/>
            </a:pPr>
            <a:r>
              <a:rPr lang="en-GB" sz="2600"/>
              <a:t>Develop and support the implementation of local policies.</a:t>
            </a:r>
          </a:p>
          <a:p>
            <a:pPr>
              <a:buFont typeface="Wingdings" pitchFamily="2" charset="2"/>
              <a:buChar char="Ø"/>
            </a:pPr>
            <a:r>
              <a:rPr lang="en-GB" sz="2600"/>
              <a:t>When alerted to an increased number of cases of CDI in adult care homes, the Health Protection Team should initiate further investigations in collaboration with the residential facility/primary care staff</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052736"/>
            <a:ext cx="5544616" cy="3384376"/>
          </a:xfrm>
        </p:spPr>
        <p:txBody>
          <a:bodyPr>
            <a:normAutofit/>
          </a:bodyPr>
          <a:lstStyle/>
          <a:p>
            <a:pPr algn="ctr"/>
            <a:r>
              <a:rPr lang="en-GB" sz="6600" dirty="0" smtClean="0">
                <a:latin typeface="+mn-lt"/>
              </a:rPr>
              <a:t>Thank You for your attention</a:t>
            </a:r>
            <a:endParaRPr lang="en-GB" sz="6600" dirty="0">
              <a:latin typeface="+mn-lt"/>
            </a:endParaRPr>
          </a:p>
        </p:txBody>
      </p:sp>
    </p:spTree>
    <p:extLst>
      <p:ext uri="{BB962C8B-B14F-4D97-AF65-F5344CB8AC3E}">
        <p14:creationId xmlns:p14="http://schemas.microsoft.com/office/powerpoint/2010/main" xmlns="" val="9971517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492896"/>
            <a:ext cx="6264696" cy="2232248"/>
          </a:xfrm>
        </p:spPr>
        <p:txBody>
          <a:bodyPr>
            <a:normAutofit fontScale="90000"/>
          </a:bodyPr>
          <a:lstStyle/>
          <a:p>
            <a:pPr algn="ctr"/>
            <a:r>
              <a:rPr lang="en-GB" sz="6600" dirty="0" smtClean="0">
                <a:latin typeface="+mn-lt"/>
              </a:rPr>
              <a:t>Any Questions </a:t>
            </a:r>
            <a:br>
              <a:rPr lang="en-GB" sz="6600" dirty="0" smtClean="0">
                <a:latin typeface="+mn-lt"/>
              </a:rPr>
            </a:br>
            <a:r>
              <a:rPr lang="en-GB" sz="6600" dirty="0" smtClean="0">
                <a:latin typeface="+mn-lt"/>
              </a:rPr>
              <a:t>or </a:t>
            </a:r>
            <a:br>
              <a:rPr lang="en-GB" sz="6600" dirty="0" smtClean="0">
                <a:latin typeface="+mn-lt"/>
              </a:rPr>
            </a:br>
            <a:r>
              <a:rPr lang="en-GB" sz="6600" dirty="0" smtClean="0">
                <a:latin typeface="+mn-lt"/>
              </a:rPr>
              <a:t>Comments?</a:t>
            </a:r>
            <a:endParaRPr lang="en-GB" sz="6600" dirty="0">
              <a:latin typeface="+mn-lt"/>
            </a:endParaRPr>
          </a:p>
        </p:txBody>
      </p:sp>
    </p:spTree>
    <p:extLst>
      <p:ext uri="{BB962C8B-B14F-4D97-AF65-F5344CB8AC3E}">
        <p14:creationId xmlns:p14="http://schemas.microsoft.com/office/powerpoint/2010/main" xmlns="" val="2679992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GB" sz="3200" i="1" dirty="0"/>
              <a:t>           </a:t>
            </a:r>
            <a:r>
              <a:rPr lang="en-GB" sz="2900" i="1" dirty="0"/>
              <a:t>Etiology and Risk Factors</a:t>
            </a:r>
          </a:p>
        </p:txBody>
      </p:sp>
      <p:sp>
        <p:nvSpPr>
          <p:cNvPr id="109571" name="Rectangle 3"/>
          <p:cNvSpPr>
            <a:spLocks noGrp="1" noChangeArrowheads="1"/>
          </p:cNvSpPr>
          <p:nvPr>
            <p:ph type="body" idx="1"/>
          </p:nvPr>
        </p:nvSpPr>
        <p:spPr>
          <a:xfrm>
            <a:off x="467544" y="2132856"/>
            <a:ext cx="8229600" cy="4389120"/>
          </a:xfrm>
        </p:spPr>
        <p:txBody>
          <a:bodyPr/>
          <a:lstStyle/>
          <a:p>
            <a:pPr>
              <a:lnSpc>
                <a:spcPct val="80000"/>
              </a:lnSpc>
              <a:buNone/>
            </a:pPr>
            <a:r>
              <a:rPr lang="en-GB" sz="2600" dirty="0" smtClean="0"/>
              <a:t>   In </a:t>
            </a:r>
            <a:r>
              <a:rPr lang="en-GB" sz="2600" dirty="0"/>
              <a:t>elderly people, the normal gut flora is less dense and contains fewer bacterial species. This reduces the colonisation resistance to invading pathogens such as </a:t>
            </a:r>
            <a:r>
              <a:rPr lang="en-GB" sz="2600" i="1" dirty="0"/>
              <a:t>C. difficile</a:t>
            </a:r>
            <a:r>
              <a:rPr lang="en-GB" sz="2600" dirty="0"/>
              <a:t>. Although CDI can be treated with certain antimicrobials, immune function is also very important for the individual patient outcome. Healthy people with no underlying diseases </a:t>
            </a:r>
            <a:r>
              <a:rPr lang="en-GB" sz="2600" dirty="0" smtClean="0"/>
              <a:t>are </a:t>
            </a:r>
            <a:r>
              <a:rPr lang="en-GB" sz="2600" dirty="0"/>
              <a:t>less </a:t>
            </a:r>
            <a:r>
              <a:rPr lang="en-GB" sz="2600" dirty="0" smtClean="0"/>
              <a:t>likely to </a:t>
            </a:r>
            <a:r>
              <a:rPr lang="en-GB" sz="2600" dirty="0"/>
              <a:t>develop CDI after ingestion of </a:t>
            </a:r>
            <a:r>
              <a:rPr lang="en-GB" sz="2600" i="1" dirty="0"/>
              <a:t>C. difficile </a:t>
            </a:r>
            <a:r>
              <a:rPr lang="en-GB" sz="2600" dirty="0" smtClean="0"/>
              <a:t>spores. </a:t>
            </a:r>
            <a:r>
              <a:rPr lang="en-GB" sz="2600" dirty="0"/>
              <a:t>It is recognised that gut immunity declines with increased age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252536" y="908720"/>
            <a:ext cx="8305800" cy="838200"/>
          </a:xfrm>
        </p:spPr>
        <p:txBody>
          <a:bodyPr/>
          <a:lstStyle/>
          <a:p>
            <a:pPr algn="ctr"/>
            <a:r>
              <a:rPr lang="en-GB" b="0" i="1" dirty="0"/>
              <a:t>   </a:t>
            </a:r>
            <a:r>
              <a:rPr lang="en-GB" sz="2900" i="1" dirty="0"/>
              <a:t>Major risk factors for CDI</a:t>
            </a:r>
          </a:p>
        </p:txBody>
      </p:sp>
      <p:sp>
        <p:nvSpPr>
          <p:cNvPr id="93187" name="Rectangle 3"/>
          <p:cNvSpPr>
            <a:spLocks noGrp="1" noChangeArrowheads="1"/>
          </p:cNvSpPr>
          <p:nvPr>
            <p:ph type="body" idx="1"/>
          </p:nvPr>
        </p:nvSpPr>
        <p:spPr/>
        <p:txBody>
          <a:bodyPr/>
          <a:lstStyle/>
          <a:p>
            <a:pPr>
              <a:lnSpc>
                <a:spcPct val="80000"/>
              </a:lnSpc>
              <a:buNone/>
            </a:pPr>
            <a:r>
              <a:rPr lang="en-GB" sz="2100" dirty="0" smtClean="0"/>
              <a:t>    Certain </a:t>
            </a:r>
            <a:r>
              <a:rPr lang="en-GB" sz="2100" dirty="0"/>
              <a:t>patients are at increased risk of acquiring CDI. The possibility of CDI should be considered when patients with diarrhoea also have:</a:t>
            </a:r>
          </a:p>
          <a:p>
            <a:pPr>
              <a:lnSpc>
                <a:spcPct val="80000"/>
              </a:lnSpc>
            </a:pPr>
            <a:endParaRPr lang="en-GB" sz="2100" dirty="0"/>
          </a:p>
          <a:p>
            <a:pPr>
              <a:lnSpc>
                <a:spcPct val="80000"/>
              </a:lnSpc>
              <a:buFont typeface="Wingdings" pitchFamily="2" charset="2"/>
              <a:buChar char="Ø"/>
            </a:pPr>
            <a:r>
              <a:rPr lang="en-GB" sz="2100" dirty="0"/>
              <a:t>   Current or recent use of antimicrobial agents</a:t>
            </a:r>
          </a:p>
          <a:p>
            <a:pPr>
              <a:lnSpc>
                <a:spcPct val="80000"/>
              </a:lnSpc>
              <a:buFont typeface="Wingdings" pitchFamily="2" charset="2"/>
              <a:buChar char="Ø"/>
            </a:pPr>
            <a:r>
              <a:rPr lang="en-GB" sz="2100" dirty="0"/>
              <a:t>   Increased age</a:t>
            </a:r>
          </a:p>
          <a:p>
            <a:pPr>
              <a:lnSpc>
                <a:spcPct val="80000"/>
              </a:lnSpc>
              <a:buFont typeface="Wingdings" pitchFamily="2" charset="2"/>
              <a:buChar char="Ø"/>
            </a:pPr>
            <a:r>
              <a:rPr lang="en-GB" sz="2100" dirty="0"/>
              <a:t>   Prolonged hospital stay</a:t>
            </a:r>
          </a:p>
          <a:p>
            <a:pPr>
              <a:lnSpc>
                <a:spcPct val="80000"/>
              </a:lnSpc>
              <a:buFont typeface="Wingdings" pitchFamily="2" charset="2"/>
              <a:buChar char="Ø"/>
            </a:pPr>
            <a:r>
              <a:rPr lang="en-GB" sz="2100" dirty="0"/>
              <a:t>   Serious underlying diseases</a:t>
            </a:r>
          </a:p>
          <a:p>
            <a:pPr>
              <a:lnSpc>
                <a:spcPct val="80000"/>
              </a:lnSpc>
              <a:buFont typeface="Wingdings" pitchFamily="2" charset="2"/>
              <a:buChar char="Ø"/>
            </a:pPr>
            <a:r>
              <a:rPr lang="en-GB" sz="2100" dirty="0"/>
              <a:t>   Surgical procedures (in particular bowel procedures)</a:t>
            </a:r>
          </a:p>
          <a:p>
            <a:pPr>
              <a:lnSpc>
                <a:spcPct val="80000"/>
              </a:lnSpc>
              <a:buFont typeface="Wingdings" pitchFamily="2" charset="2"/>
              <a:buChar char="Ø"/>
            </a:pPr>
            <a:r>
              <a:rPr lang="en-GB" sz="2100" dirty="0"/>
              <a:t>   Immunocompromising conditions</a:t>
            </a:r>
          </a:p>
          <a:p>
            <a:pPr>
              <a:lnSpc>
                <a:spcPct val="80000"/>
              </a:lnSpc>
              <a:buFont typeface="Wingdings" pitchFamily="2" charset="2"/>
              <a:buChar char="Ø"/>
            </a:pPr>
            <a:r>
              <a:rPr lang="en-GB" sz="2100" dirty="0"/>
              <a:t>   Use of proton pump inhibitors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539552" y="1124744"/>
            <a:ext cx="8305800" cy="838200"/>
          </a:xfrm>
        </p:spPr>
        <p:txBody>
          <a:bodyPr>
            <a:noAutofit/>
          </a:bodyPr>
          <a:lstStyle/>
          <a:p>
            <a:r>
              <a:rPr lang="en-GB" sz="2900" i="1" dirty="0"/>
              <a:t>Use of antibiotics and proton pump inhibitors</a:t>
            </a:r>
            <a:br>
              <a:rPr lang="en-GB" sz="2900" i="1" dirty="0"/>
            </a:br>
            <a:endParaRPr lang="en-GB" sz="2900" i="1" dirty="0"/>
          </a:p>
        </p:txBody>
      </p:sp>
      <p:sp>
        <p:nvSpPr>
          <p:cNvPr id="123907" name="Rectangle 3"/>
          <p:cNvSpPr>
            <a:spLocks noGrp="1" noChangeArrowheads="1"/>
          </p:cNvSpPr>
          <p:nvPr>
            <p:ph type="body" idx="1"/>
          </p:nvPr>
        </p:nvSpPr>
        <p:spPr/>
        <p:txBody>
          <a:bodyPr/>
          <a:lstStyle/>
          <a:p>
            <a:pPr>
              <a:lnSpc>
                <a:spcPct val="80000"/>
              </a:lnSpc>
              <a:buNone/>
            </a:pPr>
            <a:r>
              <a:rPr lang="en-GB" sz="1500" dirty="0"/>
              <a:t>      </a:t>
            </a:r>
            <a:r>
              <a:rPr lang="en-GB" sz="1800" dirty="0"/>
              <a:t>Use of antimicrobial agents (for therapy or prophylaxis) is the main</a:t>
            </a:r>
          </a:p>
          <a:p>
            <a:pPr>
              <a:lnSpc>
                <a:spcPct val="80000"/>
              </a:lnSpc>
              <a:buNone/>
            </a:pPr>
            <a:r>
              <a:rPr lang="en-GB" sz="1800" dirty="0"/>
              <a:t>      predisposing factor for developing CDI. </a:t>
            </a:r>
          </a:p>
          <a:p>
            <a:pPr>
              <a:lnSpc>
                <a:spcPct val="80000"/>
              </a:lnSpc>
              <a:buNone/>
            </a:pPr>
            <a:r>
              <a:rPr lang="en-GB" sz="1800" dirty="0"/>
              <a:t>  </a:t>
            </a:r>
          </a:p>
          <a:p>
            <a:pPr>
              <a:lnSpc>
                <a:spcPct val="80000"/>
              </a:lnSpc>
              <a:buNone/>
            </a:pPr>
            <a:r>
              <a:rPr lang="en-GB" sz="1800" dirty="0"/>
              <a:t>      Prolonged use of proton pump inhibitors may also predispose for CDI.</a:t>
            </a:r>
          </a:p>
          <a:p>
            <a:pPr>
              <a:lnSpc>
                <a:spcPct val="80000"/>
              </a:lnSpc>
              <a:buNone/>
            </a:pPr>
            <a:endParaRPr lang="en-GB" sz="1800" dirty="0"/>
          </a:p>
          <a:p>
            <a:pPr>
              <a:lnSpc>
                <a:spcPct val="80000"/>
              </a:lnSpc>
              <a:buNone/>
            </a:pPr>
            <a:r>
              <a:rPr lang="en-GB" sz="1800" dirty="0"/>
              <a:t>     Prudent use of antimicrobial agents is the single most important factor in</a:t>
            </a:r>
          </a:p>
          <a:p>
            <a:pPr>
              <a:lnSpc>
                <a:spcPct val="80000"/>
              </a:lnSpc>
              <a:buNone/>
            </a:pPr>
            <a:r>
              <a:rPr lang="en-GB" sz="1800" dirty="0"/>
              <a:t>     preventing CDI in the community </a:t>
            </a:r>
          </a:p>
          <a:p>
            <a:pPr>
              <a:lnSpc>
                <a:spcPct val="80000"/>
              </a:lnSpc>
              <a:buNone/>
            </a:pPr>
            <a:endParaRPr lang="en-GB" sz="1800" dirty="0"/>
          </a:p>
          <a:p>
            <a:pPr>
              <a:lnSpc>
                <a:spcPct val="80000"/>
              </a:lnSpc>
              <a:buNone/>
            </a:pPr>
            <a:r>
              <a:rPr lang="en-GB" sz="1800" dirty="0"/>
              <a:t>     Prescribers in the community setting should follow local guidance on</a:t>
            </a:r>
          </a:p>
          <a:p>
            <a:pPr>
              <a:lnSpc>
                <a:spcPct val="80000"/>
              </a:lnSpc>
              <a:buNone/>
            </a:pPr>
            <a:r>
              <a:rPr lang="en-GB" sz="1800" dirty="0"/>
              <a:t>     prescribing antibiotics in the </a:t>
            </a:r>
            <a:r>
              <a:rPr lang="en-GB" sz="1800" dirty="0" smtClean="0"/>
              <a:t>community</a:t>
            </a:r>
          </a:p>
          <a:p>
            <a:pPr>
              <a:lnSpc>
                <a:spcPct val="80000"/>
              </a:lnSpc>
              <a:buNone/>
            </a:pPr>
            <a:endParaRPr lang="en-GB" sz="1800" i="1" dirty="0"/>
          </a:p>
          <a:p>
            <a:pPr>
              <a:lnSpc>
                <a:spcPct val="80000"/>
              </a:lnSpc>
              <a:buNone/>
            </a:pPr>
            <a:r>
              <a:rPr lang="en-GB" sz="1800" dirty="0"/>
              <a:t>     Proton pump inhibitors should only be used when there is a clear</a:t>
            </a:r>
          </a:p>
          <a:p>
            <a:pPr>
              <a:lnSpc>
                <a:spcPct val="80000"/>
              </a:lnSpc>
              <a:buNone/>
            </a:pPr>
            <a:r>
              <a:rPr lang="en-GB" sz="1800" dirty="0"/>
              <a:t>     indication </a:t>
            </a:r>
          </a:p>
          <a:p>
            <a:pPr>
              <a:lnSpc>
                <a:spcPct val="80000"/>
              </a:lnSpc>
            </a:pPr>
            <a:endParaRPr lang="en-GB" sz="1800" dirty="0"/>
          </a:p>
          <a:p>
            <a:pPr>
              <a:lnSpc>
                <a:spcPct val="80000"/>
              </a:lnSpc>
            </a:pPr>
            <a:endParaRPr lang="en-GB" sz="1800"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GB" sz="3200" i="1" dirty="0"/>
              <a:t>                        Transmission</a:t>
            </a:r>
          </a:p>
        </p:txBody>
      </p:sp>
      <p:sp>
        <p:nvSpPr>
          <p:cNvPr id="110595" name="Rectangle 3"/>
          <p:cNvSpPr>
            <a:spLocks noGrp="1" noChangeArrowheads="1"/>
          </p:cNvSpPr>
          <p:nvPr>
            <p:ph type="body" idx="1"/>
          </p:nvPr>
        </p:nvSpPr>
        <p:spPr>
          <a:xfrm>
            <a:off x="395536" y="2276872"/>
            <a:ext cx="8229600" cy="4389120"/>
          </a:xfrm>
        </p:spPr>
        <p:txBody>
          <a:bodyPr/>
          <a:lstStyle/>
          <a:p>
            <a:pPr>
              <a:lnSpc>
                <a:spcPct val="80000"/>
              </a:lnSpc>
            </a:pPr>
            <a:r>
              <a:rPr lang="en-GB" sz="2000" dirty="0" smtClean="0"/>
              <a:t>As </a:t>
            </a:r>
            <a:r>
              <a:rPr lang="en-GB" sz="2000" i="1" dirty="0"/>
              <a:t>C. difficile </a:t>
            </a:r>
            <a:r>
              <a:rPr lang="en-GB" sz="2000" dirty="0"/>
              <a:t>is an anaerobic bacterium, viable bacteria will quickly die when exposed to air. However, </a:t>
            </a:r>
            <a:r>
              <a:rPr lang="en-GB" sz="2000" i="1" dirty="0"/>
              <a:t>C. difficile </a:t>
            </a:r>
            <a:r>
              <a:rPr lang="en-GB" sz="2000" dirty="0"/>
              <a:t>produces hardy spores that can tolerate air, heat and resist various detergents and disinfectants, and are able to survive for extended periods in the environment.</a:t>
            </a:r>
          </a:p>
          <a:p>
            <a:pPr>
              <a:lnSpc>
                <a:spcPct val="80000"/>
              </a:lnSpc>
            </a:pPr>
            <a:endParaRPr lang="en-GB" sz="2000" dirty="0"/>
          </a:p>
          <a:p>
            <a:pPr>
              <a:lnSpc>
                <a:spcPct val="80000"/>
              </a:lnSpc>
            </a:pPr>
            <a:endParaRPr lang="en-GB" sz="2000" dirty="0"/>
          </a:p>
          <a:p>
            <a:pPr>
              <a:lnSpc>
                <a:spcPct val="80000"/>
              </a:lnSpc>
            </a:pPr>
            <a:r>
              <a:rPr lang="en-GB" sz="2000" i="1" dirty="0" smtClean="0"/>
              <a:t>C</a:t>
            </a:r>
            <a:r>
              <a:rPr lang="en-GB" sz="2000" i="1" dirty="0"/>
              <a:t>. difficile </a:t>
            </a:r>
            <a:r>
              <a:rPr lang="en-GB" sz="2000" dirty="0"/>
              <a:t>is transmitted between people via spores that are picked up either by direct contact with an infected (or contaminated) person or by indirect contact with a contaminated surface. The ability of these spores to survive in the environment, even when disinfectants are used, has contributed to the wide spread of </a:t>
            </a:r>
            <a:r>
              <a:rPr lang="en-GB" sz="2000" i="1" dirty="0"/>
              <a:t>C. difficile </a:t>
            </a:r>
            <a:r>
              <a:rPr lang="en-GB" sz="2000" dirty="0"/>
              <a:t>in healthcare facilities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a:xfrm>
            <a:off x="250825" y="1196975"/>
            <a:ext cx="7772400" cy="1143000"/>
          </a:xfrm>
        </p:spPr>
        <p:txBody>
          <a:bodyPr>
            <a:normAutofit fontScale="90000"/>
          </a:bodyPr>
          <a:lstStyle/>
          <a:p>
            <a:pPr algn="ctr" eaLnBrk="1" hangingPunct="1"/>
            <a:r>
              <a:rPr lang="en-GB" sz="3200" i="1"/>
              <a:t>      Mode of Transmission</a:t>
            </a:r>
            <a:r>
              <a:rPr lang="en-GB"/>
              <a:t> </a:t>
            </a:r>
            <a:br>
              <a:rPr lang="en-GB"/>
            </a:br>
            <a:endParaRPr lang="en-GB"/>
          </a:p>
        </p:txBody>
      </p:sp>
      <p:graphicFrame>
        <p:nvGraphicFramePr>
          <p:cNvPr id="8" name="Content Placeholder 3"/>
          <p:cNvGraphicFramePr>
            <a:graphicFrameLocks noGrp="1"/>
          </p:cNvGraphicFramePr>
          <p:nvPr>
            <p:ph type="clipArt" sz="half" idx="4294967295"/>
          </p:nvPr>
        </p:nvGraphicFramePr>
        <p:xfrm>
          <a:off x="1699909" y="1992792"/>
          <a:ext cx="5453933" cy="45232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1141" name="AutoShape 4"/>
          <p:cNvSpPr>
            <a:spLocks noChangeArrowheads="1"/>
          </p:cNvSpPr>
          <p:nvPr/>
        </p:nvSpPr>
        <p:spPr bwMode="auto">
          <a:xfrm rot="10800000">
            <a:off x="4211638" y="6092825"/>
            <a:ext cx="457200" cy="503238"/>
          </a:xfrm>
          <a:prstGeom prst="downArrow">
            <a:avLst>
              <a:gd name="adj1" fmla="val 50000"/>
              <a:gd name="adj2" fmla="val 36690"/>
            </a:avLst>
          </a:prstGeom>
          <a:solidFill>
            <a:srgbClr val="FF0000"/>
          </a:solidFill>
          <a:ln w="9525">
            <a:solidFill>
              <a:schemeClr val="tx1"/>
            </a:solidFill>
            <a:miter lim="800000"/>
            <a:headEnd/>
            <a:tailEnd/>
          </a:ln>
        </p:spPr>
        <p:txBody>
          <a:bodyPr rot="10800000" wrap="none" anchor="ctr"/>
          <a:lstStyle/>
          <a:p>
            <a:pPr algn="ctr" eaLnBrk="1" hangingPunct="1"/>
            <a:endParaRPr lang="en-GB" sz="2400">
              <a:solidFill>
                <a:srgbClr val="FF0000"/>
              </a:solidFill>
              <a:latin typeface="Times New Roman" pitchFamily="18" charset="0"/>
            </a:endParaRPr>
          </a:p>
        </p:txBody>
      </p:sp>
      <p:sp>
        <p:nvSpPr>
          <p:cNvPr id="91142" name="TextBox 4"/>
          <p:cNvSpPr txBox="1">
            <a:spLocks noChangeArrowheads="1"/>
          </p:cNvSpPr>
          <p:nvPr/>
        </p:nvSpPr>
        <p:spPr bwMode="auto">
          <a:xfrm>
            <a:off x="3348038" y="4005263"/>
            <a:ext cx="2438400" cy="457200"/>
          </a:xfrm>
          <a:prstGeom prst="rect">
            <a:avLst/>
          </a:prstGeom>
          <a:noFill/>
          <a:ln w="9525">
            <a:noFill/>
            <a:miter lim="800000"/>
            <a:headEnd/>
            <a:tailEnd/>
          </a:ln>
        </p:spPr>
        <p:txBody>
          <a:bodyPr>
            <a:spAutoFit/>
          </a:bodyPr>
          <a:lstStyle/>
          <a:p>
            <a:pPr eaLnBrk="1" hangingPunct="1"/>
            <a:r>
              <a:rPr lang="en-GB" sz="2400" dirty="0">
                <a:latin typeface="Times New Roman" pitchFamily="18" charset="0"/>
              </a:rPr>
              <a:t>Chain of Infection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sz="3200" i="1"/>
              <a:t>                    Pathogenesis of CDI</a:t>
            </a:r>
            <a:br>
              <a:rPr lang="en-US" sz="3200" i="1"/>
            </a:br>
            <a:endParaRPr lang="en-GB" sz="3200" i="1"/>
          </a:p>
        </p:txBody>
      </p:sp>
      <p:sp>
        <p:nvSpPr>
          <p:cNvPr id="97283" name="Rectangle 3"/>
          <p:cNvSpPr>
            <a:spLocks noGrp="1" noChangeArrowheads="1"/>
          </p:cNvSpPr>
          <p:nvPr>
            <p:ph type="body" idx="1"/>
          </p:nvPr>
        </p:nvSpPr>
        <p:spPr/>
        <p:txBody>
          <a:bodyPr/>
          <a:lstStyle/>
          <a:p>
            <a:pPr>
              <a:buNone/>
            </a:pPr>
            <a:r>
              <a:rPr lang="en-GB" sz="2600" i="1" dirty="0"/>
              <a:t>    C. difficile </a:t>
            </a:r>
            <a:r>
              <a:rPr lang="en-GB" sz="2600" dirty="0"/>
              <a:t>spores are transmitted by faecal-oral </a:t>
            </a:r>
            <a:r>
              <a:rPr lang="en-GB" sz="2600" dirty="0" smtClean="0"/>
              <a:t>route which, </a:t>
            </a:r>
            <a:r>
              <a:rPr lang="en-GB" sz="2600" dirty="0"/>
              <a:t>when </a:t>
            </a:r>
            <a:r>
              <a:rPr lang="en-GB" sz="2600" dirty="0" smtClean="0"/>
              <a:t>ingested, </a:t>
            </a:r>
            <a:r>
              <a:rPr lang="en-GB" sz="2600" dirty="0"/>
              <a:t>find an adequate environment and pH in the bile of the small bowel to germinate into their vegetative forms and subsequently colonize the intestine. </a:t>
            </a:r>
          </a:p>
          <a:p>
            <a:pPr>
              <a:buNone/>
            </a:pPr>
            <a:r>
              <a:rPr lang="en-GB" sz="2600" dirty="0"/>
              <a:t>  </a:t>
            </a:r>
            <a:endParaRPr lang="en-GB" sz="2600" dirty="0" smtClean="0"/>
          </a:p>
          <a:p>
            <a:pPr>
              <a:buNone/>
            </a:pPr>
            <a:r>
              <a:rPr lang="en-GB" sz="2600" dirty="0" smtClean="0"/>
              <a:t>  </a:t>
            </a:r>
            <a:r>
              <a:rPr lang="en-GB" sz="2600" dirty="0"/>
              <a:t>Toxin induced damage of the mucosal barrier is the main pathogenic mechanism of </a:t>
            </a:r>
            <a:r>
              <a:rPr lang="en-GB" sz="2600" i="1" dirty="0"/>
              <a:t>C. difficile.</a:t>
            </a:r>
          </a:p>
          <a:p>
            <a:pPr>
              <a:buNone/>
            </a:pPr>
            <a:r>
              <a:rPr lang="en-GB" sz="2600" dirty="0"/>
              <a:t>    </a:t>
            </a:r>
          </a:p>
        </p:txBody>
      </p:sp>
      <p:sp>
        <p:nvSpPr>
          <p:cNvPr id="97284" name="Rectangle 5"/>
          <p:cNvSpPr>
            <a:spLocks noChangeArrowheads="1"/>
          </p:cNvSpPr>
          <p:nvPr/>
        </p:nvSpPr>
        <p:spPr bwMode="auto">
          <a:xfrm>
            <a:off x="395288" y="1484313"/>
            <a:ext cx="8153400" cy="1143000"/>
          </a:xfrm>
          <a:prstGeom prst="rect">
            <a:avLst/>
          </a:prstGeom>
          <a:noFill/>
          <a:ln w="9525">
            <a:noFill/>
            <a:miter lim="800000"/>
            <a:headEnd/>
            <a:tailEnd/>
          </a:ln>
        </p:spPr>
        <p:txBody>
          <a:bodyPr anchor="ctr"/>
          <a:lstStyle/>
          <a:p>
            <a:r>
              <a:rPr lang="en-US" sz="360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777</TotalTime>
  <Words>3031</Words>
  <Application>Microsoft Office PowerPoint</Application>
  <PresentationFormat>On-screen Show (4:3)</PresentationFormat>
  <Paragraphs>264</Paragraphs>
  <Slides>34</Slides>
  <Notes>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           PHPU Health Protection Team                        April2017</vt:lpstr>
      <vt:lpstr>     Clostridium difficile       </vt:lpstr>
      <vt:lpstr>Slide 3</vt:lpstr>
      <vt:lpstr>           Etiology and Risk Factors</vt:lpstr>
      <vt:lpstr>   Major risk factors for CDI</vt:lpstr>
      <vt:lpstr>Use of antibiotics and proton pump inhibitors </vt:lpstr>
      <vt:lpstr>                        Transmission</vt:lpstr>
      <vt:lpstr>      Mode of Transmission  </vt:lpstr>
      <vt:lpstr>                    Pathogenesis of CDI </vt:lpstr>
      <vt:lpstr>Slide 10</vt:lpstr>
      <vt:lpstr>                            Symptoms </vt:lpstr>
      <vt:lpstr>             Definition of diarrhoea </vt:lpstr>
      <vt:lpstr>When and how to obtain a faecal specimen from a resident</vt:lpstr>
      <vt:lpstr>                          Procedure </vt:lpstr>
      <vt:lpstr>                       Key recommendations </vt:lpstr>
      <vt:lpstr>                           Staff Education</vt:lpstr>
      <vt:lpstr>                 Isolation precautions</vt:lpstr>
      <vt:lpstr>Slide 18</vt:lpstr>
      <vt:lpstr>                    Hand Hygiene Methods</vt:lpstr>
      <vt:lpstr>                  Hand hygiene</vt:lpstr>
      <vt:lpstr>          Personal protective equipment</vt:lpstr>
      <vt:lpstr>       Environmental cleaning</vt:lpstr>
      <vt:lpstr>              Environmental cleaning</vt:lpstr>
      <vt:lpstr>             Environmental cleaning</vt:lpstr>
      <vt:lpstr>             Environmental cleaning</vt:lpstr>
      <vt:lpstr>          Safe management of linen</vt:lpstr>
      <vt:lpstr>Slide 27</vt:lpstr>
      <vt:lpstr>Handling used linen</vt:lpstr>
      <vt:lpstr>Slide 29</vt:lpstr>
      <vt:lpstr>           Storage of clean linen</vt:lpstr>
      <vt:lpstr>Handling of Waste</vt:lpstr>
      <vt:lpstr>Health Protection Teams </vt:lpstr>
      <vt:lpstr>Thank You for your attention</vt:lpstr>
      <vt:lpstr>Any Questions  or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 required by a HPNS in managing a case of a notifiable disease</dc:title>
  <dc:creator>Hilda</dc:creator>
  <cp:lastModifiedBy>CROOKHI368</cp:lastModifiedBy>
  <cp:revision>79</cp:revision>
  <cp:lastPrinted>2016-03-23T14:55:51Z</cp:lastPrinted>
  <dcterms:created xsi:type="dcterms:W3CDTF">2016-03-20T16:36:15Z</dcterms:created>
  <dcterms:modified xsi:type="dcterms:W3CDTF">2017-11-23T13:37:07Z</dcterms:modified>
</cp:coreProperties>
</file>