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89" r:id="rId3"/>
    <p:sldId id="258" r:id="rId4"/>
    <p:sldId id="360" r:id="rId5"/>
    <p:sldId id="361" r:id="rId6"/>
    <p:sldId id="358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354" r:id="rId15"/>
    <p:sldId id="392" r:id="rId16"/>
    <p:sldId id="401" r:id="rId17"/>
    <p:sldId id="402" r:id="rId18"/>
    <p:sldId id="403" r:id="rId19"/>
    <p:sldId id="404" r:id="rId20"/>
    <p:sldId id="405" r:id="rId21"/>
    <p:sldId id="406" r:id="rId22"/>
    <p:sldId id="351" r:id="rId23"/>
    <p:sldId id="352" r:id="rId24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2000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869"/>
    <a:srgbClr val="0391BF"/>
    <a:srgbClr val="000066"/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579" autoAdjust="0"/>
  </p:normalViewPr>
  <p:slideViewPr>
    <p:cSldViewPr>
      <p:cViewPr>
        <p:scale>
          <a:sx n="100" d="100"/>
          <a:sy n="100" d="100"/>
        </p:scale>
        <p:origin x="-510" y="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BB74FC04-7639-4017-99F4-05899C2DCBD4}" type="datetimeFigureOut">
              <a:rPr lang="en-GB"/>
              <a:pPr>
                <a:defRPr/>
              </a:pPr>
              <a:t>01/11/2016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778359C2-A47A-44BE-967C-97A9CE6042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359C2-A47A-44BE-967C-97A9CE60425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359C2-A47A-44BE-967C-97A9CE60425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0" y="1219200"/>
          <a:ext cx="9129713" cy="5638800"/>
        </p:xfrm>
        <a:graphic>
          <a:graphicData uri="http://schemas.openxmlformats.org/presentationml/2006/ole">
            <p:oleObj spid="_x0000_s1026" name="CorelPhotoPaint.Image.10" r:id="rId14" imgW="9130159" imgH="6857143" progId="">
              <p:embed/>
            </p:oleObj>
          </a:graphicData>
        </a:graphic>
      </p:graphicFrame>
      <p:pic>
        <p:nvPicPr>
          <p:cNvPr id="1028" name="Picture 6"/>
          <p:cNvPicPr>
            <a:picLocks noChangeAspect="1" noChangeArrowheads="1"/>
          </p:cNvPicPr>
          <p:nvPr userDrawn="1"/>
        </p:nvPicPr>
        <p:blipFill>
          <a:blip r:embed="rId15" cstate="print">
            <a:lum bright="84000" contrast="-86000"/>
          </a:blip>
          <a:srcRect/>
          <a:stretch>
            <a:fillRect/>
          </a:stretch>
        </p:blipFill>
        <p:spPr bwMode="auto">
          <a:xfrm>
            <a:off x="0" y="1406525"/>
            <a:ext cx="91440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9" name="Group 12"/>
          <p:cNvGrpSpPr>
            <a:grpSpLocks/>
          </p:cNvGrpSpPr>
          <p:nvPr userDrawn="1"/>
        </p:nvGrpSpPr>
        <p:grpSpPr bwMode="auto">
          <a:xfrm>
            <a:off x="684213" y="260350"/>
            <a:ext cx="7404100" cy="946150"/>
            <a:chOff x="694" y="5521"/>
            <a:chExt cx="11660" cy="1490"/>
          </a:xfrm>
        </p:grpSpPr>
        <p:grpSp>
          <p:nvGrpSpPr>
            <p:cNvPr id="1030" name="Group 13"/>
            <p:cNvGrpSpPr>
              <a:grpSpLocks/>
            </p:cNvGrpSpPr>
            <p:nvPr/>
          </p:nvGrpSpPr>
          <p:grpSpPr bwMode="auto">
            <a:xfrm>
              <a:off x="694" y="5701"/>
              <a:ext cx="8690" cy="1260"/>
              <a:chOff x="720" y="594"/>
              <a:chExt cx="10080" cy="1440"/>
            </a:xfrm>
          </p:grpSpPr>
          <p:pic>
            <p:nvPicPr>
              <p:cNvPr id="1032" name="Picture 14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720" y="594"/>
                <a:ext cx="10080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9" name="AutoShape 15"/>
              <p:cNvSpPr>
                <a:spLocks noChangeArrowheads="1"/>
              </p:cNvSpPr>
              <p:nvPr/>
            </p:nvSpPr>
            <p:spPr bwMode="auto">
              <a:xfrm>
                <a:off x="900" y="774"/>
                <a:ext cx="4860" cy="90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2600" b="1">
                    <a:solidFill>
                      <a:srgbClr val="003366"/>
                    </a:solidFill>
                    <a:latin typeface="Georgia" pitchFamily="18" charset="0"/>
                  </a:rPr>
                  <a:t>Ready to</a:t>
                </a:r>
                <a:r>
                  <a:rPr lang="en-US" sz="3000" b="1">
                    <a:solidFill>
                      <a:srgbClr val="003366"/>
                    </a:solidFill>
                    <a:latin typeface="Georgia" pitchFamily="18" charset="0"/>
                  </a:rPr>
                  <a:t> </a:t>
                </a:r>
                <a:r>
                  <a:rPr lang="en-US" sz="2600" b="1">
                    <a:solidFill>
                      <a:srgbClr val="003366"/>
                    </a:solidFill>
                    <a:latin typeface="Georgia" pitchFamily="18" charset="0"/>
                  </a:rPr>
                  <a:t>Lead</a:t>
                </a:r>
                <a:endParaRPr lang="en-US" sz="1800"/>
              </a:p>
            </p:txBody>
          </p:sp>
        </p:grpSp>
        <p:pic>
          <p:nvPicPr>
            <p:cNvPr id="1031" name="Picture 16" descr="logo_NHSGG&amp;C_%202_colour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0294" y="5521"/>
              <a:ext cx="2060" cy="1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emma-fryer.com/wp-content/uploads/2011/06/Blog-Coffee.jpg&amp;imgrefurl=http://emma-fryer.com/tag/roi/&amp;usg=__42UQ3W8CwkU-hLQSVP0gk89k01s=&amp;h=320&amp;w=375&amp;sz=28&amp;hl=en&amp;start=155&amp;zoom=1&amp;tbnid=JPRLGblDgu9VQM:&amp;tbnh=104&amp;tbnw=122&amp;ei=23ZXTvjcEYG88gPmj9W1DA&amp;prev=/search?q=coffee+networking&amp;start=140&amp;hl=en&amp;safe=active&amp;sa=N&amp;gbv=2&amp;tbm=isch&amp;itbs=1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imgres?q=leadership+graphics&amp;hl=en&amp;sa=X&amp;biw=887&amp;bih=561&amp;tbm=isch&amp;prmd=imvns&amp;tbnid=nBH2RCKpm-TSGM:&amp;imgrefurl=http://www.blingcheese.com/image/code/99/leadership.htm&amp;docid=FJW_F0Lqq7xD1M&amp;imgurl=http://i282.photobucket.com/albums/kk248/mael09/bigstockphoto_Leadership_798680.jpg&amp;w=1200&amp;h=776&amp;ei=RkwuUJOhB4uY0QWcsIHgDA&amp;zoom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646113" y="2420938"/>
            <a:ext cx="7924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092869"/>
                </a:solidFill>
              </a:rPr>
              <a:t>Undertaking Ready to Lead</a:t>
            </a:r>
          </a:p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092869"/>
                </a:solidFill>
              </a:rPr>
              <a:t>The Leadership Challenges for NHSGGC</a:t>
            </a:r>
          </a:p>
          <a:p>
            <a:pPr>
              <a:spcBef>
                <a:spcPct val="0"/>
              </a:spcBef>
            </a:pPr>
            <a:endParaRPr lang="en-US" sz="2400" b="1" dirty="0">
              <a:solidFill>
                <a:srgbClr val="092869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0391BF"/>
                </a:solidFill>
              </a:rPr>
              <a:t>Tuesday 1</a:t>
            </a:r>
            <a:r>
              <a:rPr lang="en-US" sz="2400" b="1" baseline="30000" dirty="0" smtClean="0">
                <a:solidFill>
                  <a:srgbClr val="0391BF"/>
                </a:solidFill>
              </a:rPr>
              <a:t>st</a:t>
            </a:r>
            <a:r>
              <a:rPr lang="en-US" sz="2400" b="1" dirty="0" smtClean="0">
                <a:solidFill>
                  <a:srgbClr val="0391BF"/>
                </a:solidFill>
              </a:rPr>
              <a:t> November 2016</a:t>
            </a:r>
            <a:endParaRPr lang="en-US" sz="2400" b="1" dirty="0">
              <a:solidFill>
                <a:srgbClr val="0391BF"/>
              </a:solidFill>
            </a:endParaRPr>
          </a:p>
          <a:p>
            <a:pPr>
              <a:spcBef>
                <a:spcPct val="0"/>
              </a:spcBef>
            </a:pPr>
            <a:endParaRPr lang="en-US" sz="2400" b="1" dirty="0">
              <a:solidFill>
                <a:srgbClr val="0391BF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092869"/>
                </a:solidFill>
              </a:rPr>
              <a:t>WELCOME </a:t>
            </a:r>
            <a:br>
              <a:rPr lang="en-US" sz="2400" b="1" dirty="0">
                <a:solidFill>
                  <a:srgbClr val="092869"/>
                </a:solidFill>
              </a:rPr>
            </a:br>
            <a:endParaRPr lang="en-US" sz="2400" b="1" dirty="0">
              <a:solidFill>
                <a:srgbClr val="092869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391BF"/>
                </a:solidFill>
              </a:rPr>
              <a:t>Please fill out your name place holder – both sides – </a:t>
            </a:r>
          </a:p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391BF"/>
                </a:solidFill>
              </a:rPr>
              <a:t>whilst you are waiting </a:t>
            </a:r>
            <a:r>
              <a:rPr lang="en-US" sz="2400" b="1" dirty="0">
                <a:solidFill>
                  <a:srgbClr val="0391BF"/>
                </a:solidFill>
              </a:rPr>
              <a:t> </a:t>
            </a:r>
            <a:endParaRPr lang="en-GB" sz="2400" b="1" dirty="0">
              <a:solidFill>
                <a:srgbClr val="0391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1196975"/>
            <a:ext cx="7777163" cy="57467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2400" smtClean="0">
                <a:solidFill>
                  <a:srgbClr val="092869"/>
                </a:solidFill>
              </a:rPr>
              <a:t>Where do we need to be: Facing the Future Together?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23850" y="1906588"/>
            <a:ext cx="8534400" cy="47625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US" altLang="ja-JP" sz="2000" b="1" smtClean="0">
                <a:solidFill>
                  <a:srgbClr val="092869"/>
                </a:solidFill>
                <a:ea typeface="ＭＳ Ｐゴシック" charset="-128"/>
              </a:rPr>
              <a:t>All our managers should also be effective leaders. Leadership is management plus. It is more than managing transactions, it is managing with vision and with imagination, with a drive for positive change and with a real focus on engaging staff and patients. </a:t>
            </a:r>
          </a:p>
          <a:p>
            <a:pPr marL="0" indent="0">
              <a:buFontTx/>
              <a:buNone/>
            </a:pPr>
            <a:r>
              <a:rPr lang="en-US" altLang="ja-JP" sz="2000" b="1" smtClean="0">
                <a:solidFill>
                  <a:srgbClr val="092869"/>
                </a:solidFill>
                <a:ea typeface="ＭＳ Ｐゴシック" charset="-128"/>
              </a:rPr>
              <a:t>Our Managers need to:</a:t>
            </a:r>
          </a:p>
          <a:p>
            <a:pPr lvl="1" indent="-220663">
              <a:spcAft>
                <a:spcPts val="1200"/>
              </a:spcAft>
            </a:pPr>
            <a:r>
              <a:rPr lang="en-US" altLang="ja-JP" sz="2000" b="1" smtClean="0">
                <a:solidFill>
                  <a:srgbClr val="092869"/>
                </a:solidFill>
                <a:ea typeface="ＭＳ Ｐゴシック" charset="-128"/>
              </a:rPr>
              <a:t>be better equipped and supported to perform effectively</a:t>
            </a:r>
          </a:p>
          <a:p>
            <a:pPr lvl="1" indent="-220663">
              <a:spcAft>
                <a:spcPts val="1200"/>
              </a:spcAft>
            </a:pPr>
            <a:r>
              <a:rPr lang="en-US" altLang="ja-JP" sz="2000" b="1" smtClean="0">
                <a:solidFill>
                  <a:srgbClr val="092869"/>
                </a:solidFill>
                <a:ea typeface="ＭＳ Ｐゴシック" charset="-128"/>
              </a:rPr>
              <a:t>work with clearer and more consistent organisational requirements and real incentives for delivery, particularly on relationships with staff and quality of services</a:t>
            </a:r>
            <a:endParaRPr lang="en-GB" altLang="ja-JP" sz="2000" b="1" smtClean="0">
              <a:solidFill>
                <a:srgbClr val="092869"/>
              </a:solidFill>
              <a:ea typeface="ＭＳ Ｐゴシック" charset="-128"/>
            </a:endParaRPr>
          </a:p>
          <a:p>
            <a:pPr lvl="1" indent="-220663">
              <a:spcAft>
                <a:spcPts val="1200"/>
              </a:spcAft>
            </a:pPr>
            <a:r>
              <a:rPr lang="en-US" altLang="ja-JP" sz="2000" b="1" smtClean="0">
                <a:solidFill>
                  <a:srgbClr val="092869"/>
                </a:solidFill>
                <a:ea typeface="ＭＳ Ｐゴシック" charset="-128"/>
              </a:rPr>
              <a:t>be able to develop beyond management into leadership</a:t>
            </a:r>
            <a:endParaRPr lang="en-GB" altLang="ja-JP" sz="2000" b="1" smtClean="0">
              <a:solidFill>
                <a:srgbClr val="092869"/>
              </a:solidFill>
              <a:ea typeface="ＭＳ Ｐゴシック" charset="-128"/>
            </a:endParaRPr>
          </a:p>
          <a:p>
            <a:pPr lvl="1" indent="-220663"/>
            <a:r>
              <a:rPr lang="en-US" altLang="ja-JP" sz="2000" b="1" smtClean="0">
                <a:solidFill>
                  <a:srgbClr val="092869"/>
                </a:solidFill>
                <a:ea typeface="ＭＳ Ｐゴシック" charset="-128"/>
              </a:rPr>
              <a:t>be highly motivated and respected by the staff they work with</a:t>
            </a:r>
            <a:endParaRPr lang="en-GB" altLang="ja-JP" sz="2000" b="1" smtClean="0">
              <a:solidFill>
                <a:srgbClr val="092869"/>
              </a:solidFill>
              <a:ea typeface="ＭＳ Ｐゴシック" charset="-128"/>
            </a:endParaRPr>
          </a:p>
          <a:p>
            <a:pPr marL="0" indent="0"/>
            <a:endParaRPr lang="en-GB" sz="2000" b="1" smtClean="0">
              <a:solidFill>
                <a:srgbClr val="09286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6"/>
          <p:cNvSpPr>
            <a:spLocks noGrp="1"/>
          </p:cNvSpPr>
          <p:nvPr>
            <p:ph type="title" idx="4294967295"/>
          </p:nvPr>
        </p:nvSpPr>
        <p:spPr bwMode="auto">
          <a:xfrm>
            <a:off x="142875" y="142875"/>
            <a:ext cx="6229350" cy="10715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GB" sz="2800" smtClean="0">
                <a:solidFill>
                  <a:srgbClr val="092869"/>
                </a:solidFill>
              </a:rPr>
              <a:t>Where do we need to be: Facing the Future Together?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57188" y="1268413"/>
            <a:ext cx="8786812" cy="54292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en-GB" sz="1800">
              <a:solidFill>
                <a:schemeClr val="lt1"/>
              </a:solidFill>
              <a:latin typeface="+mn-lt"/>
            </a:endParaRPr>
          </a:p>
        </p:txBody>
      </p:sp>
      <p:graphicFrame>
        <p:nvGraphicFramePr>
          <p:cNvPr id="40" name="Group 2"/>
          <p:cNvGraphicFramePr>
            <a:graphicFrameLocks noGrp="1"/>
          </p:cNvGraphicFramePr>
          <p:nvPr>
            <p:ph idx="4294967295"/>
          </p:nvPr>
        </p:nvGraphicFramePr>
        <p:xfrm>
          <a:off x="2789238" y="3263900"/>
          <a:ext cx="3465512" cy="2073275"/>
        </p:xfrm>
        <a:graphic>
          <a:graphicData uri="http://schemas.openxmlformats.org/drawingml/2006/table">
            <a:tbl>
              <a:tblPr/>
              <a:tblGrid>
                <a:gridCol w="1804987"/>
                <a:gridCol w="1660525"/>
              </a:tblGrid>
              <a:tr h="1014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Achieving Value for Money &amp; Financial Efficiencies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Working with Partners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Focus on Service Quality &amp; Improvement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Engaging Staff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6159" name="Oval 13"/>
          <p:cNvSpPr>
            <a:spLocks noChangeArrowheads="1"/>
          </p:cNvSpPr>
          <p:nvPr/>
        </p:nvSpPr>
        <p:spPr bwMode="auto">
          <a:xfrm>
            <a:off x="3500438" y="1357313"/>
            <a:ext cx="2087562" cy="12255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sz="1400" b="1">
                <a:cs typeface="Arial" charset="0"/>
              </a:rPr>
              <a:t>NHS GGC</a:t>
            </a:r>
          </a:p>
          <a:p>
            <a:pPr>
              <a:spcBef>
                <a:spcPct val="0"/>
              </a:spcBef>
            </a:pPr>
            <a:r>
              <a:rPr lang="en-GB" sz="1400" b="1">
                <a:cs typeface="Arial" charset="0"/>
              </a:rPr>
              <a:t>Leadership </a:t>
            </a:r>
          </a:p>
          <a:p>
            <a:pPr>
              <a:spcBef>
                <a:spcPct val="0"/>
              </a:spcBef>
            </a:pPr>
            <a:r>
              <a:rPr lang="en-GB" sz="1400" b="1">
                <a:cs typeface="Arial" charset="0"/>
              </a:rPr>
              <a:t>Standards, Values </a:t>
            </a:r>
          </a:p>
          <a:p>
            <a:pPr>
              <a:spcBef>
                <a:spcPct val="0"/>
              </a:spcBef>
            </a:pPr>
            <a:r>
              <a:rPr lang="en-GB" sz="1400" b="1">
                <a:cs typeface="Arial" charset="0"/>
              </a:rPr>
              <a:t>&amp; Competencies</a:t>
            </a:r>
          </a:p>
        </p:txBody>
      </p:sp>
      <p:sp>
        <p:nvSpPr>
          <p:cNvPr id="6160" name="Text Box 14"/>
          <p:cNvSpPr txBox="1">
            <a:spLocks noChangeArrowheads="1"/>
          </p:cNvSpPr>
          <p:nvPr/>
        </p:nvSpPr>
        <p:spPr bwMode="auto">
          <a:xfrm>
            <a:off x="404813" y="6326188"/>
            <a:ext cx="3629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1600" b="1">
                <a:solidFill>
                  <a:srgbClr val="A50021"/>
                </a:solidFill>
                <a:latin typeface="Comic Sans MS" pitchFamily="66" charset="0"/>
                <a:cs typeface="Arial" charset="0"/>
              </a:rPr>
              <a:t>We always try to do things better</a:t>
            </a:r>
          </a:p>
        </p:txBody>
      </p:sp>
      <p:sp>
        <p:nvSpPr>
          <p:cNvPr id="6161" name="Text Box 15"/>
          <p:cNvSpPr txBox="1">
            <a:spLocks noChangeArrowheads="1"/>
          </p:cNvSpPr>
          <p:nvPr/>
        </p:nvSpPr>
        <p:spPr bwMode="auto">
          <a:xfrm>
            <a:off x="593725" y="5749925"/>
            <a:ext cx="2325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1600" b="1">
                <a:solidFill>
                  <a:srgbClr val="A50021"/>
                </a:solidFill>
                <a:latin typeface="Comic Sans MS" pitchFamily="66" charset="0"/>
                <a:cs typeface="Arial" charset="0"/>
              </a:rPr>
              <a:t>We put patients first</a:t>
            </a:r>
          </a:p>
        </p:txBody>
      </p:sp>
      <p:sp>
        <p:nvSpPr>
          <p:cNvPr id="6162" name="Text Box 16"/>
          <p:cNvSpPr txBox="1">
            <a:spLocks noChangeArrowheads="1"/>
          </p:cNvSpPr>
          <p:nvPr/>
        </p:nvSpPr>
        <p:spPr bwMode="auto">
          <a:xfrm>
            <a:off x="633413" y="2205038"/>
            <a:ext cx="2466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1600" b="1">
                <a:solidFill>
                  <a:srgbClr val="A50021"/>
                </a:solidFill>
                <a:latin typeface="Comic Sans MS" pitchFamily="66" charset="0"/>
                <a:cs typeface="Arial" charset="0"/>
              </a:rPr>
              <a:t>We take accountability</a:t>
            </a:r>
          </a:p>
        </p:txBody>
      </p:sp>
      <p:sp>
        <p:nvSpPr>
          <p:cNvPr id="6163" name="Text Box 17"/>
          <p:cNvSpPr txBox="1">
            <a:spLocks noChangeArrowheads="1"/>
          </p:cNvSpPr>
          <p:nvPr/>
        </p:nvSpPr>
        <p:spPr bwMode="auto">
          <a:xfrm>
            <a:off x="6419850" y="2149475"/>
            <a:ext cx="233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1600" b="1">
                <a:solidFill>
                  <a:srgbClr val="A50021"/>
                </a:solidFill>
                <a:latin typeface="Comic Sans MS" pitchFamily="66" charset="0"/>
                <a:cs typeface="Arial" charset="0"/>
              </a:rPr>
              <a:t>We work as one team</a:t>
            </a:r>
          </a:p>
        </p:txBody>
      </p:sp>
      <p:sp>
        <p:nvSpPr>
          <p:cNvPr id="6164" name="Text Box 18"/>
          <p:cNvSpPr txBox="1">
            <a:spLocks noChangeArrowheads="1"/>
          </p:cNvSpPr>
          <p:nvPr/>
        </p:nvSpPr>
        <p:spPr bwMode="auto">
          <a:xfrm>
            <a:off x="239713" y="4383088"/>
            <a:ext cx="2397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1600" b="1">
                <a:solidFill>
                  <a:srgbClr val="A50021"/>
                </a:solidFill>
                <a:latin typeface="Comic Sans MS" pitchFamily="66" charset="0"/>
                <a:cs typeface="Arial" charset="0"/>
              </a:rPr>
              <a:t>We focus on outcomes</a:t>
            </a:r>
          </a:p>
        </p:txBody>
      </p:sp>
      <p:sp>
        <p:nvSpPr>
          <p:cNvPr id="6165" name="Oval 20"/>
          <p:cNvSpPr>
            <a:spLocks noChangeArrowheads="1"/>
          </p:cNvSpPr>
          <p:nvPr/>
        </p:nvSpPr>
        <p:spPr bwMode="auto">
          <a:xfrm>
            <a:off x="3429000" y="2438400"/>
            <a:ext cx="1219200" cy="6096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sz="1200" b="1">
                <a:solidFill>
                  <a:schemeClr val="bg1"/>
                </a:solidFill>
                <a:cs typeface="Arial" charset="0"/>
              </a:rPr>
              <a:t>Impartiality</a:t>
            </a:r>
          </a:p>
        </p:txBody>
      </p:sp>
      <p:sp>
        <p:nvSpPr>
          <p:cNvPr id="6166" name="Oval 21"/>
          <p:cNvSpPr>
            <a:spLocks noChangeArrowheads="1"/>
          </p:cNvSpPr>
          <p:nvPr/>
        </p:nvSpPr>
        <p:spPr bwMode="auto">
          <a:xfrm>
            <a:off x="6653213" y="2922588"/>
            <a:ext cx="1219200" cy="6096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sz="1200" b="1">
                <a:solidFill>
                  <a:schemeClr val="bg1"/>
                </a:solidFill>
                <a:cs typeface="Arial" charset="0"/>
              </a:rPr>
              <a:t>Political </a:t>
            </a:r>
          </a:p>
          <a:p>
            <a:pPr>
              <a:spcBef>
                <a:spcPct val="0"/>
              </a:spcBef>
            </a:pPr>
            <a:r>
              <a:rPr lang="en-GB" sz="1200" b="1">
                <a:solidFill>
                  <a:schemeClr val="bg1"/>
                </a:solidFill>
                <a:cs typeface="Arial" charset="0"/>
              </a:rPr>
              <a:t>Awareness</a:t>
            </a:r>
          </a:p>
        </p:txBody>
      </p:sp>
      <p:sp>
        <p:nvSpPr>
          <p:cNvPr id="6167" name="Oval 22"/>
          <p:cNvSpPr>
            <a:spLocks noChangeArrowheads="1"/>
          </p:cNvSpPr>
          <p:nvPr/>
        </p:nvSpPr>
        <p:spPr bwMode="auto">
          <a:xfrm>
            <a:off x="7034213" y="3455988"/>
            <a:ext cx="1219200" cy="6096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sz="1200" b="1">
                <a:solidFill>
                  <a:schemeClr val="bg1"/>
                </a:solidFill>
                <a:cs typeface="Arial" charset="0"/>
              </a:rPr>
              <a:t>Flexibility</a:t>
            </a:r>
          </a:p>
        </p:txBody>
      </p:sp>
      <p:sp>
        <p:nvSpPr>
          <p:cNvPr id="6168" name="Oval 23"/>
          <p:cNvSpPr>
            <a:spLocks noChangeArrowheads="1"/>
          </p:cNvSpPr>
          <p:nvPr/>
        </p:nvSpPr>
        <p:spPr bwMode="auto">
          <a:xfrm>
            <a:off x="4797425" y="2438400"/>
            <a:ext cx="1219200" cy="6096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sz="1200" b="1">
                <a:solidFill>
                  <a:schemeClr val="bg1"/>
                </a:solidFill>
                <a:cs typeface="Arial" charset="0"/>
              </a:rPr>
              <a:t>Strategic </a:t>
            </a:r>
          </a:p>
          <a:p>
            <a:pPr>
              <a:spcBef>
                <a:spcPct val="0"/>
              </a:spcBef>
            </a:pPr>
            <a:r>
              <a:rPr lang="en-GB" sz="1200" b="1">
                <a:solidFill>
                  <a:schemeClr val="bg1"/>
                </a:solidFill>
                <a:cs typeface="Arial" charset="0"/>
              </a:rPr>
              <a:t>Focus</a:t>
            </a:r>
          </a:p>
        </p:txBody>
      </p:sp>
      <p:sp>
        <p:nvSpPr>
          <p:cNvPr id="6169" name="Oval 24"/>
          <p:cNvSpPr>
            <a:spLocks noChangeArrowheads="1"/>
          </p:cNvSpPr>
          <p:nvPr/>
        </p:nvSpPr>
        <p:spPr bwMode="auto">
          <a:xfrm>
            <a:off x="1090613" y="3227388"/>
            <a:ext cx="1219200" cy="6096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sz="1200" b="1">
                <a:solidFill>
                  <a:schemeClr val="bg1"/>
                </a:solidFill>
                <a:cs typeface="Arial" charset="0"/>
              </a:rPr>
              <a:t>Accountability </a:t>
            </a:r>
          </a:p>
          <a:p>
            <a:pPr>
              <a:spcBef>
                <a:spcPct val="0"/>
              </a:spcBef>
            </a:pPr>
            <a:r>
              <a:rPr lang="en-GB" sz="1200" b="1">
                <a:solidFill>
                  <a:schemeClr val="bg1"/>
                </a:solidFill>
                <a:cs typeface="Arial" charset="0"/>
              </a:rPr>
              <a:t>For Results</a:t>
            </a:r>
          </a:p>
        </p:txBody>
      </p:sp>
      <p:sp>
        <p:nvSpPr>
          <p:cNvPr id="6170" name="Oval 25"/>
          <p:cNvSpPr>
            <a:spLocks noChangeArrowheads="1"/>
          </p:cNvSpPr>
          <p:nvPr/>
        </p:nvSpPr>
        <p:spPr bwMode="auto">
          <a:xfrm>
            <a:off x="1395413" y="2693988"/>
            <a:ext cx="1219200" cy="6096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sz="1200" b="1">
                <a:solidFill>
                  <a:schemeClr val="bg1"/>
                </a:solidFill>
                <a:cs typeface="Arial" charset="0"/>
              </a:rPr>
              <a:t>Resilience</a:t>
            </a:r>
          </a:p>
        </p:txBody>
      </p:sp>
      <p:sp>
        <p:nvSpPr>
          <p:cNvPr id="6171" name="Oval 26"/>
          <p:cNvSpPr>
            <a:spLocks noChangeArrowheads="1"/>
          </p:cNvSpPr>
          <p:nvPr/>
        </p:nvSpPr>
        <p:spPr bwMode="auto">
          <a:xfrm>
            <a:off x="1090613" y="4979988"/>
            <a:ext cx="1219200" cy="6096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sz="1200" b="1">
                <a:solidFill>
                  <a:schemeClr val="bg1"/>
                </a:solidFill>
                <a:cs typeface="Arial" charset="0"/>
              </a:rPr>
              <a:t>Initiative &amp; </a:t>
            </a:r>
          </a:p>
          <a:p>
            <a:pPr>
              <a:spcBef>
                <a:spcPct val="0"/>
              </a:spcBef>
            </a:pPr>
            <a:r>
              <a:rPr lang="en-GB" sz="1200" b="1">
                <a:solidFill>
                  <a:schemeClr val="bg1"/>
                </a:solidFill>
                <a:cs typeface="Arial" charset="0"/>
              </a:rPr>
              <a:t>Creativity</a:t>
            </a:r>
          </a:p>
        </p:txBody>
      </p:sp>
      <p:sp>
        <p:nvSpPr>
          <p:cNvPr id="6172" name="Oval 27"/>
          <p:cNvSpPr>
            <a:spLocks noChangeArrowheads="1"/>
          </p:cNvSpPr>
          <p:nvPr/>
        </p:nvSpPr>
        <p:spPr bwMode="auto">
          <a:xfrm>
            <a:off x="4297363" y="5678488"/>
            <a:ext cx="1219200" cy="6096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sz="1200" b="1">
                <a:solidFill>
                  <a:schemeClr val="bg1"/>
                </a:solidFill>
                <a:cs typeface="Arial" charset="0"/>
              </a:rPr>
              <a:t>Professional</a:t>
            </a:r>
          </a:p>
          <a:p>
            <a:pPr>
              <a:spcBef>
                <a:spcPct val="0"/>
              </a:spcBef>
            </a:pPr>
            <a:r>
              <a:rPr lang="en-GB" sz="1200" b="1">
                <a:solidFill>
                  <a:schemeClr val="bg1"/>
                </a:solidFill>
                <a:cs typeface="Arial" charset="0"/>
              </a:rPr>
              <a:t>Growth</a:t>
            </a:r>
          </a:p>
        </p:txBody>
      </p:sp>
      <p:sp>
        <p:nvSpPr>
          <p:cNvPr id="6173" name="Oval 28"/>
          <p:cNvSpPr>
            <a:spLocks noChangeArrowheads="1"/>
          </p:cNvSpPr>
          <p:nvPr/>
        </p:nvSpPr>
        <p:spPr bwMode="auto">
          <a:xfrm>
            <a:off x="7034213" y="3989388"/>
            <a:ext cx="1219200" cy="6096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sz="1200" b="1">
                <a:solidFill>
                  <a:schemeClr val="bg1"/>
                </a:solidFill>
                <a:cs typeface="Arial" charset="0"/>
              </a:rPr>
              <a:t>Influencing &amp;</a:t>
            </a:r>
          </a:p>
          <a:p>
            <a:pPr>
              <a:spcBef>
                <a:spcPct val="0"/>
              </a:spcBef>
            </a:pPr>
            <a:r>
              <a:rPr lang="en-GB" sz="1200" b="1">
                <a:solidFill>
                  <a:schemeClr val="bg1"/>
                </a:solidFill>
                <a:cs typeface="Arial" charset="0"/>
              </a:rPr>
              <a:t>Negotiating</a:t>
            </a:r>
          </a:p>
        </p:txBody>
      </p:sp>
      <p:sp>
        <p:nvSpPr>
          <p:cNvPr id="6174" name="Oval 29"/>
          <p:cNvSpPr>
            <a:spLocks noChangeArrowheads="1"/>
          </p:cNvSpPr>
          <p:nvPr/>
        </p:nvSpPr>
        <p:spPr bwMode="auto">
          <a:xfrm>
            <a:off x="3154363" y="5678488"/>
            <a:ext cx="1219200" cy="6096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sz="1200" b="1">
                <a:solidFill>
                  <a:schemeClr val="bg1"/>
                </a:solidFill>
                <a:cs typeface="Arial" charset="0"/>
              </a:rPr>
              <a:t>Champions</a:t>
            </a:r>
          </a:p>
          <a:p>
            <a:pPr>
              <a:spcBef>
                <a:spcPct val="0"/>
              </a:spcBef>
            </a:pPr>
            <a:r>
              <a:rPr lang="en-GB" sz="1200" b="1">
                <a:solidFill>
                  <a:schemeClr val="bg1"/>
                </a:solidFill>
                <a:cs typeface="Arial" charset="0"/>
              </a:rPr>
              <a:t>Change</a:t>
            </a:r>
          </a:p>
        </p:txBody>
      </p:sp>
      <p:sp>
        <p:nvSpPr>
          <p:cNvPr id="6175" name="Oval 30"/>
          <p:cNvSpPr>
            <a:spLocks noChangeArrowheads="1"/>
          </p:cNvSpPr>
          <p:nvPr/>
        </p:nvSpPr>
        <p:spPr bwMode="auto">
          <a:xfrm>
            <a:off x="5891213" y="2541588"/>
            <a:ext cx="1466850" cy="6096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GB" sz="1200" b="1">
                <a:solidFill>
                  <a:schemeClr val="bg1"/>
                </a:solidFill>
                <a:cs typeface="Arial" charset="0"/>
              </a:rPr>
              <a:t>Collaborative </a:t>
            </a:r>
          </a:p>
          <a:p>
            <a:pPr>
              <a:spcBef>
                <a:spcPct val="0"/>
              </a:spcBef>
            </a:pPr>
            <a:r>
              <a:rPr lang="en-GB" sz="1200" b="1">
                <a:solidFill>
                  <a:schemeClr val="bg1"/>
                </a:solidFill>
                <a:cs typeface="Arial" charset="0"/>
              </a:rPr>
              <a:t>Partnership </a:t>
            </a:r>
          </a:p>
          <a:p>
            <a:pPr>
              <a:spcBef>
                <a:spcPct val="0"/>
              </a:spcBef>
            </a:pPr>
            <a:r>
              <a:rPr lang="en-GB" sz="1200" b="1">
                <a:solidFill>
                  <a:schemeClr val="bg1"/>
                </a:solidFill>
                <a:cs typeface="Arial" charset="0"/>
              </a:rPr>
              <a:t>Approach</a:t>
            </a:r>
          </a:p>
        </p:txBody>
      </p:sp>
      <p:sp>
        <p:nvSpPr>
          <p:cNvPr id="6176" name="Text Box 31"/>
          <p:cNvSpPr txBox="1">
            <a:spLocks noChangeArrowheads="1"/>
          </p:cNvSpPr>
          <p:nvPr/>
        </p:nvSpPr>
        <p:spPr bwMode="auto">
          <a:xfrm>
            <a:off x="323850" y="6491288"/>
            <a:ext cx="882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en-US" sz="1800" b="1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6177" name="Text Box 17"/>
          <p:cNvSpPr txBox="1">
            <a:spLocks noChangeArrowheads="1"/>
          </p:cNvSpPr>
          <p:nvPr/>
        </p:nvSpPr>
        <p:spPr bwMode="auto">
          <a:xfrm>
            <a:off x="6372225" y="5084763"/>
            <a:ext cx="23844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1600" b="1">
                <a:solidFill>
                  <a:srgbClr val="A50021"/>
                </a:solidFill>
                <a:latin typeface="Comic Sans MS" pitchFamily="66" charset="0"/>
                <a:cs typeface="Arial" charset="0"/>
              </a:rPr>
              <a:t>We treat each other </a:t>
            </a:r>
          </a:p>
          <a:p>
            <a:pPr algn="l">
              <a:spcBef>
                <a:spcPct val="0"/>
              </a:spcBef>
            </a:pPr>
            <a:r>
              <a:rPr lang="en-GB" sz="1600" b="1">
                <a:solidFill>
                  <a:srgbClr val="A50021"/>
                </a:solidFill>
                <a:latin typeface="Comic Sans MS" pitchFamily="66" charset="0"/>
                <a:cs typeface="Arial" charset="0"/>
              </a:rPr>
              <a:t>with respect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1268413"/>
            <a:ext cx="7324725" cy="107156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2800" b="1" smtClean="0">
                <a:solidFill>
                  <a:srgbClr val="092869"/>
                </a:solidFill>
              </a:rPr>
              <a:t/>
            </a:r>
            <a:br>
              <a:rPr lang="en-GB" sz="2800" b="1" smtClean="0">
                <a:solidFill>
                  <a:srgbClr val="092869"/>
                </a:solidFill>
              </a:rPr>
            </a:br>
            <a:r>
              <a:rPr lang="en-GB" sz="2800" b="1" smtClean="0">
                <a:solidFill>
                  <a:srgbClr val="092869"/>
                </a:solidFill>
              </a:rPr>
              <a:t>Lots of really good quotes about leadership………….</a:t>
            </a:r>
            <a:br>
              <a:rPr lang="en-GB" sz="2800" b="1" smtClean="0">
                <a:solidFill>
                  <a:srgbClr val="092869"/>
                </a:solidFill>
              </a:rPr>
            </a:br>
            <a:endParaRPr lang="en-GB" sz="2800" b="1" smtClean="0">
              <a:solidFill>
                <a:srgbClr val="092869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85750" y="2565400"/>
            <a:ext cx="8858250" cy="3887788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endParaRPr lang="en-GB" sz="2000" smtClean="0">
              <a:solidFill>
                <a:srgbClr val="092869"/>
              </a:solidFill>
            </a:endParaRPr>
          </a:p>
          <a:p>
            <a:r>
              <a:rPr lang="en-GB" sz="2000" b="1" smtClean="0">
                <a:solidFill>
                  <a:srgbClr val="092869"/>
                </a:solidFill>
              </a:rPr>
              <a:t>Management is doing things right; leadership is doing the right things </a:t>
            </a:r>
          </a:p>
          <a:p>
            <a:r>
              <a:rPr lang="en-GB" sz="2000" b="1" smtClean="0">
                <a:solidFill>
                  <a:srgbClr val="092869"/>
                </a:solidFill>
              </a:rPr>
              <a:t>The values you walk past are the values you set </a:t>
            </a:r>
          </a:p>
          <a:p>
            <a:r>
              <a:rPr lang="en-GB" sz="2000" b="1" smtClean="0">
                <a:solidFill>
                  <a:srgbClr val="092869"/>
                </a:solidFill>
              </a:rPr>
              <a:t>The way you see them, the people you work with, is the way you treat them and the way you treat them is the way they often become</a:t>
            </a:r>
          </a:p>
          <a:p>
            <a:r>
              <a:rPr lang="en-GB" sz="2000" b="1" smtClean="0">
                <a:solidFill>
                  <a:srgbClr val="092869"/>
                </a:solidFill>
              </a:rPr>
              <a:t>Good management is the art of making problems so interesting and their solutions so constructive that everyone wants to get to work and deal with them</a:t>
            </a:r>
          </a:p>
          <a:p>
            <a:pPr>
              <a:buFontTx/>
              <a:buNone/>
            </a:pPr>
            <a:endParaRPr lang="en-GB" sz="2000" smtClean="0">
              <a:solidFill>
                <a:srgbClr val="092869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1268413"/>
            <a:ext cx="82296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GB" sz="2400">
                <a:solidFill>
                  <a:srgbClr val="092869"/>
                </a:solidFill>
                <a:cs typeface="Arial" charset="0"/>
              </a:rPr>
              <a:t/>
            </a:r>
            <a:br>
              <a:rPr lang="en-GB" sz="2400">
                <a:solidFill>
                  <a:srgbClr val="092869"/>
                </a:solidFill>
                <a:cs typeface="Arial" charset="0"/>
              </a:rPr>
            </a:br>
            <a:endParaRPr lang="en-GB" sz="2400">
              <a:solidFill>
                <a:srgbClr val="09286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1125538"/>
            <a:ext cx="5668963" cy="63976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2800" smtClean="0">
                <a:solidFill>
                  <a:srgbClr val="092869"/>
                </a:solidFill>
              </a:rPr>
              <a:t>In practise………..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79388" y="1690688"/>
            <a:ext cx="8534400" cy="516731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r>
              <a:rPr lang="en-GB" sz="1800" b="1" smtClean="0">
                <a:solidFill>
                  <a:srgbClr val="092869"/>
                </a:solidFill>
              </a:rPr>
              <a:t>Be visible, engage and do it early</a:t>
            </a:r>
          </a:p>
          <a:p>
            <a:r>
              <a:rPr lang="en-GB" sz="1800" b="1" smtClean="0">
                <a:solidFill>
                  <a:srgbClr val="092869"/>
                </a:solidFill>
              </a:rPr>
              <a:t>Listen and communicate effectively</a:t>
            </a:r>
          </a:p>
          <a:p>
            <a:r>
              <a:rPr lang="en-GB" sz="1800" b="1" smtClean="0">
                <a:solidFill>
                  <a:srgbClr val="092869"/>
                </a:solidFill>
              </a:rPr>
              <a:t>Be proactive and action focussed</a:t>
            </a:r>
          </a:p>
          <a:p>
            <a:r>
              <a:rPr lang="en-GB" sz="1800" b="1" smtClean="0">
                <a:solidFill>
                  <a:srgbClr val="092869"/>
                </a:solidFill>
              </a:rPr>
              <a:t>Engage with the challenges, don’t avoid</a:t>
            </a:r>
          </a:p>
          <a:p>
            <a:r>
              <a:rPr lang="en-GB" sz="1800" b="1" smtClean="0">
                <a:solidFill>
                  <a:srgbClr val="092869"/>
                </a:solidFill>
              </a:rPr>
              <a:t>Build, invest in development and work with your team</a:t>
            </a:r>
          </a:p>
          <a:p>
            <a:r>
              <a:rPr lang="en-GB" sz="1800" b="1" smtClean="0">
                <a:solidFill>
                  <a:srgbClr val="092869"/>
                </a:solidFill>
              </a:rPr>
              <a:t>Understand wider organisational issues, dynamics and processes</a:t>
            </a:r>
          </a:p>
          <a:p>
            <a:r>
              <a:rPr lang="en-GB" sz="1800" b="1" smtClean="0">
                <a:solidFill>
                  <a:srgbClr val="092869"/>
                </a:solidFill>
              </a:rPr>
              <a:t>Be resilient, persevere, see things through….don’t let things go</a:t>
            </a:r>
          </a:p>
          <a:p>
            <a:r>
              <a:rPr lang="en-GB" sz="1800" b="1" smtClean="0">
                <a:solidFill>
                  <a:srgbClr val="092869"/>
                </a:solidFill>
              </a:rPr>
              <a:t>Seek advice, wisdom and guidance from others</a:t>
            </a:r>
          </a:p>
          <a:p>
            <a:r>
              <a:rPr lang="en-GB" sz="1800" b="1" smtClean="0">
                <a:solidFill>
                  <a:srgbClr val="092869"/>
                </a:solidFill>
              </a:rPr>
              <a:t>Be optimistic, positive and enthusiastic</a:t>
            </a:r>
          </a:p>
          <a:p>
            <a:r>
              <a:rPr lang="en-GB" sz="1800" b="1" smtClean="0">
                <a:solidFill>
                  <a:srgbClr val="092869"/>
                </a:solidFill>
              </a:rPr>
              <a:t>Act with integrity and probity</a:t>
            </a:r>
          </a:p>
          <a:p>
            <a:r>
              <a:rPr lang="en-GB" sz="1800" b="1" smtClean="0">
                <a:solidFill>
                  <a:srgbClr val="092869"/>
                </a:solidFill>
              </a:rPr>
              <a:t>Give and accept feedback</a:t>
            </a:r>
          </a:p>
          <a:p>
            <a:pPr>
              <a:spcAft>
                <a:spcPts val="600"/>
              </a:spcAft>
            </a:pPr>
            <a:r>
              <a:rPr lang="en-GB" sz="1800" b="1" smtClean="0">
                <a:solidFill>
                  <a:srgbClr val="092869"/>
                </a:solidFill>
              </a:rPr>
              <a:t>REFLECT REFLECT REFLECT…………</a:t>
            </a:r>
          </a:p>
          <a:p>
            <a:pPr algn="ctr">
              <a:buFontTx/>
              <a:buNone/>
            </a:pPr>
            <a:r>
              <a:rPr lang="en-GB" sz="1800" b="1" smtClean="0">
                <a:solidFill>
                  <a:srgbClr val="092869"/>
                </a:solidFill>
              </a:rPr>
              <a:t>USE this programme to think and to develop your skills</a:t>
            </a:r>
          </a:p>
          <a:p>
            <a:pPr algn="ctr">
              <a:buFontTx/>
              <a:buNone/>
            </a:pPr>
            <a:r>
              <a:rPr lang="en-GB" sz="1800" b="1" smtClean="0">
                <a:solidFill>
                  <a:srgbClr val="092869"/>
                </a:solidFill>
              </a:rPr>
              <a:t>USE FTFT in your work going forward</a:t>
            </a:r>
          </a:p>
          <a:p>
            <a:endParaRPr lang="en-GB" sz="1800" b="1" smtClean="0">
              <a:solidFill>
                <a:srgbClr val="0928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/>
          <p:cNvPicPr>
            <a:picLocks noChangeAspect="1" noChangeArrowheads="1"/>
          </p:cNvPicPr>
          <p:nvPr/>
        </p:nvPicPr>
        <p:blipFill>
          <a:blip r:embed="rId2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0" y="1412875"/>
            <a:ext cx="9144000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5" descr="ANd9GcTUAHmUxgYvUPrifOvD55BmPMaXCc0fRDibdJeKLBdEHRtJcpOjUo-h_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5789" y="2092325"/>
            <a:ext cx="31003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683568" y="4724400"/>
            <a:ext cx="7939087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391BF"/>
                </a:solidFill>
              </a:rPr>
              <a:t>Coffee and Networking</a:t>
            </a:r>
          </a:p>
          <a:p>
            <a:pPr algn="ctr"/>
            <a:r>
              <a:rPr lang="en-GB" sz="2800" b="1" dirty="0">
                <a:solidFill>
                  <a:srgbClr val="0391BF"/>
                </a:solidFill>
              </a:rPr>
              <a:t>Again… introduce yourself to as many people</a:t>
            </a:r>
            <a:br>
              <a:rPr lang="en-GB" sz="2800" b="1" dirty="0">
                <a:solidFill>
                  <a:srgbClr val="0391BF"/>
                </a:solidFill>
              </a:rPr>
            </a:br>
            <a:r>
              <a:rPr lang="en-GB" sz="2800" b="1" dirty="0">
                <a:solidFill>
                  <a:srgbClr val="0391BF"/>
                </a:solidFill>
              </a:rPr>
              <a:t>you don’t currently know as you can</a:t>
            </a:r>
            <a:r>
              <a:rPr lang="en-GB" sz="3600" b="1" dirty="0">
                <a:solidFill>
                  <a:srgbClr val="0391B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4"/>
          <p:cNvSpPr txBox="1">
            <a:spLocks noChangeArrowheads="1"/>
          </p:cNvSpPr>
          <p:nvPr/>
        </p:nvSpPr>
        <p:spPr bwMode="auto">
          <a:xfrm>
            <a:off x="-289958" y="1124744"/>
            <a:ext cx="94921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algn="l"/>
            <a:r>
              <a:rPr lang="en-GB" sz="2400" b="1" dirty="0">
                <a:solidFill>
                  <a:srgbClr val="0391BF"/>
                </a:solidFill>
              </a:rPr>
              <a:t>Introduction to the Delivered </a:t>
            </a:r>
            <a:r>
              <a:rPr lang="en-GB" sz="2400" b="1" dirty="0" smtClean="0">
                <a:solidFill>
                  <a:srgbClr val="0391BF"/>
                </a:solidFill>
              </a:rPr>
              <a:t>Modules Continued</a:t>
            </a:r>
            <a:endParaRPr lang="en-GB" sz="2400" b="1" dirty="0">
              <a:solidFill>
                <a:srgbClr val="0391BF"/>
              </a:solidFill>
            </a:endParaRPr>
          </a:p>
          <a:p>
            <a:pPr lvl="1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GB" sz="2400" b="1" dirty="0" smtClean="0"/>
          </a:p>
          <a:p>
            <a:pPr algn="ctr"/>
            <a:endParaRPr lang="en-GB" sz="2400" b="1" dirty="0" smtClean="0"/>
          </a:p>
          <a:p>
            <a:pPr algn="ctr"/>
            <a:endParaRPr lang="en-GB" sz="2400" b="1" dirty="0"/>
          </a:p>
          <a:p>
            <a:pPr algn="ctr"/>
            <a:endParaRPr lang="en-GB" sz="1600" b="1" dirty="0"/>
          </a:p>
          <a:p>
            <a:pPr lvl="1" algn="l"/>
            <a:r>
              <a:rPr lang="en-GB" sz="2400" b="1" dirty="0" smtClean="0">
                <a:solidFill>
                  <a:srgbClr val="092869"/>
                </a:solidFill>
              </a:rPr>
              <a:t> 	</a:t>
            </a:r>
            <a:r>
              <a:rPr lang="en-GB" sz="2400" b="1" dirty="0" err="1" smtClean="0">
                <a:solidFill>
                  <a:srgbClr val="092869"/>
                </a:solidFill>
              </a:rPr>
              <a:t>Workstream</a:t>
            </a:r>
            <a:r>
              <a:rPr lang="en-GB" sz="2400" b="1" dirty="0" smtClean="0">
                <a:solidFill>
                  <a:srgbClr val="092869"/>
                </a:solidFill>
              </a:rPr>
              <a:t> </a:t>
            </a:r>
            <a:r>
              <a:rPr lang="en-GB" sz="2400" b="1" dirty="0">
                <a:solidFill>
                  <a:srgbClr val="092869"/>
                </a:solidFill>
              </a:rPr>
              <a:t>1 - Leading Continuous </a:t>
            </a:r>
            <a:r>
              <a:rPr lang="en-GB" sz="2400" b="1" dirty="0" smtClean="0">
                <a:solidFill>
                  <a:srgbClr val="092869"/>
                </a:solidFill>
              </a:rPr>
              <a:t>Improvement</a:t>
            </a:r>
          </a:p>
          <a:p>
            <a:pPr lvl="1" algn="l"/>
            <a:r>
              <a:rPr lang="en-GB" sz="2400" b="1" dirty="0" smtClean="0">
                <a:solidFill>
                  <a:srgbClr val="092869"/>
                </a:solidFill>
              </a:rPr>
              <a:t>	</a:t>
            </a:r>
            <a:r>
              <a:rPr lang="en-GB" sz="2400" b="1" dirty="0" err="1" smtClean="0">
                <a:solidFill>
                  <a:srgbClr val="092869"/>
                </a:solidFill>
              </a:rPr>
              <a:t>Workstream</a:t>
            </a:r>
            <a:r>
              <a:rPr lang="en-GB" sz="2400" b="1" dirty="0" smtClean="0">
                <a:solidFill>
                  <a:srgbClr val="092869"/>
                </a:solidFill>
              </a:rPr>
              <a:t> </a:t>
            </a:r>
            <a:r>
              <a:rPr lang="en-GB" sz="2400" b="1" dirty="0">
                <a:solidFill>
                  <a:srgbClr val="092869"/>
                </a:solidFill>
              </a:rPr>
              <a:t>2 - Leading Effective Teams</a:t>
            </a:r>
          </a:p>
          <a:p>
            <a:pPr lvl="1" algn="l"/>
            <a:r>
              <a:rPr lang="en-GB" sz="2400" b="1" dirty="0" smtClean="0">
                <a:solidFill>
                  <a:srgbClr val="092869"/>
                </a:solidFill>
              </a:rPr>
              <a:t> 	</a:t>
            </a:r>
            <a:r>
              <a:rPr lang="en-GB" sz="2400" b="1" dirty="0" err="1" smtClean="0">
                <a:solidFill>
                  <a:srgbClr val="092869"/>
                </a:solidFill>
              </a:rPr>
              <a:t>Workstream</a:t>
            </a:r>
            <a:r>
              <a:rPr lang="en-GB" sz="2400" b="1" dirty="0" smtClean="0">
                <a:solidFill>
                  <a:srgbClr val="092869"/>
                </a:solidFill>
              </a:rPr>
              <a:t> </a:t>
            </a:r>
            <a:r>
              <a:rPr lang="en-GB" sz="2400" b="1" dirty="0">
                <a:solidFill>
                  <a:srgbClr val="092869"/>
                </a:solidFill>
              </a:rPr>
              <a:t>3 - Emotional Intelligence</a:t>
            </a:r>
          </a:p>
          <a:p>
            <a:pPr lvl="1" algn="l"/>
            <a:r>
              <a:rPr lang="en-GB" sz="2400" b="1" dirty="0" smtClean="0">
                <a:solidFill>
                  <a:srgbClr val="092869"/>
                </a:solidFill>
              </a:rPr>
              <a:t> 	Workstream </a:t>
            </a:r>
            <a:r>
              <a:rPr lang="en-GB" sz="2400" b="1" dirty="0">
                <a:solidFill>
                  <a:srgbClr val="092869"/>
                </a:solidFill>
              </a:rPr>
              <a:t>4 - Taking forward your Improvement </a:t>
            </a:r>
            <a:r>
              <a:rPr lang="en-GB" sz="2400" b="1" dirty="0" smtClean="0">
                <a:solidFill>
                  <a:srgbClr val="092869"/>
                </a:solidFill>
              </a:rPr>
              <a:t>Project</a:t>
            </a:r>
          </a:p>
          <a:p>
            <a:pPr lvl="1" algn="l"/>
            <a:r>
              <a:rPr lang="en-GB" sz="2400" b="1" dirty="0" smtClean="0">
                <a:solidFill>
                  <a:srgbClr val="092869"/>
                </a:solidFill>
              </a:rPr>
              <a:t>	Workstream 5 – </a:t>
            </a:r>
            <a:r>
              <a:rPr lang="en-GB" sz="2400" b="1" smtClean="0">
                <a:solidFill>
                  <a:srgbClr val="092869"/>
                </a:solidFill>
              </a:rPr>
              <a:t>My Experience of Ready to Lead</a:t>
            </a:r>
            <a:endParaRPr lang="en-GB" sz="2400" b="1" dirty="0" smtClean="0">
              <a:solidFill>
                <a:srgbClr val="092869"/>
              </a:solidFill>
            </a:endParaRPr>
          </a:p>
          <a:p>
            <a:pPr lvl="1" algn="l"/>
            <a:r>
              <a:rPr lang="en-GB" sz="2400" b="1" dirty="0" smtClean="0">
                <a:solidFill>
                  <a:srgbClr val="092869"/>
                </a:solidFill>
              </a:rPr>
              <a:t> 	</a:t>
            </a:r>
            <a:endParaRPr lang="en-GB" sz="2400" b="1" dirty="0">
              <a:solidFill>
                <a:srgbClr val="092869"/>
              </a:solidFill>
            </a:endParaRPr>
          </a:p>
        </p:txBody>
      </p:sp>
      <p:pic>
        <p:nvPicPr>
          <p:cNvPr id="33794" name="Picture 8" descr="Management_Board_383114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3167360" cy="237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3635375" y="2565400"/>
            <a:ext cx="4852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391BF"/>
                </a:solidFill>
              </a:rPr>
              <a:t>Additional Information and Ongoing Support</a:t>
            </a:r>
          </a:p>
        </p:txBody>
      </p:sp>
      <p:pic>
        <p:nvPicPr>
          <p:cNvPr id="17410" name="Picture 8" descr="people-develop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3706813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-276225"/>
            <a:ext cx="8424863" cy="665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79388" y="6340475"/>
            <a:ext cx="8823325" cy="573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1400"/>
              <a:t>http://www.staffnet.ggc.scot.nhs.uk/Human%20Resources/Organisational%20Development/Pages/LeadershipAcademy.aspx</a:t>
            </a:r>
            <a:endParaRPr lang="en-GB" sz="300"/>
          </a:p>
          <a:p>
            <a:pPr marL="342900" indent="-342900" algn="ctr">
              <a:spcBef>
                <a:spcPct val="20000"/>
              </a:spcBef>
            </a:pPr>
            <a:endParaRPr lang="en-GB" sz="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755650" y="1320800"/>
            <a:ext cx="7920038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092869"/>
                </a:solidFill>
              </a:rPr>
              <a:t>Tools and techniques to support developing your leadership skills and knowledge.</a:t>
            </a:r>
          </a:p>
          <a:p>
            <a:endParaRPr lang="en-GB" sz="1000" b="1">
              <a:solidFill>
                <a:srgbClr val="092869"/>
              </a:solidFill>
            </a:endParaRPr>
          </a:p>
          <a:p>
            <a:r>
              <a:rPr lang="en-GB" sz="2000" b="1">
                <a:solidFill>
                  <a:srgbClr val="092869"/>
                </a:solidFill>
              </a:rPr>
              <a:t>Podcasts</a:t>
            </a:r>
            <a:endParaRPr lang="en-GB" sz="1400" b="1">
              <a:solidFill>
                <a:srgbClr val="092869"/>
              </a:solidFill>
            </a:endParaRPr>
          </a:p>
          <a:p>
            <a:pPr>
              <a:buFontTx/>
              <a:buChar char="-"/>
            </a:pPr>
            <a:r>
              <a:rPr lang="en-GB" sz="1800" b="1">
                <a:solidFill>
                  <a:srgbClr val="092869"/>
                </a:solidFill>
              </a:rPr>
              <a:t> Strategic Influencing</a:t>
            </a:r>
            <a:r>
              <a:rPr lang="en-GB" sz="2000" b="1">
                <a:solidFill>
                  <a:srgbClr val="092869"/>
                </a:solidFill>
              </a:rPr>
              <a:t> </a:t>
            </a:r>
            <a:r>
              <a:rPr lang="en-GB" sz="1400" b="1">
                <a:solidFill>
                  <a:srgbClr val="006699"/>
                </a:solidFill>
              </a:rPr>
              <a:t>http://www.staffnet.ggc.scot.nhs.uk/Human%20Resources/Organisational%20Development/Pages/StrategicInfluencing.aspx</a:t>
            </a:r>
          </a:p>
          <a:p>
            <a:pPr>
              <a:buFontTx/>
              <a:buChar char="-"/>
            </a:pPr>
            <a:r>
              <a:rPr lang="en-GB" sz="2000" b="1">
                <a:solidFill>
                  <a:srgbClr val="092869"/>
                </a:solidFill>
              </a:rPr>
              <a:t> </a:t>
            </a:r>
            <a:r>
              <a:rPr lang="en-GB" sz="1800" b="1">
                <a:solidFill>
                  <a:srgbClr val="092869"/>
                </a:solidFill>
              </a:rPr>
              <a:t>Leading Through Change</a:t>
            </a:r>
            <a:r>
              <a:rPr lang="en-GB" sz="2000" b="1">
                <a:solidFill>
                  <a:srgbClr val="092869"/>
                </a:solidFill>
              </a:rPr>
              <a:t> </a:t>
            </a:r>
            <a:r>
              <a:rPr lang="en-GB" sz="1400" b="1">
                <a:solidFill>
                  <a:srgbClr val="006699"/>
                </a:solidFill>
              </a:rPr>
              <a:t>http://www.staffnet.ggc.scot.nhs.uk/Human%20Resources/Organisational%20Development/Pages/LeadingThroughChange.aspx</a:t>
            </a:r>
            <a:endParaRPr lang="en-GB" sz="700" b="1">
              <a:solidFill>
                <a:srgbClr val="006699"/>
              </a:solidFill>
            </a:endParaRPr>
          </a:p>
          <a:p>
            <a:pPr>
              <a:buFontTx/>
              <a:buChar char="-"/>
            </a:pPr>
            <a:r>
              <a:rPr lang="en-GB" sz="2000" b="1">
                <a:solidFill>
                  <a:srgbClr val="092869"/>
                </a:solidFill>
              </a:rPr>
              <a:t> </a:t>
            </a:r>
            <a:r>
              <a:rPr lang="en-GB" sz="1800" b="1">
                <a:solidFill>
                  <a:srgbClr val="092869"/>
                </a:solidFill>
              </a:rPr>
              <a:t>Supporting process improvement</a:t>
            </a:r>
            <a:r>
              <a:rPr lang="en-GB" sz="2000" b="1">
                <a:solidFill>
                  <a:srgbClr val="092869"/>
                </a:solidFill>
              </a:rPr>
              <a:t> </a:t>
            </a:r>
            <a:r>
              <a:rPr lang="en-GB" sz="1200" b="1">
                <a:solidFill>
                  <a:srgbClr val="006699"/>
                </a:solidFill>
              </a:rPr>
              <a:t>http://www.staffnet.ggc.scot.nhs.uk/Human%20Resources/Organisational%20Development/Pages/ChangeandImprovement.aspx</a:t>
            </a:r>
            <a:endParaRPr lang="en-GB" sz="600" b="1">
              <a:solidFill>
                <a:srgbClr val="006699"/>
              </a:solidFill>
            </a:endParaRPr>
          </a:p>
          <a:p>
            <a:endParaRPr lang="en-GB" sz="2000">
              <a:solidFill>
                <a:srgbClr val="092869"/>
              </a:solidFill>
            </a:endParaRPr>
          </a:p>
          <a:p>
            <a:r>
              <a:rPr lang="en-GB" sz="2000" b="1">
                <a:solidFill>
                  <a:srgbClr val="092869"/>
                </a:solidFill>
              </a:rPr>
              <a:t>A Wellbeing and Resilience Toolkit</a:t>
            </a:r>
            <a:r>
              <a:rPr lang="en-GB" sz="1800">
                <a:solidFill>
                  <a:srgbClr val="092869"/>
                </a:solidFill>
              </a:rPr>
              <a:t> </a:t>
            </a:r>
          </a:p>
          <a:p>
            <a:r>
              <a:rPr lang="en-GB" sz="1800">
                <a:solidFill>
                  <a:srgbClr val="092869"/>
                </a:solidFill>
              </a:rPr>
              <a:t>– designed to support individuals and managers</a:t>
            </a:r>
            <a:r>
              <a:rPr lang="en-GB" sz="2000">
                <a:solidFill>
                  <a:srgbClr val="092869"/>
                </a:solidFill>
              </a:rPr>
              <a:t> </a:t>
            </a:r>
            <a:r>
              <a:rPr lang="en-GB" sz="1400">
                <a:solidFill>
                  <a:srgbClr val="006699"/>
                </a:solidFill>
              </a:rPr>
              <a:t>http://www.staffnet.ggc.scot.nhs.uk/Human%20Resources/Organisational%20Development/Pages/ResilienceToolkit.aspx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31113" y="4076700"/>
            <a:ext cx="1512887" cy="1851025"/>
            <a:chOff x="2168" y="890"/>
            <a:chExt cx="2152" cy="2514"/>
          </a:xfrm>
        </p:grpSpPr>
        <p:sp>
          <p:nvSpPr>
            <p:cNvPr id="19460" name="Text Box 3"/>
            <p:cNvSpPr txBox="1">
              <a:spLocks noChangeArrowheads="1"/>
            </p:cNvSpPr>
            <p:nvPr/>
          </p:nvSpPr>
          <p:spPr bwMode="auto">
            <a:xfrm>
              <a:off x="2168" y="2615"/>
              <a:ext cx="2152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 b="1">
                  <a:solidFill>
                    <a:schemeClr val="accent2"/>
                  </a:solidFill>
                  <a:latin typeface="Verdana" pitchFamily="34" charset="0"/>
                </a:rPr>
                <a:t>Leadership </a:t>
              </a:r>
            </a:p>
            <a:p>
              <a:pPr algn="ctr"/>
              <a:r>
                <a:rPr lang="en-GB" sz="1600" b="1">
                  <a:solidFill>
                    <a:schemeClr val="accent2"/>
                  </a:solidFill>
                  <a:latin typeface="Verdana" pitchFamily="34" charset="0"/>
                </a:rPr>
                <a:t>Alumni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245" y="890"/>
              <a:ext cx="1996" cy="1752"/>
              <a:chOff x="1156" y="1207"/>
              <a:chExt cx="1996" cy="1752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156" y="1207"/>
                <a:ext cx="1996" cy="1752"/>
                <a:chOff x="1519" y="754"/>
                <a:chExt cx="1996" cy="1752"/>
              </a:xfrm>
            </p:grpSpPr>
            <p:pic>
              <p:nvPicPr>
                <p:cNvPr id="19464" name="Picture 6" descr="networking-session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11304" t="16512" r="11409" b="14456"/>
                <a:stretch>
                  <a:fillRect/>
                </a:stretch>
              </p:blipFill>
              <p:spPr bwMode="auto">
                <a:xfrm>
                  <a:off x="1519" y="754"/>
                  <a:ext cx="1996" cy="17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465" name="Oval 7"/>
                <p:cNvSpPr>
                  <a:spLocks noChangeArrowheads="1"/>
                </p:cNvSpPr>
                <p:nvPr/>
              </p:nvSpPr>
              <p:spPr bwMode="auto">
                <a:xfrm>
                  <a:off x="1927" y="1117"/>
                  <a:ext cx="1134" cy="90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9466" name="Rectangle 8"/>
                <p:cNvSpPr>
                  <a:spLocks noChangeArrowheads="1"/>
                </p:cNvSpPr>
                <p:nvPr/>
              </p:nvSpPr>
              <p:spPr bwMode="auto">
                <a:xfrm>
                  <a:off x="2245" y="1933"/>
                  <a:ext cx="272" cy="18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20000"/>
                    </a:spcBef>
                  </a:pPr>
                  <a:endParaRPr lang="en-US"/>
                </a:p>
              </p:txBody>
            </p:sp>
            <p:sp>
              <p:nvSpPr>
                <p:cNvPr id="19467" name="Rectangle 9"/>
                <p:cNvSpPr>
                  <a:spLocks noChangeArrowheads="1"/>
                </p:cNvSpPr>
                <p:nvPr/>
              </p:nvSpPr>
              <p:spPr bwMode="auto">
                <a:xfrm>
                  <a:off x="2789" y="1797"/>
                  <a:ext cx="227" cy="13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spcBef>
                      <a:spcPct val="20000"/>
                    </a:spcBef>
                  </a:pPr>
                  <a:endParaRPr lang="en-US"/>
                </a:p>
              </p:txBody>
            </p:sp>
          </p:grpSp>
          <p:pic>
            <p:nvPicPr>
              <p:cNvPr id="19463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55" y="1706"/>
                <a:ext cx="960" cy="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84426" y="980728"/>
            <a:ext cx="774395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6088" indent="-446088" algn="l"/>
            <a:r>
              <a:rPr lang="en-GB" sz="2400" b="1" dirty="0">
                <a:solidFill>
                  <a:srgbClr val="092869"/>
                </a:solidFill>
              </a:rPr>
              <a:t>The Leadership Alumni</a:t>
            </a:r>
          </a:p>
          <a:p>
            <a:pPr marL="446088" indent="-446088" algn="l"/>
            <a:endParaRPr lang="en-GB" sz="700" b="1" dirty="0">
              <a:solidFill>
                <a:srgbClr val="092869"/>
              </a:solidFill>
            </a:endParaRPr>
          </a:p>
          <a:p>
            <a:pPr marL="446088" indent="-446088" algn="l"/>
            <a:r>
              <a:rPr lang="en-GB" sz="2000" b="1" dirty="0">
                <a:solidFill>
                  <a:srgbClr val="092869"/>
                </a:solidFill>
              </a:rPr>
              <a:t>Created to:</a:t>
            </a:r>
          </a:p>
          <a:p>
            <a:pPr marL="446088" indent="-446088" algn="l">
              <a:buFontTx/>
              <a:buChar char="•"/>
            </a:pPr>
            <a:r>
              <a:rPr lang="en-GB" sz="1800" dirty="0">
                <a:solidFill>
                  <a:srgbClr val="092869"/>
                </a:solidFill>
              </a:rPr>
              <a:t>Support members maintain focus on their continued development</a:t>
            </a:r>
          </a:p>
          <a:p>
            <a:pPr marL="446088" indent="-446088" algn="l">
              <a:buFontTx/>
              <a:buChar char="•"/>
            </a:pPr>
            <a:r>
              <a:rPr lang="en-GB" sz="1800" dirty="0">
                <a:solidFill>
                  <a:srgbClr val="092869"/>
                </a:solidFill>
              </a:rPr>
              <a:t>Establish a learning network </a:t>
            </a:r>
          </a:p>
          <a:p>
            <a:pPr marL="446088" indent="-446088" algn="l">
              <a:buFontTx/>
              <a:buChar char="•"/>
            </a:pPr>
            <a:r>
              <a:rPr lang="en-GB" sz="1800" dirty="0">
                <a:solidFill>
                  <a:srgbClr val="092869"/>
                </a:solidFill>
              </a:rPr>
              <a:t>Encourage members provide and support learning events</a:t>
            </a:r>
          </a:p>
          <a:p>
            <a:pPr marL="446088" indent="-446088" algn="l">
              <a:buFontTx/>
              <a:buChar char="•"/>
            </a:pPr>
            <a:r>
              <a:rPr lang="en-GB" sz="1800" dirty="0">
                <a:solidFill>
                  <a:srgbClr val="092869"/>
                </a:solidFill>
              </a:rPr>
              <a:t>Encourage members come together to tackle common but “wicked”</a:t>
            </a:r>
          </a:p>
          <a:p>
            <a:pPr marL="446088" indent="-446088" algn="l"/>
            <a:r>
              <a:rPr lang="en-GB" sz="1800" dirty="0">
                <a:solidFill>
                  <a:srgbClr val="092869"/>
                </a:solidFill>
              </a:rPr>
              <a:t>	problems and learn from each other’s experience</a:t>
            </a:r>
          </a:p>
          <a:p>
            <a:pPr marL="446088" indent="-446088" algn="l">
              <a:buFontTx/>
              <a:buChar char="•"/>
            </a:pPr>
            <a:r>
              <a:rPr lang="en-GB" sz="1800" dirty="0">
                <a:solidFill>
                  <a:srgbClr val="092869"/>
                </a:solidFill>
              </a:rPr>
              <a:t>Encourage “return on development investment”</a:t>
            </a:r>
          </a:p>
          <a:p>
            <a:pPr marL="446088" indent="-446088" algn="l">
              <a:buFontTx/>
              <a:buChar char="•"/>
            </a:pPr>
            <a:r>
              <a:rPr lang="en-GB" sz="1800" dirty="0">
                <a:solidFill>
                  <a:srgbClr val="092869"/>
                </a:solidFill>
              </a:rPr>
              <a:t>Input to organisational activities or queries</a:t>
            </a:r>
          </a:p>
          <a:p>
            <a:pPr marL="446088" indent="-446088" algn="l">
              <a:buFontTx/>
              <a:buChar char="•"/>
            </a:pPr>
            <a:endParaRPr lang="en-GB" sz="800" b="1" dirty="0">
              <a:solidFill>
                <a:srgbClr val="092869"/>
              </a:solidFill>
            </a:endParaRPr>
          </a:p>
          <a:p>
            <a:pPr marL="446088" indent="-446088" algn="l"/>
            <a:r>
              <a:rPr lang="en-GB" sz="2000" b="1" dirty="0">
                <a:solidFill>
                  <a:srgbClr val="092869"/>
                </a:solidFill>
              </a:rPr>
              <a:t>Aimed at:</a:t>
            </a:r>
            <a:endParaRPr lang="en-GB" sz="1200" b="1" dirty="0">
              <a:solidFill>
                <a:srgbClr val="092869"/>
              </a:solidFill>
            </a:endParaRPr>
          </a:p>
          <a:p>
            <a:pPr marL="446088" indent="-446088" algn="l">
              <a:buFontTx/>
              <a:buChar char="•"/>
            </a:pPr>
            <a:r>
              <a:rPr lang="en-GB" sz="1800" dirty="0">
                <a:solidFill>
                  <a:srgbClr val="092869"/>
                </a:solidFill>
              </a:rPr>
              <a:t>Graduates of full leadership programmes </a:t>
            </a:r>
            <a:r>
              <a:rPr lang="en-GB" sz="1800" dirty="0" err="1">
                <a:solidFill>
                  <a:srgbClr val="092869"/>
                </a:solidFill>
              </a:rPr>
              <a:t>eg</a:t>
            </a:r>
            <a:r>
              <a:rPr lang="en-GB" sz="1800" dirty="0">
                <a:solidFill>
                  <a:srgbClr val="092869"/>
                </a:solidFill>
              </a:rPr>
              <a:t> Ready to Lead</a:t>
            </a:r>
          </a:p>
          <a:p>
            <a:pPr marL="446088" indent="-446088" algn="l">
              <a:buFontTx/>
              <a:buChar char="•"/>
            </a:pPr>
            <a:r>
              <a:rPr lang="en-GB" sz="1800" dirty="0">
                <a:solidFill>
                  <a:srgbClr val="092869"/>
                </a:solidFill>
              </a:rPr>
              <a:t>Supported by an annual programme of </a:t>
            </a:r>
            <a:r>
              <a:rPr lang="en-GB" sz="1800" dirty="0" err="1">
                <a:solidFill>
                  <a:srgbClr val="092869"/>
                </a:solidFill>
              </a:rPr>
              <a:t>masterclasses</a:t>
            </a:r>
            <a:r>
              <a:rPr lang="en-GB" sz="1800" dirty="0">
                <a:solidFill>
                  <a:srgbClr val="092869"/>
                </a:solidFill>
              </a:rPr>
              <a:t> and </a:t>
            </a:r>
            <a:br>
              <a:rPr lang="en-GB" sz="1800" dirty="0">
                <a:solidFill>
                  <a:srgbClr val="092869"/>
                </a:solidFill>
              </a:rPr>
            </a:br>
            <a:r>
              <a:rPr lang="en-GB" sz="1800" dirty="0">
                <a:solidFill>
                  <a:srgbClr val="092869"/>
                </a:solidFill>
              </a:rPr>
              <a:t>network events</a:t>
            </a:r>
          </a:p>
          <a:p>
            <a:pPr marL="446088" indent="-446088" algn="l">
              <a:buFontTx/>
              <a:buChar char="•"/>
            </a:pPr>
            <a:r>
              <a:rPr lang="en-GB" sz="1800" dirty="0">
                <a:solidFill>
                  <a:srgbClr val="092869"/>
                </a:solidFill>
              </a:rPr>
              <a:t>Supported by professional media capability </a:t>
            </a:r>
            <a:r>
              <a:rPr lang="en-GB" sz="1800" dirty="0" err="1">
                <a:solidFill>
                  <a:srgbClr val="092869"/>
                </a:solidFill>
              </a:rPr>
              <a:t>ie</a:t>
            </a:r>
            <a:r>
              <a:rPr lang="en-GB" sz="1800" dirty="0">
                <a:solidFill>
                  <a:srgbClr val="092869"/>
                </a:solidFill>
              </a:rPr>
              <a:t> </a:t>
            </a:r>
            <a:r>
              <a:rPr lang="en-GB" sz="1800" dirty="0" err="1">
                <a:solidFill>
                  <a:srgbClr val="092869"/>
                </a:solidFill>
              </a:rPr>
              <a:t>Linkedin</a:t>
            </a:r>
            <a:endParaRPr lang="en-GB" sz="1800" dirty="0">
              <a:solidFill>
                <a:srgbClr val="092869"/>
              </a:solidFill>
            </a:endParaRPr>
          </a:p>
          <a:p>
            <a:pPr marL="446088" indent="-446088" algn="l"/>
            <a:endParaRPr lang="en-GB" sz="2000" dirty="0">
              <a:solidFill>
                <a:srgbClr val="092869"/>
              </a:solidFill>
            </a:endParaRPr>
          </a:p>
          <a:p>
            <a:pPr marL="446088" indent="-446088" algn="l"/>
            <a:endParaRPr lang="en-GB" sz="2000" b="1" dirty="0">
              <a:solidFill>
                <a:srgbClr val="092869"/>
              </a:solidFill>
            </a:endParaRPr>
          </a:p>
        </p:txBody>
      </p:sp>
      <p:sp>
        <p:nvSpPr>
          <p:cNvPr id="19459" name="Rectangle 12"/>
          <p:cNvSpPr>
            <a:spLocks noChangeArrowheads="1"/>
          </p:cNvSpPr>
          <p:nvPr/>
        </p:nvSpPr>
        <p:spPr bwMode="auto">
          <a:xfrm>
            <a:off x="107950" y="6165304"/>
            <a:ext cx="8877300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1800" dirty="0"/>
              <a:t>http://www.staffnet.ggc.scot.nhs.uk/Human%20Resources/Organisational%20Development/Pages/LeadershipAlumnihomepage.aspx</a:t>
            </a:r>
            <a:endParaRPr lang="en-GB" sz="600" dirty="0"/>
          </a:p>
          <a:p>
            <a:pPr marL="342900" indent="-342900" algn="ctr">
              <a:spcBef>
                <a:spcPct val="20000"/>
              </a:spcBef>
            </a:pPr>
            <a:endParaRPr lang="en-GB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0" y="1316038"/>
            <a:ext cx="8748713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-26988" y="1052513"/>
            <a:ext cx="917098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0"/>
              </a:spcBef>
            </a:pPr>
            <a:r>
              <a:rPr lang="en-GB" altLang="en-US" sz="1600" b="1" dirty="0">
                <a:solidFill>
                  <a:srgbClr val="092869"/>
                </a:solidFill>
                <a:cs typeface="Arial" charset="0"/>
              </a:rPr>
              <a:t>Today’s Session</a:t>
            </a:r>
            <a:r>
              <a:rPr lang="en-GB" altLang="en-US" sz="1600" b="1" dirty="0" smtClean="0">
                <a:solidFill>
                  <a:srgbClr val="092869"/>
                </a:solidFill>
                <a:cs typeface="Arial" charset="0"/>
              </a:rPr>
              <a:t>:</a:t>
            </a:r>
            <a:endParaRPr lang="en-GB" altLang="en-US" sz="1600" b="1" dirty="0">
              <a:solidFill>
                <a:srgbClr val="092869"/>
              </a:solidFill>
              <a:cs typeface="Arial" charset="0"/>
            </a:endParaRPr>
          </a:p>
          <a:p>
            <a:pPr marL="342900" indent="-342900" algn="l">
              <a:spcBef>
                <a:spcPct val="0"/>
              </a:spcBef>
            </a:pPr>
            <a:r>
              <a:rPr lang="en-GB" altLang="en-US" sz="1600" b="1" dirty="0">
                <a:solidFill>
                  <a:srgbClr val="092869"/>
                </a:solidFill>
                <a:cs typeface="Arial" charset="0"/>
              </a:rPr>
              <a:t>	</a:t>
            </a:r>
            <a:r>
              <a:rPr lang="en-GB" altLang="en-US" sz="1200" b="1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09.15</a:t>
            </a:r>
            <a:r>
              <a:rPr lang="en-GB" altLang="en-US" sz="1200" b="1" dirty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GB" altLang="en-US" sz="1200" b="1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Welcome</a:t>
            </a:r>
            <a:r>
              <a:rPr lang="en-GB" altLang="en-US" sz="1200" b="1" dirty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Objectives for </a:t>
            </a:r>
            <a:r>
              <a:rPr lang="en-GB" altLang="en-US" sz="1200" b="1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today	</a:t>
            </a:r>
            <a:r>
              <a:rPr lang="en-GB" altLang="en-US" sz="1200" b="1" dirty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GB" altLang="en-US" sz="1200" b="1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Doug</a:t>
            </a:r>
            <a:endParaRPr lang="en-GB" altLang="en-US" sz="1200" b="1" dirty="0">
              <a:solidFill>
                <a:srgbClr val="09286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spcBef>
                <a:spcPct val="0"/>
              </a:spcBef>
            </a:pPr>
            <a:endParaRPr lang="en-GB" altLang="en-US" sz="1200" b="1" dirty="0">
              <a:solidFill>
                <a:srgbClr val="09286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4" indent="-342900" algn="l">
              <a:spcBef>
                <a:spcPct val="0"/>
              </a:spcBef>
            </a:pPr>
            <a:r>
              <a:rPr lang="en-GB" altLang="en-US" sz="1200" b="1" dirty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GB" altLang="en-US" sz="1200" b="1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09.30	Workstream </a:t>
            </a:r>
            <a:r>
              <a:rPr lang="en-GB" altLang="en-US" sz="1200" b="1" dirty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Introductions			         </a:t>
            </a:r>
            <a:r>
              <a:rPr lang="en-GB" altLang="en-US" sz="1200" b="1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All</a:t>
            </a:r>
            <a:endParaRPr lang="en-GB" altLang="en-US" sz="1200" b="1" dirty="0">
              <a:solidFill>
                <a:srgbClr val="09286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spcBef>
                <a:spcPct val="0"/>
              </a:spcBef>
            </a:pPr>
            <a:endParaRPr lang="en-GB" altLang="en-US" sz="1200" b="1" dirty="0">
              <a:solidFill>
                <a:srgbClr val="09286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spcBef>
                <a:spcPct val="0"/>
              </a:spcBef>
            </a:pPr>
            <a:r>
              <a:rPr lang="en-GB" altLang="en-US" sz="1200" b="1" dirty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GB" altLang="en-US" sz="1200" b="1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09.40 	Introduction </a:t>
            </a:r>
            <a:r>
              <a:rPr lang="en-GB" altLang="en-US" sz="1200" b="1" dirty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Delivered Modules and </a:t>
            </a:r>
            <a:r>
              <a:rPr lang="en-GB" altLang="en-US" sz="1200" b="1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Improvement Project</a:t>
            </a:r>
          </a:p>
          <a:p>
            <a:pPr marL="342900" indent="-342900" algn="l">
              <a:spcBef>
                <a:spcPct val="0"/>
              </a:spcBef>
            </a:pPr>
            <a:endParaRPr lang="en-GB" altLang="en-US" sz="1200" b="1" dirty="0">
              <a:solidFill>
                <a:srgbClr val="09286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39850" lvl="4" indent="-350838" algn="l">
              <a:spcBef>
                <a:spcPct val="0"/>
              </a:spcBef>
              <a:buFont typeface="Wingdings" pitchFamily="2" charset="2"/>
              <a:buChar char="§"/>
            </a:pPr>
            <a:r>
              <a:rPr lang="en-GB" altLang="en-US" sz="1200" b="1" dirty="0" smtClean="0">
                <a:solidFill>
                  <a:srgbClr val="039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Leading Continuous Improvement</a:t>
            </a:r>
            <a:r>
              <a:rPr lang="en-GB" altLang="en-US" sz="1200" dirty="0" smtClean="0">
                <a:solidFill>
                  <a:srgbClr val="039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	         		</a:t>
            </a:r>
            <a:r>
              <a:rPr lang="en-GB" altLang="en-US" sz="1200" b="1" dirty="0" smtClean="0">
                <a:solidFill>
                  <a:srgbClr val="039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Colin Aitkenhead</a:t>
            </a:r>
          </a:p>
          <a:p>
            <a:pPr marL="1339850" lvl="4" indent="-350838" algn="l">
              <a:spcBef>
                <a:spcPct val="0"/>
              </a:spcBef>
              <a:buFont typeface="Wingdings" pitchFamily="2" charset="2"/>
              <a:buNone/>
            </a:pPr>
            <a:r>
              <a:rPr lang="en-GB" altLang="en-US" sz="1200" dirty="0" smtClean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</a:t>
            </a:r>
            <a:r>
              <a:rPr lang="en-US" altLang="en-US" sz="1200" dirty="0" smtClean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r>
              <a:rPr lang="en-GB" altLang="en-US" sz="1200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Clearwater Brookes</a:t>
            </a:r>
          </a:p>
          <a:p>
            <a:pPr marL="1339850" lvl="4" indent="-350838" algn="l">
              <a:spcBef>
                <a:spcPct val="0"/>
              </a:spcBef>
              <a:buFont typeface="Wingdings" pitchFamily="2" charset="2"/>
              <a:buChar char="§"/>
            </a:pPr>
            <a:r>
              <a:rPr lang="en-GB" altLang="en-US" sz="1200" b="1" dirty="0" smtClean="0">
                <a:solidFill>
                  <a:srgbClr val="039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Leading Effective Teams</a:t>
            </a:r>
            <a:r>
              <a:rPr lang="en-GB" altLang="en-US" sz="1200" dirty="0" smtClean="0">
                <a:solidFill>
                  <a:srgbClr val="039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              	       		</a:t>
            </a:r>
            <a:r>
              <a:rPr lang="en-GB" altLang="en-US" sz="1200" b="1" dirty="0" smtClean="0">
                <a:solidFill>
                  <a:srgbClr val="039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Agnes Hendry</a:t>
            </a:r>
          </a:p>
          <a:p>
            <a:pPr marL="1339850" lvl="4" indent="-350838" algn="l">
              <a:spcBef>
                <a:spcPct val="0"/>
              </a:spcBef>
              <a:buFont typeface="Wingdings" pitchFamily="2" charset="2"/>
              <a:buNone/>
            </a:pPr>
            <a:r>
              <a:rPr lang="en-GB" altLang="en-US" sz="1200" dirty="0" smtClean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                  		</a:t>
            </a:r>
            <a:r>
              <a:rPr lang="en-GB" altLang="en-US" sz="1200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Aston OD</a:t>
            </a:r>
          </a:p>
          <a:p>
            <a:pPr marL="1339850" lvl="4" indent="-350838" algn="l">
              <a:spcBef>
                <a:spcPct val="0"/>
              </a:spcBef>
              <a:buFont typeface="Wingdings" pitchFamily="2" charset="2"/>
              <a:buChar char="§"/>
            </a:pPr>
            <a:r>
              <a:rPr lang="en-GB" altLang="en-US" sz="1200" b="1" dirty="0" smtClean="0">
                <a:solidFill>
                  <a:srgbClr val="039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Emotional Intelligence		           		Sue Simpson</a:t>
            </a:r>
          </a:p>
          <a:p>
            <a:pPr marL="1339850" lvl="4" indent="-350838" algn="l">
              <a:spcBef>
                <a:spcPct val="0"/>
              </a:spcBef>
              <a:buFont typeface="Wingdings" pitchFamily="2" charset="2"/>
              <a:buNone/>
            </a:pPr>
            <a:r>
              <a:rPr lang="en-GB" altLang="en-US" sz="1200" dirty="0" smtClean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  			</a:t>
            </a:r>
            <a:r>
              <a:rPr lang="en-GB" altLang="en-US" sz="1200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Sue Simpson Assoc.</a:t>
            </a:r>
          </a:p>
          <a:p>
            <a:pPr marL="1339850" lvl="4" indent="-350838" algn="l">
              <a:spcBef>
                <a:spcPct val="0"/>
              </a:spcBef>
              <a:buFont typeface="Wingdings" pitchFamily="2" charset="2"/>
              <a:buChar char="§"/>
            </a:pPr>
            <a:r>
              <a:rPr lang="en-GB" altLang="en-US" sz="1200" b="1" dirty="0" smtClean="0">
                <a:solidFill>
                  <a:srgbClr val="039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Taking Forward your Improvement Project</a:t>
            </a:r>
            <a:r>
              <a:rPr lang="en-GB" altLang="en-US" sz="1200" dirty="0" smtClean="0">
                <a:solidFill>
                  <a:srgbClr val="039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	</a:t>
            </a:r>
            <a:r>
              <a:rPr lang="en-GB" altLang="en-US" sz="1200" b="1" dirty="0" smtClean="0">
                <a:solidFill>
                  <a:srgbClr val="039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Doug Mann</a:t>
            </a:r>
          </a:p>
          <a:p>
            <a:pPr marL="1339850" lvl="4" indent="-350838" algn="l">
              <a:spcBef>
                <a:spcPct val="0"/>
              </a:spcBef>
            </a:pPr>
            <a:r>
              <a:rPr lang="en-GB" altLang="en-US" sz="1200" b="1" dirty="0" smtClean="0">
                <a:solidFill>
                  <a:srgbClr val="039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 				</a:t>
            </a:r>
            <a:r>
              <a:rPr lang="en-GB" altLang="en-US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Improvement Project</a:t>
            </a:r>
            <a:r>
              <a:rPr lang="en-GB" altLang="en-US" sz="1200" b="1" dirty="0" smtClean="0">
                <a:solidFill>
                  <a:srgbClr val="039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1343025" lvl="4" indent="-354013" algn="l">
              <a:spcBef>
                <a:spcPct val="0"/>
              </a:spcBef>
              <a:buFont typeface="Wingdings" pitchFamily="2" charset="2"/>
              <a:buChar char="§"/>
            </a:pPr>
            <a:r>
              <a:rPr lang="en-GB" altLang="en-US" sz="1200" b="1" dirty="0" smtClean="0">
                <a:solidFill>
                  <a:srgbClr val="039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My Experience of Ready To Lead 			Louise Gunson </a:t>
            </a:r>
          </a:p>
          <a:p>
            <a:pPr marL="990600" lvl="8">
              <a:spcBef>
                <a:spcPct val="0"/>
              </a:spcBef>
              <a:buFont typeface="Arial" pitchFamily="34" charset="0"/>
              <a:buChar char="•"/>
              <a:tabLst>
                <a:tab pos="990600" algn="l"/>
              </a:tabLst>
            </a:pPr>
            <a:endParaRPr lang="en-GB" altLang="en-US" sz="1200" b="1" dirty="0" smtClean="0">
              <a:solidFill>
                <a:srgbClr val="0391B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4" indent="-342900" algn="l">
              <a:spcBef>
                <a:spcPct val="0"/>
              </a:spcBef>
            </a:pPr>
            <a:r>
              <a:rPr lang="en-GB" altLang="en-US" sz="1200" b="1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342900" lvl="4" indent="-342900" algn="l">
              <a:spcBef>
                <a:spcPct val="0"/>
              </a:spcBef>
            </a:pPr>
            <a:r>
              <a:rPr lang="en-GB" altLang="en-US" sz="1200" b="1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10.30 	The Leadership Challenge for NHSGG&amp;C 			</a:t>
            </a:r>
            <a:r>
              <a:rPr lang="en-GB" altLang="en-US" sz="1200" b="1" dirty="0" smtClean="0">
                <a:solidFill>
                  <a:srgbClr val="0391B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Catriona Renfrew</a:t>
            </a:r>
          </a:p>
          <a:p>
            <a:pPr marL="342900" lvl="4" indent="-342900" algn="l">
              <a:spcBef>
                <a:spcPct val="0"/>
              </a:spcBef>
            </a:pPr>
            <a:r>
              <a:rPr lang="en-GB" altLang="en-US" sz="1200" b="1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				Director </a:t>
            </a:r>
            <a:r>
              <a:rPr lang="en-GB" altLang="en-US" sz="1200" b="1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Planning and Policy</a:t>
            </a:r>
          </a:p>
          <a:p>
            <a:pPr marL="342900" lvl="4" indent="-342900" algn="l">
              <a:spcBef>
                <a:spcPct val="0"/>
              </a:spcBef>
            </a:pPr>
            <a:endParaRPr lang="en-GB" altLang="en-US" sz="1200" b="1" dirty="0" smtClean="0">
              <a:solidFill>
                <a:srgbClr val="09286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39850" lvl="4" indent="-977900" algn="l">
              <a:spcBef>
                <a:spcPct val="0"/>
              </a:spcBef>
            </a:pPr>
            <a:r>
              <a:rPr lang="en-GB" altLang="en-US" sz="1200" b="1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11.00  Coffee and Networking</a:t>
            </a:r>
          </a:p>
          <a:p>
            <a:pPr marL="1339850" lvl="4" indent="-977900" algn="l">
              <a:spcBef>
                <a:spcPct val="0"/>
              </a:spcBef>
            </a:pPr>
            <a:endParaRPr lang="en-GB" altLang="en-US" sz="1200" b="1" dirty="0" smtClean="0">
              <a:solidFill>
                <a:srgbClr val="09286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39850" lvl="4" indent="-977900" algn="l">
              <a:spcBef>
                <a:spcPct val="0"/>
              </a:spcBef>
            </a:pPr>
            <a:r>
              <a:rPr lang="en-GB" altLang="en-US" sz="1200" b="1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11.10  Introduction to Delivered Modules continued </a:t>
            </a:r>
          </a:p>
          <a:p>
            <a:pPr marL="342900" indent="-342900" algn="l">
              <a:spcBef>
                <a:spcPct val="0"/>
              </a:spcBef>
            </a:pPr>
            <a:endParaRPr lang="en-GB" altLang="en-US" sz="1200" b="1" dirty="0">
              <a:solidFill>
                <a:srgbClr val="0066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spcBef>
                <a:spcPct val="0"/>
              </a:spcBef>
            </a:pPr>
            <a:r>
              <a:rPr lang="en-GB" altLang="en-US" sz="1200" b="1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GB" altLang="en-US" sz="1200" b="1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12.15</a:t>
            </a:r>
            <a:r>
              <a:rPr lang="en-GB" altLang="en-US" sz="1200" b="1" dirty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</a:t>
            </a:r>
            <a:r>
              <a:rPr lang="en-GB" altLang="en-US" sz="1200" b="1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 </a:t>
            </a:r>
            <a:r>
              <a:rPr lang="en-GB" altLang="en-US" sz="1200" b="1" dirty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Discussion/Remaining Questions	</a:t>
            </a:r>
            <a:r>
              <a:rPr lang="en-US" altLang="en-US" sz="1200" b="1" dirty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	 </a:t>
            </a:r>
            <a:r>
              <a:rPr lang="en-US" altLang="en-US" sz="1200" b="1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A</a:t>
            </a:r>
            <a:r>
              <a:rPr lang="en-GB" altLang="en-US" sz="1200" b="1" dirty="0" err="1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ll</a:t>
            </a:r>
            <a:endParaRPr lang="en-GB" altLang="en-US" sz="1200" b="1" dirty="0">
              <a:solidFill>
                <a:srgbClr val="09286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spcBef>
                <a:spcPct val="0"/>
              </a:spcBef>
            </a:pPr>
            <a:endParaRPr lang="en-GB" altLang="en-US" sz="1200" b="1" dirty="0" smtClean="0">
              <a:solidFill>
                <a:srgbClr val="09286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spcBef>
                <a:spcPct val="0"/>
              </a:spcBef>
            </a:pPr>
            <a:r>
              <a:rPr lang="en-GB" altLang="en-US" sz="1200" b="1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12.30 </a:t>
            </a:r>
            <a:r>
              <a:rPr lang="en-GB" altLang="en-US" sz="1200" b="1" dirty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GB" altLang="en-US" sz="1200" b="1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Lunch </a:t>
            </a:r>
            <a:r>
              <a:rPr lang="en-GB" altLang="en-US" sz="1200" b="1" dirty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Networking 			         </a:t>
            </a:r>
            <a:r>
              <a:rPr lang="en-GB" altLang="en-US" sz="1200" b="1" dirty="0" smtClean="0">
                <a:solidFill>
                  <a:srgbClr val="09286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All</a:t>
            </a:r>
            <a:endParaRPr lang="en-GB" altLang="en-US" sz="1200" b="1" dirty="0">
              <a:solidFill>
                <a:srgbClr val="09286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spcBef>
                <a:spcPct val="0"/>
              </a:spcBef>
            </a:pPr>
            <a:endParaRPr lang="en-GB" altLang="en-US" sz="1600" b="1" dirty="0">
              <a:solidFill>
                <a:srgbClr val="092869"/>
              </a:solidFill>
              <a:cs typeface="Arial" charset="0"/>
            </a:endParaRPr>
          </a:p>
          <a:p>
            <a:pPr marL="342900" indent="-342900" algn="l">
              <a:spcBef>
                <a:spcPct val="0"/>
              </a:spcBef>
            </a:pPr>
            <a:r>
              <a:rPr lang="en-GB" altLang="en-US" sz="1600" b="1" dirty="0">
                <a:cs typeface="Arial" charset="0"/>
              </a:rPr>
              <a:t>									</a:t>
            </a:r>
          </a:p>
          <a:p>
            <a:pPr marL="800100" lvl="1" indent="-342900" algn="l">
              <a:spcBef>
                <a:spcPct val="0"/>
              </a:spcBef>
            </a:pPr>
            <a:r>
              <a:rPr lang="en-US" altLang="en-US" sz="1600" b="1" dirty="0">
                <a:cs typeface="Arial" charset="0"/>
              </a:rPr>
              <a:t>			</a:t>
            </a:r>
            <a:endParaRPr lang="en-GB" altLang="en-US" sz="16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5"/>
          <p:cNvSpPr txBox="1">
            <a:spLocks noChangeArrowheads="1"/>
          </p:cNvSpPr>
          <p:nvPr/>
        </p:nvSpPr>
        <p:spPr bwMode="auto">
          <a:xfrm>
            <a:off x="179388" y="1066800"/>
            <a:ext cx="8569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rgbClr val="092869"/>
                </a:solidFill>
              </a:rPr>
              <a:t>Online Information and Material – </a:t>
            </a:r>
            <a:r>
              <a:rPr lang="en-GB" sz="2000">
                <a:solidFill>
                  <a:srgbClr val="092869"/>
                </a:solidFill>
              </a:rPr>
              <a:t>via dedicated Ready to Lead pages on Staffnet</a:t>
            </a:r>
          </a:p>
          <a:p>
            <a:endParaRPr lang="en-GB" sz="2000">
              <a:solidFill>
                <a:schemeClr val="accent2"/>
              </a:solidFill>
            </a:endParaRPr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79388" y="6161088"/>
            <a:ext cx="8816975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1800"/>
              <a:t>http://www.staffnet.ggc.scot.nhs.uk/Human%20Resources/Organisational%20Development/Ready%20to%20Lead/Pages/ReadyToLead.aspx</a:t>
            </a:r>
            <a:endParaRPr lang="en-GB" sz="600"/>
          </a:p>
          <a:p>
            <a:pPr marL="342900" indent="-342900" algn="ctr">
              <a:spcBef>
                <a:spcPct val="20000"/>
              </a:spcBef>
            </a:pPr>
            <a:endParaRPr lang="en-GB" sz="6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522" t="11477" r="5978" b="7976"/>
          <a:stretch>
            <a:fillRect/>
          </a:stretch>
        </p:blipFill>
        <p:spPr bwMode="auto">
          <a:xfrm>
            <a:off x="755576" y="1772816"/>
            <a:ext cx="712879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323850" y="1268413"/>
            <a:ext cx="8542723" cy="62909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GB" sz="2400" b="1" dirty="0">
                <a:solidFill>
                  <a:srgbClr val="000066"/>
                </a:solidFill>
              </a:rPr>
              <a:t>How you can support us:</a:t>
            </a:r>
          </a:p>
          <a:p>
            <a:pPr marL="342900" indent="-342900" algn="l">
              <a:spcBef>
                <a:spcPct val="20000"/>
              </a:spcBef>
            </a:pPr>
            <a:endParaRPr lang="en-GB" sz="1600" dirty="0">
              <a:solidFill>
                <a:srgbClr val="000066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1900" dirty="0">
                <a:solidFill>
                  <a:srgbClr val="000066"/>
                </a:solidFill>
              </a:rPr>
              <a:t>Return your Commitment </a:t>
            </a:r>
            <a:r>
              <a:rPr lang="en-GB" sz="1900" dirty="0" smtClean="0">
                <a:solidFill>
                  <a:srgbClr val="000066"/>
                </a:solidFill>
              </a:rPr>
              <a:t>Form – work with your manager to complete this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1900" dirty="0" smtClean="0">
                <a:solidFill>
                  <a:srgbClr val="000066"/>
                </a:solidFill>
              </a:rPr>
              <a:t>Return your Improvement Project Form – ensure you have full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1900" dirty="0" smtClean="0">
                <a:solidFill>
                  <a:srgbClr val="000066"/>
                </a:solidFill>
              </a:rPr>
              <a:t>    sponsorship and your managers support  </a:t>
            </a:r>
            <a:endParaRPr lang="en-GB" sz="1900" dirty="0">
              <a:solidFill>
                <a:srgbClr val="000066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1900" dirty="0">
                <a:solidFill>
                  <a:srgbClr val="000066"/>
                </a:solidFill>
              </a:rPr>
              <a:t>Make sure you plan to attend </a:t>
            </a:r>
            <a:r>
              <a:rPr lang="en-GB" sz="1900" b="1" dirty="0">
                <a:solidFill>
                  <a:srgbClr val="FF0000"/>
                </a:solidFill>
              </a:rPr>
              <a:t>all</a:t>
            </a:r>
            <a:r>
              <a:rPr lang="en-GB" sz="1900" dirty="0">
                <a:solidFill>
                  <a:srgbClr val="000066"/>
                </a:solidFill>
              </a:rPr>
              <a:t> </a:t>
            </a:r>
            <a:r>
              <a:rPr lang="en-GB" sz="1900" b="1" dirty="0" smtClean="0">
                <a:solidFill>
                  <a:srgbClr val="FF0000"/>
                </a:solidFill>
              </a:rPr>
              <a:t>modules </a:t>
            </a:r>
            <a:r>
              <a:rPr lang="en-GB" sz="1900" dirty="0" smtClean="0">
                <a:solidFill>
                  <a:srgbClr val="000066"/>
                </a:solidFill>
              </a:rPr>
              <a:t>if </a:t>
            </a:r>
            <a:r>
              <a:rPr lang="en-GB" sz="1900" dirty="0">
                <a:solidFill>
                  <a:srgbClr val="000066"/>
                </a:solidFill>
              </a:rPr>
              <a:t>you have any </a:t>
            </a:r>
            <a:br>
              <a:rPr lang="en-GB" sz="1900" dirty="0">
                <a:solidFill>
                  <a:srgbClr val="000066"/>
                </a:solidFill>
              </a:rPr>
            </a:br>
            <a:r>
              <a:rPr lang="en-GB" sz="1900" dirty="0">
                <a:solidFill>
                  <a:srgbClr val="000066"/>
                </a:solidFill>
              </a:rPr>
              <a:t>problems let Lisa know as early as you </a:t>
            </a:r>
            <a:r>
              <a:rPr lang="en-GB" sz="1900" dirty="0" smtClean="0">
                <a:solidFill>
                  <a:srgbClr val="000066"/>
                </a:solidFill>
              </a:rPr>
              <a:t>can – make sure these are in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1900" dirty="0" smtClean="0">
                <a:solidFill>
                  <a:srgbClr val="000066"/>
                </a:solidFill>
              </a:rPr>
              <a:t>     your diary</a:t>
            </a:r>
            <a:endParaRPr lang="en-GB" sz="1900" dirty="0">
              <a:solidFill>
                <a:srgbClr val="000066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1900" dirty="0">
                <a:solidFill>
                  <a:srgbClr val="000066"/>
                </a:solidFill>
              </a:rPr>
              <a:t>Make good use of the additional sessions we offer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1900" dirty="0">
                <a:solidFill>
                  <a:srgbClr val="000066"/>
                </a:solidFill>
              </a:rPr>
              <a:t>Take time to complete evaluations and attend our final session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1900" dirty="0">
                <a:solidFill>
                  <a:srgbClr val="000066"/>
                </a:solidFill>
              </a:rPr>
              <a:t>	– we use your feedback to improve the programme for future delegates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1900" dirty="0">
                <a:solidFill>
                  <a:srgbClr val="000066"/>
                </a:solidFill>
              </a:rPr>
              <a:t>Share your improvement project with us and future delegates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GB" sz="1900" dirty="0">
                <a:solidFill>
                  <a:srgbClr val="000066"/>
                </a:solidFill>
              </a:rPr>
              <a:t>Consider sharing your experience and knowledge by becoming a </a:t>
            </a:r>
            <a:br>
              <a:rPr lang="en-GB" sz="1900" dirty="0">
                <a:solidFill>
                  <a:srgbClr val="000066"/>
                </a:solidFill>
              </a:rPr>
            </a:br>
            <a:r>
              <a:rPr lang="en-GB" sz="1900" dirty="0">
                <a:solidFill>
                  <a:srgbClr val="000066"/>
                </a:solidFill>
              </a:rPr>
              <a:t>Mentor or joining our </a:t>
            </a:r>
            <a:r>
              <a:rPr lang="en-GB" sz="1900" dirty="0" smtClean="0">
                <a:solidFill>
                  <a:srgbClr val="000066"/>
                </a:solidFill>
              </a:rPr>
              <a:t>Alumni</a:t>
            </a:r>
          </a:p>
          <a:p>
            <a:pPr marL="342900" indent="-342900" algn="l">
              <a:buFontTx/>
              <a:buChar char="•"/>
            </a:pPr>
            <a:r>
              <a:rPr lang="en-GB" sz="1900" dirty="0" smtClean="0">
                <a:solidFill>
                  <a:srgbClr val="000066"/>
                </a:solidFill>
              </a:rPr>
              <a:t>Consider sharing your experiences of the programme with the next</a:t>
            </a:r>
          </a:p>
          <a:p>
            <a:pPr marL="342900" indent="-342900" algn="l"/>
            <a:r>
              <a:rPr lang="en-GB" sz="1900" dirty="0" smtClean="0">
                <a:solidFill>
                  <a:srgbClr val="000066"/>
                </a:solidFill>
              </a:rPr>
              <a:t>      intake of Ready to Lead delegates circa April 2017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000" dirty="0">
              <a:solidFill>
                <a:srgbClr val="000066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en-GB" sz="2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6" descr="start-sit-ques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968625"/>
            <a:ext cx="30988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1585913" y="1484313"/>
            <a:ext cx="588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solidFill>
                  <a:srgbClr val="092869"/>
                </a:solidFill>
              </a:rPr>
              <a:t>Open Discussion and Questions</a:t>
            </a:r>
          </a:p>
          <a:p>
            <a:pPr algn="ctr"/>
            <a:r>
              <a:rPr lang="en-GB" sz="2400" b="1">
                <a:solidFill>
                  <a:srgbClr val="0391BF"/>
                </a:solidFill>
              </a:rPr>
              <a:t>You may wish to use the questions you</a:t>
            </a:r>
          </a:p>
          <a:p>
            <a:pPr algn="ctr"/>
            <a:r>
              <a:rPr lang="en-GB" sz="2400" b="1">
                <a:solidFill>
                  <a:srgbClr val="0391BF"/>
                </a:solidFill>
              </a:rPr>
              <a:t>captured this morning</a:t>
            </a:r>
            <a:r>
              <a:rPr lang="en-GB" sz="2800" b="1">
                <a:solidFill>
                  <a:srgbClr val="0391B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4"/>
          <p:cNvSpPr txBox="1">
            <a:spLocks noChangeArrowheads="1"/>
          </p:cNvSpPr>
          <p:nvPr/>
        </p:nvSpPr>
        <p:spPr bwMode="auto">
          <a:xfrm>
            <a:off x="1979613" y="2060575"/>
            <a:ext cx="4989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092869"/>
                </a:solidFill>
              </a:rPr>
              <a:t>Light Lunch and Networking</a:t>
            </a:r>
          </a:p>
        </p:txBody>
      </p:sp>
      <p:pic>
        <p:nvPicPr>
          <p:cNvPr id="46082" name="Picture 10" descr="lu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997200"/>
            <a:ext cx="4967287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0" y="1498600"/>
            <a:ext cx="8459788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50825" y="1196975"/>
            <a:ext cx="87979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2400" b="1" dirty="0">
                <a:solidFill>
                  <a:srgbClr val="0391BF"/>
                </a:solidFill>
              </a:rPr>
              <a:t>Our Objectives for Today:</a:t>
            </a:r>
          </a:p>
          <a:p>
            <a:pPr algn="l">
              <a:spcBef>
                <a:spcPct val="0"/>
              </a:spcBef>
            </a:pPr>
            <a:endParaRPr lang="en-GB" sz="1200" b="1" dirty="0">
              <a:solidFill>
                <a:srgbClr val="0391BF"/>
              </a:solidFill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GB" sz="1800" dirty="0"/>
              <a:t> 	</a:t>
            </a:r>
            <a:r>
              <a:rPr lang="en-GB" sz="2000" dirty="0">
                <a:solidFill>
                  <a:srgbClr val="092869"/>
                </a:solidFill>
              </a:rPr>
              <a:t>To allow delegates get to know their aligned workstream </a:t>
            </a:r>
            <a:br>
              <a:rPr lang="en-GB" sz="2000" dirty="0">
                <a:solidFill>
                  <a:srgbClr val="092869"/>
                </a:solidFill>
              </a:rPr>
            </a:br>
            <a:r>
              <a:rPr lang="en-GB" sz="2000" dirty="0">
                <a:solidFill>
                  <a:srgbClr val="092869"/>
                </a:solidFill>
              </a:rPr>
              <a:t>	colleagues in advance of first delivered module</a:t>
            </a:r>
          </a:p>
          <a:p>
            <a:pPr algn="l">
              <a:spcBef>
                <a:spcPct val="0"/>
              </a:spcBef>
            </a:pPr>
            <a:endParaRPr lang="en-GB" sz="1000" dirty="0">
              <a:solidFill>
                <a:srgbClr val="092869"/>
              </a:solidFill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GB" sz="1800" dirty="0">
                <a:solidFill>
                  <a:srgbClr val="092869"/>
                </a:solidFill>
              </a:rPr>
              <a:t> 	</a:t>
            </a:r>
            <a:r>
              <a:rPr lang="en-GB" sz="2000" dirty="0">
                <a:solidFill>
                  <a:srgbClr val="092869"/>
                </a:solidFill>
              </a:rPr>
              <a:t>To offer individuals an opportunity to network with the wider </a:t>
            </a:r>
            <a:br>
              <a:rPr lang="en-GB" sz="2000" dirty="0">
                <a:solidFill>
                  <a:srgbClr val="092869"/>
                </a:solidFill>
              </a:rPr>
            </a:br>
            <a:r>
              <a:rPr lang="en-GB" sz="2000" dirty="0">
                <a:solidFill>
                  <a:srgbClr val="092869"/>
                </a:solidFill>
              </a:rPr>
              <a:t>	</a:t>
            </a:r>
            <a:r>
              <a:rPr lang="en-GB" sz="2000" dirty="0" smtClean="0">
                <a:solidFill>
                  <a:srgbClr val="092869"/>
                </a:solidFill>
              </a:rPr>
              <a:t>cohort of participants</a:t>
            </a:r>
            <a:endParaRPr lang="en-GB" sz="2000" dirty="0">
              <a:solidFill>
                <a:srgbClr val="092869"/>
              </a:solidFill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endParaRPr lang="en-GB" sz="1000" dirty="0">
              <a:solidFill>
                <a:srgbClr val="092869"/>
              </a:solidFill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GB" sz="2000" dirty="0">
                <a:solidFill>
                  <a:srgbClr val="092869"/>
                </a:solidFill>
              </a:rPr>
              <a:t> 	To provide an opportunity to hear a senior management perspective </a:t>
            </a:r>
          </a:p>
          <a:p>
            <a:pPr marL="742950" lvl="1" indent="-285750" algn="l">
              <a:spcBef>
                <a:spcPct val="0"/>
              </a:spcBef>
            </a:pPr>
            <a:r>
              <a:rPr lang="en-GB" sz="2000" dirty="0">
                <a:solidFill>
                  <a:srgbClr val="092869"/>
                </a:solidFill>
              </a:rPr>
              <a:t>		on the leadership skills needed to face the challenges of the future</a:t>
            </a:r>
          </a:p>
          <a:p>
            <a:pPr marL="742950" lvl="1" indent="-285750" algn="l">
              <a:spcBef>
                <a:spcPct val="0"/>
              </a:spcBef>
            </a:pPr>
            <a:endParaRPr lang="en-GB" sz="1000" dirty="0">
              <a:solidFill>
                <a:srgbClr val="092869"/>
              </a:solidFill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GB" sz="2000" dirty="0">
                <a:solidFill>
                  <a:srgbClr val="092869"/>
                </a:solidFill>
              </a:rPr>
              <a:t> 	To provide a preview of delivered modules and to meet their </a:t>
            </a:r>
            <a:br>
              <a:rPr lang="en-GB" sz="2000" dirty="0">
                <a:solidFill>
                  <a:srgbClr val="092869"/>
                </a:solidFill>
              </a:rPr>
            </a:br>
            <a:r>
              <a:rPr lang="en-GB" sz="2000" dirty="0">
                <a:solidFill>
                  <a:srgbClr val="092869"/>
                </a:solidFill>
              </a:rPr>
              <a:t>	providers</a:t>
            </a:r>
          </a:p>
          <a:p>
            <a:pPr algn="l">
              <a:spcBef>
                <a:spcPct val="0"/>
              </a:spcBef>
              <a:buFontTx/>
              <a:buChar char="•"/>
            </a:pPr>
            <a:endParaRPr lang="en-GB" sz="1000" dirty="0">
              <a:solidFill>
                <a:srgbClr val="092869"/>
              </a:solidFill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GB" sz="2000" dirty="0">
                <a:solidFill>
                  <a:srgbClr val="092869"/>
                </a:solidFill>
              </a:rPr>
              <a:t> 	To offer some additional information to delegates to support </a:t>
            </a:r>
            <a:br>
              <a:rPr lang="en-GB" sz="2000" dirty="0">
                <a:solidFill>
                  <a:srgbClr val="092869"/>
                </a:solidFill>
              </a:rPr>
            </a:br>
            <a:r>
              <a:rPr lang="en-GB" sz="2000" dirty="0">
                <a:solidFill>
                  <a:srgbClr val="092869"/>
                </a:solidFill>
              </a:rPr>
              <a:t>	undertaking their Improvement Project</a:t>
            </a:r>
          </a:p>
          <a:p>
            <a:pPr algn="l">
              <a:spcBef>
                <a:spcPct val="0"/>
              </a:spcBef>
              <a:buFontTx/>
              <a:buChar char="•"/>
            </a:pPr>
            <a:endParaRPr lang="en-GB" sz="1000" dirty="0">
              <a:solidFill>
                <a:srgbClr val="092869"/>
              </a:solidFill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GB" sz="2000" dirty="0">
                <a:solidFill>
                  <a:srgbClr val="092869"/>
                </a:solidFill>
              </a:rPr>
              <a:t> 	To make delegates aware of the additional materials and support </a:t>
            </a:r>
            <a:br>
              <a:rPr lang="en-GB" sz="2000" dirty="0">
                <a:solidFill>
                  <a:srgbClr val="092869"/>
                </a:solidFill>
              </a:rPr>
            </a:br>
            <a:r>
              <a:rPr lang="en-GB" sz="2000" dirty="0">
                <a:solidFill>
                  <a:srgbClr val="092869"/>
                </a:solidFill>
              </a:rPr>
              <a:t>	available to them</a:t>
            </a:r>
          </a:p>
          <a:p>
            <a:pPr algn="l">
              <a:spcBef>
                <a:spcPct val="0"/>
              </a:spcBef>
              <a:buFontTx/>
              <a:buChar char="•"/>
            </a:pPr>
            <a:endParaRPr lang="en-GB" sz="1000" dirty="0">
              <a:solidFill>
                <a:srgbClr val="092869"/>
              </a:solidFill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endParaRPr lang="en-GB" sz="1800" dirty="0">
              <a:solidFill>
                <a:srgbClr val="0928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2025879" y="3068638"/>
            <a:ext cx="52779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391BF"/>
                </a:solidFill>
              </a:rPr>
              <a:t>Workstream </a:t>
            </a:r>
            <a:r>
              <a:rPr lang="en-GB" sz="3200" b="1" dirty="0">
                <a:solidFill>
                  <a:srgbClr val="0391BF"/>
                </a:solidFill>
              </a:rPr>
              <a:t>Introductions</a:t>
            </a:r>
          </a:p>
        </p:txBody>
      </p:sp>
      <p:pic>
        <p:nvPicPr>
          <p:cNvPr id="22530" name="Picture 6" descr="200px-People_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933825"/>
            <a:ext cx="363537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200px-People_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7550" y="5013176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323850" y="1124744"/>
            <a:ext cx="871264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algn="l"/>
            <a:r>
              <a:rPr lang="en-GB" sz="2400" b="1" dirty="0">
                <a:solidFill>
                  <a:srgbClr val="092869"/>
                </a:solidFill>
              </a:rPr>
              <a:t>What you need to do </a:t>
            </a:r>
            <a:r>
              <a:rPr lang="en-GB" sz="2400" dirty="0">
                <a:solidFill>
                  <a:srgbClr val="092869"/>
                </a:solidFill>
              </a:rPr>
              <a:t>– take a few seconds to…..</a:t>
            </a:r>
          </a:p>
          <a:p>
            <a:pPr marL="180975" indent="266700"/>
            <a:endParaRPr lang="en-GB" sz="1400" dirty="0">
              <a:solidFill>
                <a:srgbClr val="092869"/>
              </a:solidFill>
            </a:endParaRPr>
          </a:p>
          <a:p>
            <a:pPr marL="180975" indent="266700" algn="l">
              <a:buFontTx/>
              <a:buChar char="•"/>
            </a:pPr>
            <a:r>
              <a:rPr lang="en-GB" sz="1800" dirty="0">
                <a:solidFill>
                  <a:srgbClr val="092869"/>
                </a:solidFill>
              </a:rPr>
              <a:t>Make sure your name place holder is filled in – both sides</a:t>
            </a:r>
            <a:r>
              <a:rPr lang="en-GB" sz="1800" dirty="0"/>
              <a:t> </a:t>
            </a:r>
          </a:p>
          <a:p>
            <a:pPr marL="180975" indent="266700" algn="l">
              <a:buFontTx/>
              <a:buChar char="•"/>
            </a:pPr>
            <a:r>
              <a:rPr lang="en-GB" sz="1800" dirty="0" smtClean="0">
                <a:solidFill>
                  <a:srgbClr val="092869"/>
                </a:solidFill>
              </a:rPr>
              <a:t>Take </a:t>
            </a:r>
            <a:r>
              <a:rPr lang="en-GB" sz="1800" dirty="0">
                <a:solidFill>
                  <a:srgbClr val="092869"/>
                </a:solidFill>
              </a:rPr>
              <a:t>a second to introduce yourself to Workstream colleagues at your </a:t>
            </a:r>
            <a:br>
              <a:rPr lang="en-GB" sz="1800" dirty="0">
                <a:solidFill>
                  <a:srgbClr val="092869"/>
                </a:solidFill>
              </a:rPr>
            </a:br>
            <a:r>
              <a:rPr lang="en-GB" sz="1800" dirty="0">
                <a:solidFill>
                  <a:srgbClr val="092869"/>
                </a:solidFill>
              </a:rPr>
              <a:t>    tables (if you haven’t already</a:t>
            </a:r>
            <a:r>
              <a:rPr lang="en-GB" sz="1800" dirty="0" smtClean="0">
                <a:solidFill>
                  <a:srgbClr val="092869"/>
                </a:solidFill>
              </a:rPr>
              <a:t>)</a:t>
            </a:r>
            <a:endParaRPr lang="en-GB" sz="1100" b="1" dirty="0">
              <a:solidFill>
                <a:srgbClr val="092869"/>
              </a:solidFill>
            </a:endParaRPr>
          </a:p>
          <a:p>
            <a:pPr marL="180975" indent="266700" algn="l"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92869"/>
                </a:solidFill>
              </a:rPr>
              <a:t>Initially work with the person next to you and share </a:t>
            </a:r>
            <a:r>
              <a:rPr lang="en-GB" sz="1800" dirty="0">
                <a:solidFill>
                  <a:srgbClr val="092869"/>
                </a:solidFill>
              </a:rPr>
              <a:t>the most </a:t>
            </a:r>
            <a:r>
              <a:rPr lang="en-GB" sz="1800" dirty="0" smtClean="0">
                <a:solidFill>
                  <a:srgbClr val="092869"/>
                </a:solidFill>
              </a:rPr>
              <a:t>important learning</a:t>
            </a:r>
            <a:br>
              <a:rPr lang="en-GB" sz="1800" dirty="0" smtClean="0">
                <a:solidFill>
                  <a:srgbClr val="092869"/>
                </a:solidFill>
              </a:rPr>
            </a:br>
            <a:r>
              <a:rPr lang="en-GB" sz="1800" dirty="0" smtClean="0">
                <a:solidFill>
                  <a:srgbClr val="092869"/>
                </a:solidFill>
              </a:rPr>
              <a:t>    you hope to achieve from undertaking </a:t>
            </a:r>
            <a:r>
              <a:rPr lang="en-GB" sz="1800" dirty="0">
                <a:solidFill>
                  <a:srgbClr val="092869"/>
                </a:solidFill>
              </a:rPr>
              <a:t>Ready </a:t>
            </a:r>
            <a:r>
              <a:rPr lang="en-GB" sz="1800" dirty="0" smtClean="0">
                <a:solidFill>
                  <a:srgbClr val="092869"/>
                </a:solidFill>
              </a:rPr>
              <a:t>to </a:t>
            </a:r>
            <a:r>
              <a:rPr lang="en-GB" sz="1800" dirty="0">
                <a:solidFill>
                  <a:srgbClr val="092869"/>
                </a:solidFill>
              </a:rPr>
              <a:t>Lead </a:t>
            </a:r>
            <a:endParaRPr lang="en-GB" sz="1800" dirty="0" smtClean="0">
              <a:solidFill>
                <a:srgbClr val="092869"/>
              </a:solidFill>
            </a:endParaRPr>
          </a:p>
          <a:p>
            <a:pPr marL="180975" indent="266700" algn="l"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92869"/>
                </a:solidFill>
              </a:rPr>
              <a:t>Highlight one important question </a:t>
            </a:r>
            <a:r>
              <a:rPr lang="en-GB" sz="1800" dirty="0">
                <a:solidFill>
                  <a:srgbClr val="092869"/>
                </a:solidFill>
              </a:rPr>
              <a:t>you need clarified </a:t>
            </a:r>
            <a:r>
              <a:rPr lang="en-GB" sz="1800" dirty="0" smtClean="0">
                <a:solidFill>
                  <a:srgbClr val="092869"/>
                </a:solidFill>
              </a:rPr>
              <a:t>today (if you have this)</a:t>
            </a:r>
            <a:endParaRPr lang="en-GB" sz="1800" dirty="0">
              <a:solidFill>
                <a:srgbClr val="092869"/>
              </a:solidFill>
            </a:endParaRPr>
          </a:p>
          <a:p>
            <a:pPr marL="180975" indent="266700" algn="l">
              <a:buFontTx/>
              <a:buChar char="•"/>
            </a:pPr>
            <a:r>
              <a:rPr lang="en-GB" sz="1800" dirty="0" smtClean="0">
                <a:solidFill>
                  <a:srgbClr val="092869"/>
                </a:solidFill>
              </a:rPr>
              <a:t>Move </a:t>
            </a:r>
            <a:r>
              <a:rPr lang="en-GB" sz="1800" dirty="0">
                <a:solidFill>
                  <a:srgbClr val="092869"/>
                </a:solidFill>
              </a:rPr>
              <a:t>around </a:t>
            </a:r>
            <a:r>
              <a:rPr lang="en-GB" sz="1800" dirty="0" smtClean="0">
                <a:solidFill>
                  <a:srgbClr val="092869"/>
                </a:solidFill>
              </a:rPr>
              <a:t>your </a:t>
            </a:r>
            <a:r>
              <a:rPr lang="en-GB" sz="1800" dirty="0">
                <a:solidFill>
                  <a:srgbClr val="092869"/>
                </a:solidFill>
              </a:rPr>
              <a:t>table </a:t>
            </a:r>
            <a:r>
              <a:rPr lang="en-GB" sz="1800" dirty="0" smtClean="0">
                <a:solidFill>
                  <a:srgbClr val="092869"/>
                </a:solidFill>
              </a:rPr>
              <a:t>sharing objectives and questions,  changing </a:t>
            </a:r>
            <a:r>
              <a:rPr lang="en-GB" sz="1800" dirty="0">
                <a:solidFill>
                  <a:srgbClr val="092869"/>
                </a:solidFill>
              </a:rPr>
              <a:t>partner </a:t>
            </a:r>
            <a:r>
              <a:rPr lang="en-GB" sz="1800" dirty="0" smtClean="0">
                <a:solidFill>
                  <a:srgbClr val="092869"/>
                </a:solidFill>
              </a:rPr>
              <a:t>     </a:t>
            </a:r>
            <a:br>
              <a:rPr lang="en-GB" sz="1800" dirty="0" smtClean="0">
                <a:solidFill>
                  <a:srgbClr val="092869"/>
                </a:solidFill>
              </a:rPr>
            </a:br>
            <a:r>
              <a:rPr lang="en-GB" sz="1800" dirty="0" smtClean="0">
                <a:solidFill>
                  <a:srgbClr val="092869"/>
                </a:solidFill>
              </a:rPr>
              <a:t>    until </a:t>
            </a:r>
            <a:r>
              <a:rPr lang="en-GB" sz="1800" dirty="0">
                <a:solidFill>
                  <a:srgbClr val="092869"/>
                </a:solidFill>
              </a:rPr>
              <a:t>you have spoken to all </a:t>
            </a:r>
            <a:r>
              <a:rPr lang="en-GB" sz="1800" dirty="0" err="1">
                <a:solidFill>
                  <a:srgbClr val="092869"/>
                </a:solidFill>
              </a:rPr>
              <a:t>workstream</a:t>
            </a:r>
            <a:r>
              <a:rPr lang="en-GB" sz="1800" dirty="0">
                <a:solidFill>
                  <a:srgbClr val="092869"/>
                </a:solidFill>
              </a:rPr>
              <a:t> </a:t>
            </a:r>
            <a:r>
              <a:rPr lang="en-GB" sz="1800" dirty="0" smtClean="0">
                <a:solidFill>
                  <a:srgbClr val="092869"/>
                </a:solidFill>
              </a:rPr>
              <a:t>colleagues</a:t>
            </a:r>
            <a:endParaRPr lang="en-GB" sz="1800" dirty="0">
              <a:solidFill>
                <a:srgbClr val="092869"/>
              </a:solidFill>
            </a:endParaRPr>
          </a:p>
          <a:p>
            <a:pPr marL="180975" indent="266700" algn="l"/>
            <a:endParaRPr lang="en-GB" sz="1100" dirty="0">
              <a:solidFill>
                <a:srgbClr val="092869"/>
              </a:solidFill>
            </a:endParaRPr>
          </a:p>
          <a:p>
            <a:pPr marL="180975" indent="266700" algn="l"/>
            <a:r>
              <a:rPr lang="en-GB" sz="1800" dirty="0">
                <a:solidFill>
                  <a:srgbClr val="092869"/>
                </a:solidFill>
              </a:rPr>
              <a:t>Capture your question for raising later if needed</a:t>
            </a:r>
          </a:p>
          <a:p>
            <a:pPr marL="180975" indent="266700">
              <a:buFontTx/>
              <a:buChar char="•"/>
            </a:pPr>
            <a:endParaRPr lang="en-GB" sz="1100" dirty="0">
              <a:solidFill>
                <a:srgbClr val="092869"/>
              </a:solidFill>
            </a:endParaRPr>
          </a:p>
          <a:p>
            <a:pPr marL="180975" indent="266700" algn="l"/>
            <a:r>
              <a:rPr lang="en-GB" sz="2800" b="1" dirty="0">
                <a:solidFill>
                  <a:srgbClr val="092869"/>
                </a:solidFill>
              </a:rPr>
              <a:t>You have 10 minutes</a:t>
            </a:r>
            <a:endParaRPr lang="en-GB" sz="2800" dirty="0">
              <a:solidFill>
                <a:srgbClr val="092869"/>
              </a:solidFill>
            </a:endParaRPr>
          </a:p>
          <a:p>
            <a:pPr marL="180975" indent="266700"/>
            <a:endParaRPr lang="en-GB" sz="2400" dirty="0">
              <a:solidFill>
                <a:srgbClr val="092869"/>
              </a:solidFill>
            </a:endParaRPr>
          </a:p>
          <a:p>
            <a:pPr marL="180975" indent="266700">
              <a:buFontTx/>
              <a:buChar char="•"/>
            </a:pPr>
            <a:endParaRPr lang="en-GB" sz="2800" b="1" dirty="0">
              <a:solidFill>
                <a:schemeClr val="accent2"/>
              </a:solidFill>
            </a:endParaRPr>
          </a:p>
          <a:p>
            <a:pPr marL="180975" indent="266700"/>
            <a:endParaRPr lang="en-GB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4"/>
          <p:cNvSpPr txBox="1">
            <a:spLocks noChangeArrowheads="1"/>
          </p:cNvSpPr>
          <p:nvPr/>
        </p:nvSpPr>
        <p:spPr bwMode="auto">
          <a:xfrm>
            <a:off x="-289958" y="1124744"/>
            <a:ext cx="94921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algn="l"/>
            <a:r>
              <a:rPr lang="en-GB" sz="2400" b="1" dirty="0">
                <a:solidFill>
                  <a:srgbClr val="0391BF"/>
                </a:solidFill>
              </a:rPr>
              <a:t>Introduction to the Delivered </a:t>
            </a:r>
            <a:r>
              <a:rPr lang="en-GB" sz="2400" b="1" dirty="0" smtClean="0">
                <a:solidFill>
                  <a:srgbClr val="0391BF"/>
                </a:solidFill>
              </a:rPr>
              <a:t>Modules and additional </a:t>
            </a:r>
          </a:p>
          <a:p>
            <a:pPr lvl="2" algn="l"/>
            <a:r>
              <a:rPr lang="en-GB" sz="2400" b="1" dirty="0" smtClean="0">
                <a:solidFill>
                  <a:srgbClr val="0391BF"/>
                </a:solidFill>
              </a:rPr>
              <a:t>Support:</a:t>
            </a:r>
          </a:p>
          <a:p>
            <a:pPr lvl="2" algn="l"/>
            <a:endParaRPr lang="en-GB" sz="2400" b="1" dirty="0">
              <a:solidFill>
                <a:srgbClr val="0391BF"/>
              </a:solidFill>
            </a:endParaRPr>
          </a:p>
          <a:p>
            <a:pPr lvl="1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GB" sz="2400" b="1" dirty="0"/>
          </a:p>
          <a:p>
            <a:pPr algn="ctr"/>
            <a:endParaRPr lang="en-GB" sz="1600" b="1" dirty="0"/>
          </a:p>
          <a:p>
            <a:pPr lvl="1" algn="l"/>
            <a:r>
              <a:rPr lang="en-GB" sz="2400" b="1" dirty="0" smtClean="0">
                <a:solidFill>
                  <a:srgbClr val="092869"/>
                </a:solidFill>
              </a:rPr>
              <a:t> 	</a:t>
            </a:r>
            <a:r>
              <a:rPr lang="en-GB" sz="2400" b="1" dirty="0" err="1" smtClean="0">
                <a:solidFill>
                  <a:srgbClr val="092869"/>
                </a:solidFill>
              </a:rPr>
              <a:t>Workstream</a:t>
            </a:r>
            <a:r>
              <a:rPr lang="en-GB" sz="2400" b="1" dirty="0" smtClean="0">
                <a:solidFill>
                  <a:srgbClr val="092869"/>
                </a:solidFill>
              </a:rPr>
              <a:t> </a:t>
            </a:r>
            <a:r>
              <a:rPr lang="en-GB" sz="2400" b="1" dirty="0">
                <a:solidFill>
                  <a:srgbClr val="092869"/>
                </a:solidFill>
              </a:rPr>
              <a:t>1 - Leading Continuous </a:t>
            </a:r>
            <a:r>
              <a:rPr lang="en-GB" sz="2400" b="1" dirty="0" smtClean="0">
                <a:solidFill>
                  <a:srgbClr val="092869"/>
                </a:solidFill>
              </a:rPr>
              <a:t>Improvement</a:t>
            </a:r>
          </a:p>
          <a:p>
            <a:pPr lvl="1" algn="l"/>
            <a:r>
              <a:rPr lang="en-GB" sz="2400" b="1" dirty="0" smtClean="0">
                <a:solidFill>
                  <a:srgbClr val="092869"/>
                </a:solidFill>
              </a:rPr>
              <a:t>	</a:t>
            </a:r>
            <a:r>
              <a:rPr lang="en-GB" sz="2400" b="1" dirty="0" err="1" smtClean="0">
                <a:solidFill>
                  <a:srgbClr val="092869"/>
                </a:solidFill>
              </a:rPr>
              <a:t>Workstream</a:t>
            </a:r>
            <a:r>
              <a:rPr lang="en-GB" sz="2400" b="1" dirty="0" smtClean="0">
                <a:solidFill>
                  <a:srgbClr val="092869"/>
                </a:solidFill>
              </a:rPr>
              <a:t> </a:t>
            </a:r>
            <a:r>
              <a:rPr lang="en-GB" sz="2400" b="1" dirty="0">
                <a:solidFill>
                  <a:srgbClr val="092869"/>
                </a:solidFill>
              </a:rPr>
              <a:t>2 - Leading Effective Teams</a:t>
            </a:r>
          </a:p>
          <a:p>
            <a:pPr lvl="1" algn="l"/>
            <a:r>
              <a:rPr lang="en-GB" sz="2400" b="1" dirty="0" smtClean="0">
                <a:solidFill>
                  <a:srgbClr val="092869"/>
                </a:solidFill>
              </a:rPr>
              <a:t> 	</a:t>
            </a:r>
            <a:r>
              <a:rPr lang="en-GB" sz="2400" b="1" dirty="0" err="1" smtClean="0">
                <a:solidFill>
                  <a:srgbClr val="092869"/>
                </a:solidFill>
              </a:rPr>
              <a:t>Workstream</a:t>
            </a:r>
            <a:r>
              <a:rPr lang="en-GB" sz="2400" b="1" dirty="0" smtClean="0">
                <a:solidFill>
                  <a:srgbClr val="092869"/>
                </a:solidFill>
              </a:rPr>
              <a:t> </a:t>
            </a:r>
            <a:r>
              <a:rPr lang="en-GB" sz="2400" b="1" dirty="0">
                <a:solidFill>
                  <a:srgbClr val="092869"/>
                </a:solidFill>
              </a:rPr>
              <a:t>3 - Emotional Intelligence</a:t>
            </a:r>
          </a:p>
          <a:p>
            <a:pPr lvl="1" algn="l"/>
            <a:r>
              <a:rPr lang="en-GB" sz="2400" b="1" dirty="0" smtClean="0">
                <a:solidFill>
                  <a:srgbClr val="092869"/>
                </a:solidFill>
              </a:rPr>
              <a:t> 	Workstream </a:t>
            </a:r>
            <a:r>
              <a:rPr lang="en-GB" sz="2400" b="1" dirty="0">
                <a:solidFill>
                  <a:srgbClr val="092869"/>
                </a:solidFill>
              </a:rPr>
              <a:t>4 - Taking forward your Improvement </a:t>
            </a:r>
            <a:r>
              <a:rPr lang="en-GB" sz="2400" b="1" dirty="0" smtClean="0">
                <a:solidFill>
                  <a:srgbClr val="092869"/>
                </a:solidFill>
              </a:rPr>
              <a:t>Project</a:t>
            </a:r>
          </a:p>
          <a:p>
            <a:pPr lvl="1" algn="l"/>
            <a:r>
              <a:rPr lang="en-GB" sz="2400" b="1" dirty="0" smtClean="0">
                <a:solidFill>
                  <a:srgbClr val="092869"/>
                </a:solidFill>
              </a:rPr>
              <a:t>	Workstream 5 – </a:t>
            </a:r>
            <a:r>
              <a:rPr lang="en-GB" sz="2400" b="1" smtClean="0">
                <a:solidFill>
                  <a:srgbClr val="092869"/>
                </a:solidFill>
              </a:rPr>
              <a:t>My Experience of Ready to Lead </a:t>
            </a:r>
            <a:endParaRPr lang="en-GB" sz="2400" b="1" dirty="0" smtClean="0">
              <a:solidFill>
                <a:srgbClr val="092869"/>
              </a:solidFill>
            </a:endParaRPr>
          </a:p>
          <a:p>
            <a:pPr lvl="1" algn="l"/>
            <a:r>
              <a:rPr lang="en-GB" sz="2400" b="1" dirty="0" smtClean="0">
                <a:solidFill>
                  <a:srgbClr val="092869"/>
                </a:solidFill>
              </a:rPr>
              <a:t> 	</a:t>
            </a:r>
            <a:endParaRPr lang="en-GB" sz="2400" b="1" dirty="0">
              <a:solidFill>
                <a:srgbClr val="092869"/>
              </a:solidFill>
            </a:endParaRPr>
          </a:p>
        </p:txBody>
      </p:sp>
      <p:pic>
        <p:nvPicPr>
          <p:cNvPr id="33794" name="Picture 8" descr="Management_Board_383114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822"/>
            <a:ext cx="3167360" cy="237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en-GB" sz="4400" smtClean="0"/>
          </a:p>
          <a:p>
            <a:pPr algn="ctr" eaLnBrk="1" hangingPunct="1">
              <a:buFontTx/>
              <a:buNone/>
            </a:pPr>
            <a:endParaRPr lang="en-GB" sz="4400" smtClean="0"/>
          </a:p>
          <a:p>
            <a:pPr algn="ctr" eaLnBrk="1" hangingPunct="1">
              <a:buFontTx/>
              <a:buNone/>
            </a:pPr>
            <a:endParaRPr lang="en-US" sz="4400" smtClean="0">
              <a:solidFill>
                <a:srgbClr val="092869"/>
              </a:solidFill>
            </a:endParaRPr>
          </a:p>
        </p:txBody>
      </p:sp>
      <p:pic>
        <p:nvPicPr>
          <p:cNvPr id="2051" name="Picture 6" descr="ANd9GcSAnavnpLNSuqQCy_T2kRaerwbs06poT5F98mdeXA6r_JDsseb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971550" y="1916113"/>
            <a:ext cx="720566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95288" y="1341438"/>
            <a:ext cx="8497887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sz="2400" b="1" dirty="0">
                <a:solidFill>
                  <a:srgbClr val="0391BF"/>
                </a:solidFill>
              </a:rPr>
              <a:t>The Leadership Challenge in NHSGGC </a:t>
            </a:r>
          </a:p>
          <a:p>
            <a:pPr marL="342900" indent="-342900">
              <a:spcBef>
                <a:spcPct val="50000"/>
              </a:spcBef>
            </a:pPr>
            <a:r>
              <a:rPr lang="en-GB" sz="2400" b="1" dirty="0">
                <a:solidFill>
                  <a:srgbClr val="092869"/>
                </a:solidFill>
              </a:rPr>
              <a:t>Catriona Renfrew</a:t>
            </a:r>
          </a:p>
          <a:p>
            <a:pPr marL="342900" indent="-342900">
              <a:spcBef>
                <a:spcPct val="50000"/>
              </a:spcBef>
            </a:pPr>
            <a:r>
              <a:rPr lang="en-GB" sz="2400" b="1" dirty="0" smtClean="0">
                <a:solidFill>
                  <a:srgbClr val="092869"/>
                </a:solidFill>
              </a:rPr>
              <a:t>Director Planning </a:t>
            </a:r>
            <a:r>
              <a:rPr lang="en-GB" sz="2400" b="1" dirty="0">
                <a:solidFill>
                  <a:srgbClr val="092869"/>
                </a:solidFill>
              </a:rPr>
              <a:t>and Policy</a:t>
            </a:r>
          </a:p>
        </p:txBody>
      </p:sp>
      <p:pic>
        <p:nvPicPr>
          <p:cNvPr id="2053" name="Picture 5" descr="Leadersh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3357563"/>
            <a:ext cx="353695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1188" y="1268413"/>
            <a:ext cx="7416800" cy="64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GB" altLang="ja-JP" sz="2800" b="1" smtClean="0">
                <a:solidFill>
                  <a:srgbClr val="092869"/>
                </a:solidFill>
                <a:ea typeface="ＭＳ Ｐゴシック" charset="-128"/>
              </a:rPr>
              <a:t>What are the challenges: environmental?</a:t>
            </a:r>
            <a:endParaRPr lang="en-GB" sz="2800" b="1" smtClean="0">
              <a:solidFill>
                <a:srgbClr val="092869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50825" y="2133600"/>
            <a:ext cx="8605838" cy="3816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ja-JP" sz="2400" b="1" smtClean="0">
                <a:solidFill>
                  <a:srgbClr val="092869"/>
                </a:solidFill>
                <a:ea typeface="ＭＳ Ｐゴシック" charset="-128"/>
              </a:rPr>
              <a:t>Political environment</a:t>
            </a:r>
          </a:p>
          <a:p>
            <a:r>
              <a:rPr lang="en-GB" altLang="ja-JP" sz="2400" b="1" smtClean="0">
                <a:solidFill>
                  <a:srgbClr val="092869"/>
                </a:solidFill>
                <a:ea typeface="ＭＳ Ｐゴシック" charset="-128"/>
              </a:rPr>
              <a:t>Financial pressures</a:t>
            </a:r>
          </a:p>
          <a:p>
            <a:r>
              <a:rPr lang="en-GB" altLang="ja-JP" sz="2400" b="1" smtClean="0">
                <a:solidFill>
                  <a:srgbClr val="092869"/>
                </a:solidFill>
                <a:ea typeface="ＭＳ Ｐゴシック" charset="-128"/>
              </a:rPr>
              <a:t>External targets</a:t>
            </a:r>
          </a:p>
          <a:p>
            <a:r>
              <a:rPr lang="en-GB" altLang="ja-JP" sz="2400" b="1" smtClean="0">
                <a:solidFill>
                  <a:srgbClr val="092869"/>
                </a:solidFill>
                <a:ea typeface="ＭＳ Ｐゴシック" charset="-128"/>
              </a:rPr>
              <a:t>Quality rhetoric and reality</a:t>
            </a:r>
          </a:p>
          <a:p>
            <a:r>
              <a:rPr lang="en-GB" altLang="ja-JP" sz="2400" b="1" smtClean="0">
                <a:solidFill>
                  <a:srgbClr val="092869"/>
                </a:solidFill>
                <a:ea typeface="ＭＳ Ｐゴシック" charset="-128"/>
              </a:rPr>
              <a:t>Continual clinical and service change</a:t>
            </a:r>
          </a:p>
          <a:p>
            <a:r>
              <a:rPr lang="en-GB" altLang="ja-JP" sz="2400" b="1" smtClean="0">
                <a:solidFill>
                  <a:srgbClr val="092869"/>
                </a:solidFill>
                <a:ea typeface="ＭＳ Ｐゴシック" charset="-128"/>
              </a:rPr>
              <a:t>Complexity and pressure</a:t>
            </a:r>
          </a:p>
          <a:p>
            <a:r>
              <a:rPr lang="en-GB" altLang="ja-JP" sz="2400" b="1" smtClean="0">
                <a:solidFill>
                  <a:srgbClr val="092869"/>
                </a:solidFill>
                <a:ea typeface="ＭＳ Ｐゴシック" charset="-128"/>
              </a:rPr>
              <a:t>System conflicts</a:t>
            </a:r>
          </a:p>
          <a:p>
            <a:r>
              <a:rPr lang="en-GB" altLang="ja-JP" sz="2400" b="1" smtClean="0">
                <a:solidFill>
                  <a:srgbClr val="092869"/>
                </a:solidFill>
                <a:ea typeface="ＭＳ Ｐゴシック" charset="-128"/>
              </a:rPr>
              <a:t>Workforce cohesion</a:t>
            </a:r>
          </a:p>
          <a:p>
            <a:r>
              <a:rPr lang="en-GB" sz="2400" b="1" smtClean="0">
                <a:solidFill>
                  <a:srgbClr val="092869"/>
                </a:solidFill>
              </a:rPr>
              <a:t>Social context</a:t>
            </a:r>
          </a:p>
          <a:p>
            <a:r>
              <a:rPr lang="en-GB" sz="2400" b="1" smtClean="0">
                <a:solidFill>
                  <a:srgbClr val="092869"/>
                </a:solidFill>
              </a:rPr>
              <a:t>Organisational change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2684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ja-JP" sz="2800" b="1" smtClean="0">
                <a:solidFill>
                  <a:srgbClr val="092869"/>
                </a:solidFill>
                <a:ea typeface="ＭＳ Ｐゴシック" charset="-128"/>
              </a:rPr>
              <a:t/>
            </a:r>
            <a:br>
              <a:rPr lang="en-GB" altLang="ja-JP" sz="2800" b="1" smtClean="0">
                <a:solidFill>
                  <a:srgbClr val="092869"/>
                </a:solidFill>
                <a:ea typeface="ＭＳ Ｐゴシック" charset="-128"/>
              </a:rPr>
            </a:br>
            <a:r>
              <a:rPr lang="en-GB" altLang="ja-JP" sz="2800" b="1" smtClean="0">
                <a:solidFill>
                  <a:srgbClr val="092869"/>
                </a:solidFill>
                <a:ea typeface="ＭＳ Ｐゴシック" charset="-128"/>
              </a:rPr>
              <a:t>What are the challenges: personal?</a:t>
            </a:r>
            <a:endParaRPr lang="en-GB" sz="2800" b="1" smtClean="0">
              <a:solidFill>
                <a:srgbClr val="092869"/>
              </a:solidFill>
              <a:ea typeface="ＭＳ Ｐゴシック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1336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 dirty="0" smtClean="0"/>
          </a:p>
          <a:p>
            <a:r>
              <a:rPr lang="en-GB" sz="2000" b="1" dirty="0" smtClean="0">
                <a:solidFill>
                  <a:srgbClr val="092869"/>
                </a:solidFill>
              </a:rPr>
              <a:t>Behaviours</a:t>
            </a:r>
          </a:p>
          <a:p>
            <a:r>
              <a:rPr lang="en-GB" sz="2000" b="1" dirty="0" smtClean="0">
                <a:solidFill>
                  <a:srgbClr val="092869"/>
                </a:solidFill>
              </a:rPr>
              <a:t>Positive not negative responses and attitudes</a:t>
            </a:r>
          </a:p>
          <a:p>
            <a:r>
              <a:rPr lang="en-GB" sz="2000" b="1" dirty="0" smtClean="0">
                <a:solidFill>
                  <a:srgbClr val="092869"/>
                </a:solidFill>
              </a:rPr>
              <a:t>Nurture and value people and relationships</a:t>
            </a:r>
          </a:p>
          <a:p>
            <a:r>
              <a:rPr lang="en-GB" sz="2000" b="1" dirty="0" smtClean="0">
                <a:solidFill>
                  <a:srgbClr val="092869"/>
                </a:solidFill>
              </a:rPr>
              <a:t>Careful conversations</a:t>
            </a:r>
          </a:p>
          <a:p>
            <a:r>
              <a:rPr lang="en-GB" sz="2000" b="1" dirty="0" smtClean="0">
                <a:solidFill>
                  <a:srgbClr val="092869"/>
                </a:solidFill>
              </a:rPr>
              <a:t>Constructive challenge</a:t>
            </a:r>
          </a:p>
          <a:p>
            <a:r>
              <a:rPr lang="en-GB" sz="2000" b="1" dirty="0" smtClean="0">
                <a:solidFill>
                  <a:srgbClr val="092869"/>
                </a:solidFill>
              </a:rPr>
              <a:t>Relate work and focus to patients</a:t>
            </a:r>
          </a:p>
          <a:p>
            <a:r>
              <a:rPr lang="en-GB" sz="2000" b="1" dirty="0" smtClean="0">
                <a:solidFill>
                  <a:srgbClr val="092869"/>
                </a:solidFill>
              </a:rPr>
              <a:t>Create mutuality and teams</a:t>
            </a:r>
          </a:p>
          <a:p>
            <a:r>
              <a:rPr lang="en-GB" sz="2000" b="1" dirty="0" smtClean="0">
                <a:solidFill>
                  <a:srgbClr val="092869"/>
                </a:solidFill>
              </a:rPr>
              <a:t>Recognise creative and destructive conflict</a:t>
            </a:r>
          </a:p>
          <a:p>
            <a:r>
              <a:rPr lang="en-GB" sz="2000" b="1" dirty="0" smtClean="0">
                <a:solidFill>
                  <a:srgbClr val="092869"/>
                </a:solidFill>
              </a:rPr>
              <a:t>Take personal responsibility</a:t>
            </a:r>
          </a:p>
          <a:p>
            <a:r>
              <a:rPr lang="en-GB" sz="2000" b="1" dirty="0" smtClean="0">
                <a:solidFill>
                  <a:srgbClr val="092869"/>
                </a:solidFill>
              </a:rPr>
              <a:t>Influence beyond own area system leadership</a:t>
            </a:r>
            <a:r>
              <a:rPr lang="en-GB" sz="1600" dirty="0" smtClean="0">
                <a:solidFill>
                  <a:srgbClr val="092869"/>
                </a:solidFill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22087</TotalTime>
  <Words>737</Words>
  <Application>Microsoft Office PowerPoint</Application>
  <PresentationFormat>On-screen Show (4:3)</PresentationFormat>
  <Paragraphs>237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CorelPhotoPaint.Image.10</vt:lpstr>
      <vt:lpstr>Slide 1</vt:lpstr>
      <vt:lpstr>Slide 2</vt:lpstr>
      <vt:lpstr>Slide 3</vt:lpstr>
      <vt:lpstr>Slide 4</vt:lpstr>
      <vt:lpstr>Slide 5</vt:lpstr>
      <vt:lpstr>Slide 6</vt:lpstr>
      <vt:lpstr>Slide 7</vt:lpstr>
      <vt:lpstr>What are the challenges: environmental?</vt:lpstr>
      <vt:lpstr> What are the challenges: personal?</vt:lpstr>
      <vt:lpstr>Where do we need to be: Facing the Future Together?</vt:lpstr>
      <vt:lpstr>Where do we need to be: Facing the Future Together?</vt:lpstr>
      <vt:lpstr> Lots of really good quotes about leadership…………. </vt:lpstr>
      <vt:lpstr>In practise………..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NHSGGC</dc:creator>
  <cp:lastModifiedBy>donneli862</cp:lastModifiedBy>
  <cp:revision>77</cp:revision>
  <dcterms:created xsi:type="dcterms:W3CDTF">2011-08-22T08:27:39Z</dcterms:created>
  <dcterms:modified xsi:type="dcterms:W3CDTF">2016-11-01T15:15:36Z</dcterms:modified>
</cp:coreProperties>
</file>