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9" r:id="rId2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869"/>
    <a:srgbClr val="0391BF"/>
    <a:srgbClr val="000066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579" autoAdjust="0"/>
  </p:normalViewPr>
  <p:slideViewPr>
    <p:cSldViewPr>
      <p:cViewPr>
        <p:scale>
          <a:sx n="100" d="100"/>
          <a:sy n="100" d="100"/>
        </p:scale>
        <p:origin x="-510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B74FC04-7639-4017-99F4-05899C2DCBD4}" type="datetimeFigureOut">
              <a:rPr lang="en-GB"/>
              <a:pPr>
                <a:defRPr/>
              </a:pPr>
              <a:t>28/10/2016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778359C2-A47A-44BE-967C-97A9CE604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0" y="1219200"/>
          <a:ext cx="9129713" cy="5638800"/>
        </p:xfrm>
        <a:graphic>
          <a:graphicData uri="http://schemas.openxmlformats.org/presentationml/2006/ole">
            <p:oleObj spid="_x0000_s1026" name="CorelPhotoPaint.Image.10" r:id="rId14" imgW="9130159" imgH="6857143" progId="">
              <p:embed/>
            </p:oleObj>
          </a:graphicData>
        </a:graphic>
      </p:graphicFrame>
      <p:pic>
        <p:nvPicPr>
          <p:cNvPr id="1028" name="Picture 6"/>
          <p:cNvPicPr>
            <a:picLocks noChangeAspect="1" noChangeArrowheads="1"/>
          </p:cNvPicPr>
          <p:nvPr userDrawn="1"/>
        </p:nvPicPr>
        <p:blipFill>
          <a:blip r:embed="rId15" cstate="print">
            <a:lum bright="84000" contrast="-86000"/>
          </a:blip>
          <a:srcRect/>
          <a:stretch>
            <a:fillRect/>
          </a:stretch>
        </p:blipFill>
        <p:spPr bwMode="auto">
          <a:xfrm>
            <a:off x="0" y="1406525"/>
            <a:ext cx="91440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9" name="Group 12"/>
          <p:cNvGrpSpPr>
            <a:grpSpLocks/>
          </p:cNvGrpSpPr>
          <p:nvPr userDrawn="1"/>
        </p:nvGrpSpPr>
        <p:grpSpPr bwMode="auto">
          <a:xfrm>
            <a:off x="684213" y="260350"/>
            <a:ext cx="7404100" cy="946150"/>
            <a:chOff x="694" y="5521"/>
            <a:chExt cx="11660" cy="1490"/>
          </a:xfrm>
        </p:grpSpPr>
        <p:grpSp>
          <p:nvGrpSpPr>
            <p:cNvPr id="1030" name="Group 13"/>
            <p:cNvGrpSpPr>
              <a:grpSpLocks/>
            </p:cNvGrpSpPr>
            <p:nvPr/>
          </p:nvGrpSpPr>
          <p:grpSpPr bwMode="auto">
            <a:xfrm>
              <a:off x="694" y="5701"/>
              <a:ext cx="8690" cy="1260"/>
              <a:chOff x="720" y="594"/>
              <a:chExt cx="10080" cy="1440"/>
            </a:xfrm>
          </p:grpSpPr>
          <p:pic>
            <p:nvPicPr>
              <p:cNvPr id="1032" name="Picture 14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20" y="594"/>
                <a:ext cx="10080" cy="1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>
                <a:off x="900" y="774"/>
                <a:ext cx="4860" cy="9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600" b="1">
                    <a:solidFill>
                      <a:srgbClr val="003366"/>
                    </a:solidFill>
                    <a:latin typeface="Georgia" pitchFamily="18" charset="0"/>
                  </a:rPr>
                  <a:t>Ready to</a:t>
                </a:r>
                <a:r>
                  <a:rPr lang="en-US" sz="3000" b="1">
                    <a:solidFill>
                      <a:srgbClr val="003366"/>
                    </a:solidFill>
                    <a:latin typeface="Georgia" pitchFamily="18" charset="0"/>
                  </a:rPr>
                  <a:t> </a:t>
                </a:r>
                <a:r>
                  <a:rPr lang="en-US" sz="2600" b="1">
                    <a:solidFill>
                      <a:srgbClr val="003366"/>
                    </a:solidFill>
                    <a:latin typeface="Georgia" pitchFamily="18" charset="0"/>
                  </a:rPr>
                  <a:t>Lead</a:t>
                </a:r>
                <a:endParaRPr lang="en-US" sz="1800"/>
              </a:p>
            </p:txBody>
          </p:sp>
        </p:grpSp>
        <p:pic>
          <p:nvPicPr>
            <p:cNvPr id="1031" name="Picture 16" descr="logo_NHSGG&amp;C_%202_colour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0294" y="5521"/>
              <a:ext cx="2060" cy="1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0" y="1316038"/>
            <a:ext cx="8748713" cy="554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-26988" y="1052513"/>
            <a:ext cx="917098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GB" altLang="en-US" sz="1600" b="1" dirty="0">
                <a:solidFill>
                  <a:srgbClr val="092869"/>
                </a:solidFill>
                <a:cs typeface="Arial" charset="0"/>
              </a:rPr>
              <a:t>Today’s Session</a:t>
            </a:r>
            <a:r>
              <a:rPr lang="en-GB" altLang="en-US" sz="1600" b="1" dirty="0" smtClean="0">
                <a:solidFill>
                  <a:srgbClr val="092869"/>
                </a:solidFill>
                <a:cs typeface="Arial" charset="0"/>
              </a:rPr>
              <a:t>:</a:t>
            </a:r>
            <a:endParaRPr lang="en-GB" altLang="en-US" sz="1600" b="1" dirty="0">
              <a:solidFill>
                <a:srgbClr val="092869"/>
              </a:solidFill>
              <a:cs typeface="Arial" charset="0"/>
            </a:endParaRPr>
          </a:p>
          <a:p>
            <a:pPr marL="342900" indent="-342900" algn="l">
              <a:spcBef>
                <a:spcPct val="0"/>
              </a:spcBef>
            </a:pPr>
            <a:r>
              <a:rPr lang="en-GB" altLang="en-US" sz="1600" b="1" dirty="0">
                <a:solidFill>
                  <a:srgbClr val="092869"/>
                </a:solidFill>
                <a:cs typeface="Arial" charset="0"/>
              </a:rPr>
              <a:t>	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09.15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Welcome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Objectives for 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today	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Doug</a:t>
            </a:r>
            <a:endParaRPr lang="en-GB" altLang="en-US" sz="1200" b="1" dirty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spcBef>
                <a:spcPct val="0"/>
              </a:spcBef>
            </a:pPr>
            <a:endParaRPr lang="en-GB" altLang="en-US" sz="1200" b="1" dirty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4" indent="-342900" algn="l">
              <a:spcBef>
                <a:spcPct val="0"/>
              </a:spcBef>
            </a:pP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09.30	Workstream 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Introductions			         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All</a:t>
            </a:r>
            <a:endParaRPr lang="en-GB" altLang="en-US" sz="1200" b="1" dirty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spcBef>
                <a:spcPct val="0"/>
              </a:spcBef>
            </a:pPr>
            <a:endParaRPr lang="en-GB" altLang="en-US" sz="1200" b="1" dirty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spcBef>
                <a:spcPct val="0"/>
              </a:spcBef>
            </a:pP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09.40 	Introduction 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Delivered Modules and 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Project</a:t>
            </a:r>
          </a:p>
          <a:p>
            <a:pPr marL="342900" indent="-342900" algn="l">
              <a:spcBef>
                <a:spcPct val="0"/>
              </a:spcBef>
            </a:pPr>
            <a:endParaRPr lang="en-GB" altLang="en-US" sz="1200" b="1" dirty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39850" lvl="4" indent="-350838" algn="l"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Leading Continuous Improvement</a:t>
            </a:r>
            <a:r>
              <a:rPr lang="en-GB" altLang="en-US" sz="1200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         		</a:t>
            </a: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Colin Aitkenhead</a:t>
            </a:r>
          </a:p>
          <a:p>
            <a:pPr marL="1339850" lvl="4" indent="-350838" algn="l">
              <a:spcBef>
                <a:spcPct val="0"/>
              </a:spcBef>
              <a:buFont typeface="Wingdings" pitchFamily="2" charset="2"/>
              <a:buNone/>
            </a:pPr>
            <a:r>
              <a:rPr lang="en-GB" altLang="en-US" sz="1200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</a:t>
            </a:r>
            <a:r>
              <a:rPr lang="en-US" altLang="en-US" sz="1200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en-GB" altLang="en-US" sz="1200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Clearwater Brookes</a:t>
            </a:r>
          </a:p>
          <a:p>
            <a:pPr marL="1339850" lvl="4" indent="-350838" algn="l"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Leading Effective Teams</a:t>
            </a:r>
            <a:r>
              <a:rPr lang="en-GB" altLang="en-US" sz="1200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            	       		</a:t>
            </a: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Agnes Hendry</a:t>
            </a:r>
          </a:p>
          <a:p>
            <a:pPr marL="1339850" lvl="4" indent="-350838" algn="l">
              <a:spcBef>
                <a:spcPct val="0"/>
              </a:spcBef>
              <a:buFont typeface="Wingdings" pitchFamily="2" charset="2"/>
              <a:buNone/>
            </a:pPr>
            <a:r>
              <a:rPr lang="en-GB" altLang="en-US" sz="1200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                  		</a:t>
            </a:r>
            <a:r>
              <a:rPr lang="en-GB" altLang="en-US" sz="1200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Aston OD</a:t>
            </a:r>
          </a:p>
          <a:p>
            <a:pPr marL="1339850" lvl="4" indent="-350838" algn="l"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Emotional Intelligence		           		Sue Simpson</a:t>
            </a:r>
          </a:p>
          <a:p>
            <a:pPr marL="1339850" lvl="4" indent="-350838" algn="l">
              <a:spcBef>
                <a:spcPct val="0"/>
              </a:spcBef>
              <a:buFont typeface="Wingdings" pitchFamily="2" charset="2"/>
              <a:buNone/>
            </a:pPr>
            <a:r>
              <a:rPr lang="en-GB" altLang="en-US" sz="1200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  			</a:t>
            </a:r>
            <a:r>
              <a:rPr lang="en-GB" altLang="en-US" sz="1200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Sue Simpson Assoc.</a:t>
            </a:r>
          </a:p>
          <a:p>
            <a:pPr marL="1339850" lvl="4" indent="-350838" algn="l"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Taking Forward your Improvement Project</a:t>
            </a:r>
            <a:r>
              <a:rPr lang="en-GB" altLang="en-US" sz="1200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	</a:t>
            </a: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Doug Mann</a:t>
            </a:r>
          </a:p>
          <a:p>
            <a:pPr marL="1339850" lvl="4" indent="-350838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				</a:t>
            </a:r>
            <a:r>
              <a:rPr lang="en-GB" alt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Project</a:t>
            </a: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n-GB" altLang="en-US" sz="1200" b="1" dirty="0" smtClean="0">
              <a:solidFill>
                <a:srgbClr val="039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43025" lvl="4" indent="-354013" algn="l">
              <a:spcBef>
                <a:spcPct val="0"/>
              </a:spcBef>
              <a:buFont typeface="Wingdings" pitchFamily="2" charset="2"/>
              <a:buChar char="§"/>
            </a:pP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My Experience of Ready To Lead 			Louise Gunson </a:t>
            </a:r>
          </a:p>
          <a:p>
            <a:pPr marL="990600" lvl="8">
              <a:spcBef>
                <a:spcPct val="0"/>
              </a:spcBef>
              <a:buFont typeface="Arial" pitchFamily="34" charset="0"/>
              <a:buChar char="•"/>
              <a:tabLst>
                <a:tab pos="990600" algn="l"/>
              </a:tabLst>
            </a:pPr>
            <a:endParaRPr lang="en-GB" altLang="en-US" sz="1200" b="1" dirty="0" smtClean="0">
              <a:solidFill>
                <a:srgbClr val="039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4" indent="-342900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342900" lvl="4" indent="-342900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10.30 	The Leadership Challenge for NHSGG&amp;C 			</a:t>
            </a:r>
            <a:r>
              <a:rPr lang="en-GB" altLang="en-US" sz="1200" b="1" dirty="0" smtClean="0">
                <a:solidFill>
                  <a:srgbClr val="039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Catriona Renfrew</a:t>
            </a:r>
          </a:p>
          <a:p>
            <a:pPr marL="342900" lvl="4" indent="-342900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			Director Corporate Planning</a:t>
            </a:r>
          </a:p>
          <a:p>
            <a:pPr marL="342900" lvl="4" indent="-342900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			and Policy</a:t>
            </a:r>
          </a:p>
          <a:p>
            <a:pPr marL="1339850" lvl="4" indent="-977900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11.00  Coffee and Networking</a:t>
            </a:r>
          </a:p>
          <a:p>
            <a:pPr marL="1339850" lvl="4" indent="-977900" algn="l">
              <a:spcBef>
                <a:spcPct val="0"/>
              </a:spcBef>
            </a:pPr>
            <a:endParaRPr lang="en-GB" altLang="en-US" sz="1200" b="1" dirty="0" smtClean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39850" lvl="4" indent="-977900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11.10  Introduction to Delivered Modules continued </a:t>
            </a:r>
          </a:p>
          <a:p>
            <a:pPr marL="342900" indent="-342900" algn="l">
              <a:spcBef>
                <a:spcPct val="0"/>
              </a:spcBef>
            </a:pPr>
            <a:endParaRPr lang="en-GB" altLang="en-US" sz="1200" b="1" dirty="0">
              <a:solidFill>
                <a:srgbClr val="0066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spcBef>
                <a:spcPct val="0"/>
              </a:spcBef>
            </a:pPr>
            <a:r>
              <a:rPr lang="en-GB" altLang="en-US" sz="1200" b="1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12.15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 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Discussion/Remaining Questions	</a:t>
            </a:r>
            <a:r>
              <a:rPr lang="en-US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	 </a:t>
            </a:r>
            <a:r>
              <a:rPr lang="en-US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</a:t>
            </a:r>
            <a:r>
              <a:rPr lang="en-GB" altLang="en-US" sz="1200" b="1" dirty="0" err="1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ll</a:t>
            </a:r>
            <a:endParaRPr lang="en-GB" altLang="en-US" sz="1200" b="1" dirty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spcBef>
                <a:spcPct val="0"/>
              </a:spcBef>
            </a:pPr>
            <a:endParaRPr lang="en-GB" altLang="en-US" sz="1200" b="1" dirty="0" smtClean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12.30 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Lunch </a:t>
            </a:r>
            <a:r>
              <a:rPr lang="en-GB" altLang="en-US" sz="1200" b="1" dirty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Networking 			         </a:t>
            </a:r>
            <a:r>
              <a:rPr lang="en-GB" altLang="en-US" sz="1200" b="1" dirty="0" smtClean="0">
                <a:solidFill>
                  <a:srgbClr val="09286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All</a:t>
            </a:r>
            <a:endParaRPr lang="en-GB" altLang="en-US" sz="1200" b="1" dirty="0">
              <a:solidFill>
                <a:srgbClr val="09286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l">
              <a:spcBef>
                <a:spcPct val="0"/>
              </a:spcBef>
            </a:pPr>
            <a:endParaRPr lang="en-GB" altLang="en-US" sz="1600" b="1" dirty="0">
              <a:solidFill>
                <a:srgbClr val="092869"/>
              </a:solidFill>
              <a:cs typeface="Arial" charset="0"/>
            </a:endParaRPr>
          </a:p>
          <a:p>
            <a:pPr marL="342900" indent="-342900" algn="l">
              <a:spcBef>
                <a:spcPct val="0"/>
              </a:spcBef>
            </a:pPr>
            <a:r>
              <a:rPr lang="en-GB" altLang="en-US" sz="1600" b="1" dirty="0">
                <a:cs typeface="Arial" charset="0"/>
              </a:rPr>
              <a:t>									</a:t>
            </a:r>
          </a:p>
          <a:p>
            <a:pPr marL="800100" lvl="1" indent="-342900" algn="l">
              <a:spcBef>
                <a:spcPct val="0"/>
              </a:spcBef>
            </a:pPr>
            <a:r>
              <a:rPr lang="en-US" altLang="en-US" sz="1600" b="1" dirty="0">
                <a:cs typeface="Arial" charset="0"/>
              </a:rPr>
              <a:t>			</a:t>
            </a:r>
            <a:endParaRPr lang="en-GB" altLang="en-US" sz="16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22085</TotalTime>
  <Words>3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CorelPhotoPaint.Image.10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NHSGGC</dc:creator>
  <cp:lastModifiedBy>donneli862</cp:lastModifiedBy>
  <cp:revision>76</cp:revision>
  <dcterms:created xsi:type="dcterms:W3CDTF">2011-08-22T08:27:39Z</dcterms:created>
  <dcterms:modified xsi:type="dcterms:W3CDTF">2016-10-28T12:52:33Z</dcterms:modified>
</cp:coreProperties>
</file>